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762" r:id="rId3"/>
  </p:sldMasterIdLst>
  <p:sldIdLst>
    <p:sldId id="403" r:id="rId4"/>
    <p:sldId id="406" r:id="rId5"/>
    <p:sldId id="409" r:id="rId6"/>
    <p:sldId id="437" r:id="rId7"/>
    <p:sldId id="412" r:id="rId8"/>
    <p:sldId id="415" r:id="rId9"/>
    <p:sldId id="418" r:id="rId10"/>
    <p:sldId id="421" r:id="rId11"/>
    <p:sldId id="427" r:id="rId12"/>
    <p:sldId id="430" r:id="rId13"/>
    <p:sldId id="424" r:id="rId14"/>
    <p:sldId id="433" r:id="rId15"/>
    <p:sldId id="436" r:id="rId16"/>
    <p:sldId id="438" r:id="rId17"/>
    <p:sldId id="439" r:id="rId18"/>
    <p:sldId id="440" r:id="rId19"/>
    <p:sldId id="262" r:id="rId20"/>
    <p:sldId id="265" r:id="rId21"/>
    <p:sldId id="268" r:id="rId22"/>
    <p:sldId id="271" r:id="rId23"/>
    <p:sldId id="274" r:id="rId24"/>
    <p:sldId id="277" r:id="rId25"/>
    <p:sldId id="280" r:id="rId26"/>
    <p:sldId id="283" r:id="rId27"/>
    <p:sldId id="286" r:id="rId28"/>
    <p:sldId id="289" r:id="rId29"/>
    <p:sldId id="292" r:id="rId30"/>
    <p:sldId id="295" r:id="rId31"/>
    <p:sldId id="298" r:id="rId32"/>
    <p:sldId id="301" r:id="rId33"/>
    <p:sldId id="304" r:id="rId34"/>
    <p:sldId id="307" r:id="rId35"/>
    <p:sldId id="310" r:id="rId36"/>
    <p:sldId id="313" r:id="rId37"/>
    <p:sldId id="316" r:id="rId38"/>
    <p:sldId id="319" r:id="rId39"/>
    <p:sldId id="322" r:id="rId40"/>
    <p:sldId id="325" r:id="rId41"/>
    <p:sldId id="328" r:id="rId42"/>
    <p:sldId id="331" r:id="rId43"/>
    <p:sldId id="334" r:id="rId44"/>
    <p:sldId id="337" r:id="rId45"/>
    <p:sldId id="340" r:id="rId46"/>
    <p:sldId id="343" r:id="rId47"/>
    <p:sldId id="346" r:id="rId48"/>
    <p:sldId id="349" r:id="rId49"/>
    <p:sldId id="352" r:id="rId50"/>
    <p:sldId id="355" r:id="rId51"/>
    <p:sldId id="358" r:id="rId52"/>
    <p:sldId id="361" r:id="rId53"/>
    <p:sldId id="364" r:id="rId54"/>
    <p:sldId id="367" r:id="rId55"/>
    <p:sldId id="370" r:id="rId56"/>
    <p:sldId id="373" r:id="rId57"/>
    <p:sldId id="376" r:id="rId58"/>
    <p:sldId id="379" r:id="rId59"/>
    <p:sldId id="382" r:id="rId60"/>
    <p:sldId id="385" r:id="rId61"/>
    <p:sldId id="388" r:id="rId62"/>
    <p:sldId id="391" r:id="rId63"/>
    <p:sldId id="394" r:id="rId64"/>
    <p:sldId id="397" r:id="rId65"/>
    <p:sldId id="400" r:id="rId66"/>
  </p:sldIdLst>
  <p:sldSz cx="9144000" cy="6858000" type="screen4x3"/>
  <p:notesSz cx="6858000" cy="9144000"/>
  <p:custDataLst>
    <p:tags r:id="rId6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/>
    <p:restoredTop sz="0"/>
  </p:normalViewPr>
  <p:slideViewPr>
    <p:cSldViewPr>
      <p:cViewPr varScale="1">
        <p:scale>
          <a:sx n="74" d="100"/>
          <a:sy n="74" d="100"/>
        </p:scale>
        <p:origin x="12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gs" Target="tags/tag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38165E-21B9-4C3F-853A-331CFBDD3FF1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5F88B2-846C-400A-9F09-6ED5028361C4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466202B-3EA7-45C1-A3EB-6F86DABA44AD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DAF292E-212F-4C68-BD19-EB9F7D157FD6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E2AC735-35A8-421A-A128-873C045F70D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11A804F-970B-42C5-9F62-04D4F09DCEB2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019A097-C2AA-46C8-831F-0B572B823682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96EA59-8C80-49EC-B322-1C9F634EB1E9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4D3868-C3C7-4700-813A-7724937309B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90DD64-1FA1-4DFA-820E-418B3E590824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FCE3B8A-142D-4632-AD25-C576122476D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2127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21279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2127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2127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5684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0954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3681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9969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0694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406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69204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00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222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7437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506670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1811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6506691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9259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9350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2197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/>
          <a:stretch>
            <a:fillRect/>
          </a:stretch>
        </p:blipFill>
        <p:spPr>
          <a:xfrm>
            <a:off x="0" y="1"/>
            <a:ext cx="9070848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7079" y="498159"/>
            <a:ext cx="5869841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2127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1494" y="1572261"/>
            <a:ext cx="8081010" cy="390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21279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/>
              <a:t>4/11/2022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2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6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2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8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9F5128-0A29-49EB-9B82-1BC60B7E11D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rgbClr val="FE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6BEB9D-28DC-44D2-A859-1434E1858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188640"/>
            <a:ext cx="7128792" cy="1800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Introduction to cardiac physiology 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3854995" cy="124390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Dr. Amir Al-</a:t>
            </a:r>
            <a:r>
              <a:rPr lang="en-US" sz="2800" b="1" dirty="0" err="1" smtClean="0"/>
              <a:t>Jaradli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Cardiologist 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644" y="2587679"/>
            <a:ext cx="1560711" cy="168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1484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Heart :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9744" y="760051"/>
            <a:ext cx="2469178" cy="22898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52282" y="2590474"/>
            <a:ext cx="6375041" cy="22467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smtClean="0"/>
              <a:t>The heart is situated obliquely in the middle  Mediastinum</a:t>
            </a:r>
          </a:p>
          <a:p>
            <a:r>
              <a:rPr lang="en-US" sz="2000" b="1" smtClean="0"/>
              <a:t>Its not in the median plan. Two-thirds to the left and</a:t>
            </a:r>
          </a:p>
          <a:p>
            <a:r>
              <a:rPr lang="en-US" sz="2000" b="1" smtClean="0"/>
              <a:t>     0ne-thirds to the right</a:t>
            </a:r>
          </a:p>
          <a:p>
            <a:r>
              <a:rPr lang="en-US" sz="2000" b="1" smtClean="0"/>
              <a:t>The heart has a base (posterior aspect) , Apex : inferolateral</a:t>
            </a: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222151677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4499355" cy="1280890"/>
          </a:xfrm>
        </p:spPr>
        <p:txBody>
          <a:bodyPr/>
          <a:lstStyle/>
          <a:p>
            <a:r>
              <a:rPr lang="en-US" b="1" dirty="0" smtClean="0"/>
              <a:t>Chambers :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7" y="2204864"/>
            <a:ext cx="7003826" cy="3778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88702"/>
            <a:ext cx="4444369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222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916951"/>
            <a:ext cx="5710004" cy="591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7772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1916832"/>
            <a:ext cx="7344816" cy="42895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988840"/>
            <a:ext cx="4427984" cy="372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8066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Valves :</a:t>
            </a:r>
            <a:endParaRPr lang="en-US" b="1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752" y="2174213"/>
            <a:ext cx="5179247" cy="466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1058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Valves :</a:t>
            </a:r>
            <a:endParaRPr lang="en-US" b="1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2297312"/>
            <a:ext cx="7547980" cy="458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7350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Layers :</a:t>
            </a:r>
            <a:endParaRPr lang="en-US" b="1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2553635"/>
            <a:ext cx="7096133" cy="430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5683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Coronary arteries :</a:t>
            </a:r>
            <a:endParaRPr lang="en-US" b="1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3369" y="1905000"/>
            <a:ext cx="8137071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3404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Coronary veins :</a:t>
            </a:r>
            <a:endParaRPr lang="en-US" b="1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2837993"/>
            <a:ext cx="6696744" cy="40200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9552" y="1443335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Coronary  sinus</a:t>
            </a:r>
          </a:p>
          <a:p>
            <a:r>
              <a:rPr lang="en-US" b="1" dirty="0" smtClean="0"/>
              <a:t>Small vein that open directly into the chambers of the heart : anterior cardiac veins, Vena </a:t>
            </a:r>
            <a:r>
              <a:rPr lang="en-US" b="1" dirty="0" err="1" smtClean="0"/>
              <a:t>cordis</a:t>
            </a:r>
            <a:r>
              <a:rPr lang="en-US" b="1" dirty="0" smtClean="0"/>
              <a:t> </a:t>
            </a:r>
            <a:r>
              <a:rPr lang="en-US" b="1" dirty="0" err="1" smtClean="0"/>
              <a:t>minimae</a:t>
            </a:r>
            <a:r>
              <a:rPr lang="en-US" b="1" dirty="0" smtClean="0"/>
              <a:t> (</a:t>
            </a:r>
            <a:r>
              <a:rPr lang="en-US" b="1" dirty="0" err="1" smtClean="0"/>
              <a:t>thebesian</a:t>
            </a:r>
            <a:r>
              <a:rPr lang="en-US" b="1" dirty="0" smtClean="0"/>
              <a:t> vein)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206147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Layers</a:t>
            </a:r>
            <a:r>
              <a:rPr lang="en-US" smtClean="0"/>
              <a:t> </a:t>
            </a:r>
            <a:r>
              <a:rPr lang="en-US" b="1" smtClean="0"/>
              <a:t>:</a:t>
            </a:r>
            <a:endParaRPr lang="en-US" b="1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2133600"/>
            <a:ext cx="789642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7944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E0245E"/>
                </a:solidFill>
              </a:rPr>
              <a:t>Normal </a:t>
            </a:r>
            <a:r>
              <a:rPr lang="en-US" b="1" smtClean="0">
                <a:solidFill>
                  <a:srgbClr val="E0245E"/>
                </a:solidFill>
              </a:rPr>
              <a:t>pressure :</a:t>
            </a:r>
            <a:endParaRPr lang="en-US" b="1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898" y="2046028"/>
            <a:ext cx="7721419" cy="4811972"/>
          </a:xfrm>
          <a:prstGeom prst="rect">
            <a:avLst/>
          </a:prstGeom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872900" y="2894085"/>
            <a:ext cx="1399418" cy="701731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90-140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60-90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127615" y="3624492"/>
            <a:ext cx="889987" cy="701731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15-30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4-12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478771" y="4035537"/>
            <a:ext cx="748923" cy="3693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2-12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509076" y="4818727"/>
            <a:ext cx="1089025" cy="701731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90-140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0-12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872900" y="4922866"/>
            <a:ext cx="889987" cy="701731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15-30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1-7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025541" y="4452014"/>
            <a:ext cx="777875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1-5</a:t>
            </a:r>
          </a:p>
        </p:txBody>
      </p:sp>
    </p:spTree>
    <p:extLst>
      <p:ext uri="{BB962C8B-B14F-4D97-AF65-F5344CB8AC3E}">
        <p14:creationId xmlns:p14="http://schemas.microsoft.com/office/powerpoint/2010/main" val="93280510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E0245E"/>
                </a:solidFill>
              </a:rPr>
              <a:t>Normal O2 saturation</a:t>
            </a:r>
            <a:r>
              <a:rPr lang="en-US" b="1"/>
              <a:t> </a:t>
            </a:r>
            <a:r>
              <a:rPr lang="en-US" b="1" smtClean="0"/>
              <a:t>:</a:t>
            </a:r>
            <a:endParaRPr lang="en-US" b="1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9028" y="2641262"/>
            <a:ext cx="6761689" cy="4156268"/>
          </a:xfrm>
          <a:prstGeom prst="rect">
            <a:avLst/>
          </a:prstGeom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211414" y="3109911"/>
            <a:ext cx="1808163" cy="57943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95-100%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 rot="20234242">
            <a:off x="4301932" y="3856330"/>
            <a:ext cx="1582738" cy="57943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64-67</a:t>
            </a:r>
            <a:r>
              <a:rPr lang="ar-SA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495526" y="4238469"/>
            <a:ext cx="1808163" cy="57943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95-100%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3532757" y="5408921"/>
            <a:ext cx="1582738" cy="57943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64-67</a:t>
            </a:r>
            <a:r>
              <a:rPr lang="ar-SA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337487" y="4599751"/>
            <a:ext cx="1582738" cy="57943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64-67</a:t>
            </a:r>
            <a:r>
              <a:rPr lang="ar-SA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%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411760" y="3458254"/>
            <a:ext cx="1676400" cy="3693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64-66%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337487" y="6093296"/>
            <a:ext cx="997389" cy="3693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69-71%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5783954" y="5077308"/>
            <a:ext cx="1808163" cy="57943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95-100%</a:t>
            </a:r>
          </a:p>
        </p:txBody>
      </p:sp>
    </p:spTree>
    <p:extLst>
      <p:ext uri="{BB962C8B-B14F-4D97-AF65-F5344CB8AC3E}">
        <p14:creationId xmlns:p14="http://schemas.microsoft.com/office/powerpoint/2010/main" val="341613864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92696"/>
            <a:ext cx="5507467" cy="1212304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Conductive system 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2380195"/>
            <a:ext cx="7366712" cy="447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0701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6155539" cy="1220714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Circulation 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910133"/>
            <a:ext cx="7457015" cy="494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734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764704"/>
            <a:ext cx="5795499" cy="1500336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Circulation 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977008"/>
            <a:ext cx="7982172" cy="48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8746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2947" y="498159"/>
            <a:ext cx="49637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Electrocardiogram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7048500" cy="13157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101200"/>
              </a:lnSpc>
              <a:spcBef>
                <a:spcPts val="6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Graphic representation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heart’s electrical </a:t>
            </a:r>
            <a:r>
              <a:rPr sz="2800" spc="-77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activity</a:t>
            </a:r>
            <a:endParaRPr sz="28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515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229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often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referred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as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ECG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or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EKG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61674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" y="3863976"/>
            <a:ext cx="7772400" cy="20526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61967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0878" y="498159"/>
            <a:ext cx="362775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ECG</a:t>
            </a:r>
            <a:r>
              <a:rPr spc="-90"/>
              <a:t> </a:t>
            </a:r>
            <a:r>
              <a:rPr spc="-5"/>
              <a:t>Machine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150365"/>
            <a:ext cx="3834129" cy="2465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862330" indent="-342900">
              <a:lnSpc>
                <a:spcPct val="100099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Detects heart’s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electrical</a:t>
            </a:r>
            <a:r>
              <a:rPr sz="28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current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activity</a:t>
            </a:r>
            <a:endParaRPr sz="2800">
              <a:latin typeface="Arial MT"/>
              <a:cs typeface="Arial MT"/>
            </a:endParaRPr>
          </a:p>
          <a:p>
            <a:pPr marL="761365" marR="5080" indent="-292100">
              <a:lnSpc>
                <a:spcPct val="99400"/>
              </a:lnSpc>
              <a:spcBef>
                <a:spcPts val="535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2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Displays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it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on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screen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or prints it onto graph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paper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0" y="2057401"/>
            <a:ext cx="4191000" cy="331628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0878" y="498159"/>
            <a:ext cx="362775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ECG</a:t>
            </a:r>
            <a:r>
              <a:rPr spc="-90"/>
              <a:t> </a:t>
            </a:r>
            <a:r>
              <a:rPr spc="-5"/>
              <a:t>Machine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0765"/>
            <a:ext cx="8001000" cy="381889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2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Identifies</a:t>
            </a:r>
            <a:r>
              <a:rPr sz="32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irregularities</a:t>
            </a:r>
            <a:r>
              <a:rPr sz="32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in</a:t>
            </a:r>
            <a:r>
              <a:rPr sz="32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rhythm</a:t>
            </a:r>
            <a:endParaRPr sz="3200">
              <a:latin typeface="Arial MT"/>
              <a:cs typeface="Arial MT"/>
            </a:endParaRPr>
          </a:p>
          <a:p>
            <a:pPr marL="355600" marR="751840" indent="-342900">
              <a:lnSpc>
                <a:spcPct val="100000"/>
              </a:lnSpc>
              <a:spcBef>
                <a:spcPts val="73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Reveals injury, death or other physical </a:t>
            </a:r>
            <a:r>
              <a:rPr sz="3200" spc="-87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changes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 in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muscle</a:t>
            </a:r>
            <a:endParaRPr sz="3200">
              <a:latin typeface="Arial MT"/>
              <a:cs typeface="Arial MT"/>
            </a:endParaRPr>
          </a:p>
          <a:p>
            <a:pPr marL="355600" marR="570230" indent="-342900">
              <a:lnSpc>
                <a:spcPct val="100000"/>
              </a:lnSpc>
              <a:spcBef>
                <a:spcPts val="81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Used as an assessment and diagnostic </a:t>
            </a:r>
            <a:r>
              <a:rPr sz="3200" spc="-87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tool</a:t>
            </a:r>
            <a:endParaRPr sz="32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Can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continuously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monitor heart’s electrical </a:t>
            </a:r>
            <a:r>
              <a:rPr sz="3200" spc="-87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activity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5807" y="498159"/>
            <a:ext cx="63595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What</a:t>
            </a:r>
            <a:r>
              <a:rPr spc="-25"/>
              <a:t> </a:t>
            </a:r>
            <a:r>
              <a:rPr spc="-5"/>
              <a:t>the</a:t>
            </a:r>
            <a:r>
              <a:rPr spc="-25"/>
              <a:t> </a:t>
            </a:r>
            <a:r>
              <a:rPr/>
              <a:t>ECG</a:t>
            </a:r>
            <a:r>
              <a:rPr spc="-20"/>
              <a:t> </a:t>
            </a:r>
            <a:r>
              <a:rPr/>
              <a:t>Won’t</a:t>
            </a:r>
            <a:r>
              <a:rPr spc="-25"/>
              <a:t> </a:t>
            </a:r>
            <a:r>
              <a:rPr spc="-5"/>
              <a:t>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1491"/>
            <a:ext cx="7803515" cy="15474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1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Does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not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tell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how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well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is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pumping</a:t>
            </a:r>
            <a:endParaRPr sz="3200">
              <a:latin typeface="Arial MT"/>
              <a:cs typeface="Arial MT"/>
            </a:endParaRPr>
          </a:p>
          <a:p>
            <a:pPr marL="761365" marR="5080" indent="-292100">
              <a:lnSpc>
                <a:spcPct val="102000"/>
              </a:lnSpc>
              <a:spcBef>
                <a:spcPts val="565"/>
              </a:spcBef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800" spc="-10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Patient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must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be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properly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assessed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ensure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is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functioning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mechanically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3158" y="498159"/>
            <a:ext cx="26028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The</a:t>
            </a:r>
            <a:r>
              <a:rPr spc="-95"/>
              <a:t> </a:t>
            </a:r>
            <a:r>
              <a:rPr spc="-5"/>
              <a:t>Heart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1491"/>
            <a:ext cx="8062595" cy="29063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1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The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pump</a:t>
            </a:r>
            <a:r>
              <a:rPr sz="32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32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the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circulatory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system</a:t>
            </a:r>
            <a:endParaRPr sz="3200">
              <a:latin typeface="Arial MT"/>
              <a:cs typeface="Arial MT"/>
            </a:endParaRPr>
          </a:p>
          <a:p>
            <a:pPr marL="761365" marR="5080" lvl="1" indent="-292100">
              <a:lnSpc>
                <a:spcPct val="100099"/>
              </a:lnSpc>
              <a:spcBef>
                <a:spcPts val="630"/>
              </a:spcBef>
              <a:buChar char="–"/>
              <a:tabLst>
                <a:tab pos="75565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Contraction pushes blood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throughout the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body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deliver needed oxygen and nutrients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tissues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 and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remove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 waste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products</a:t>
            </a:r>
            <a:endParaRPr sz="2800">
              <a:latin typeface="Arial MT"/>
              <a:cs typeface="Arial MT"/>
            </a:endParaRPr>
          </a:p>
          <a:p>
            <a:pPr marL="761365" marR="66040" lvl="1" indent="-292100">
              <a:lnSpc>
                <a:spcPts val="3329"/>
              </a:lnSpc>
              <a:spcBef>
                <a:spcPts val="840"/>
              </a:spcBef>
              <a:buChar char="–"/>
              <a:tabLst>
                <a:tab pos="75565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Depending on body’s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requirements,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rate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can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 either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be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increased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or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decreased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29152" y="1885952"/>
            <a:ext cx="3524250" cy="3619500"/>
            <a:chOff x="4629152" y="1885952"/>
            <a:chExt cx="3524250" cy="361950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329237" y="1981201"/>
              <a:ext cx="2824162" cy="33067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8202" y="1905002"/>
              <a:ext cx="2362200" cy="3581400"/>
            </a:xfrm>
            <a:custGeom>
              <a:avLst/>
              <a:gdLst/>
              <a:ahLst/>
              <a:cxnLst/>
              <a:rect l="l" t="t" r="r" b="b"/>
              <a:pathLst>
                <a:path w="2362200" h="3581400">
                  <a:moveTo>
                    <a:pt x="2362201" y="2514601"/>
                  </a:moveTo>
                  <a:lnTo>
                    <a:pt x="1752600" y="3581402"/>
                  </a:lnTo>
                </a:path>
                <a:path w="2362200" h="3581400">
                  <a:moveTo>
                    <a:pt x="1828801" y="9906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21279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73158" y="498159"/>
            <a:ext cx="26028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The</a:t>
            </a:r>
            <a:r>
              <a:rPr spc="-95"/>
              <a:t> </a:t>
            </a:r>
            <a:r>
              <a:rPr spc="-5"/>
              <a:t>Heart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33221"/>
            <a:ext cx="27209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Shaped</a:t>
            </a:r>
            <a:r>
              <a:rPr sz="28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like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8839" y="1988567"/>
            <a:ext cx="3542665" cy="249999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inverted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blunt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cone</a:t>
            </a:r>
            <a:endParaRPr sz="2800">
              <a:latin typeface="Arial MT"/>
              <a:cs typeface="Arial MT"/>
            </a:endParaRPr>
          </a:p>
          <a:p>
            <a:pPr marL="418465" marR="173355" indent="-292100">
              <a:lnSpc>
                <a:spcPct val="101499"/>
              </a:lnSpc>
              <a:spcBef>
                <a:spcPts val="475"/>
              </a:spcBef>
              <a:buChar char="–"/>
              <a:tabLst>
                <a:tab pos="4127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Base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is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the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larger,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flat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part</a:t>
            </a:r>
            <a:endParaRPr sz="2400">
              <a:latin typeface="Arial MT"/>
              <a:cs typeface="Arial MT"/>
            </a:endParaRPr>
          </a:p>
          <a:p>
            <a:pPr marL="418465" marR="5080" indent="-292100">
              <a:lnSpc>
                <a:spcPct val="99400"/>
              </a:lnSpc>
              <a:spcBef>
                <a:spcPts val="610"/>
              </a:spcBef>
              <a:buChar char="–"/>
              <a:tabLst>
                <a:tab pos="4127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Apex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is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the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inferior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end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which</a:t>
            </a:r>
            <a:r>
              <a:rPr sz="2400" spc="18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tapers</a:t>
            </a:r>
            <a:r>
              <a:rPr sz="2400" spc="18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18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blunt,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rounded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point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22340" y="5519421"/>
            <a:ext cx="6464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Apex</a:t>
            </a:r>
            <a:endParaRPr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93540" y="1557021"/>
            <a:ext cx="6324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Base</a:t>
            </a:r>
            <a:endParaRPr sz="20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62400" y="1849439"/>
            <a:ext cx="4646612" cy="34845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3158" y="498159"/>
            <a:ext cx="26028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The</a:t>
            </a:r>
            <a:r>
              <a:rPr spc="-95"/>
              <a:t> </a:t>
            </a:r>
            <a:r>
              <a:rPr spc="-5"/>
              <a:t>Heart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633221"/>
            <a:ext cx="3075940" cy="2153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99700"/>
              </a:lnSpc>
              <a:spcBef>
                <a:spcPts val="11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Located</a:t>
            </a:r>
            <a:r>
              <a:rPr sz="28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between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the two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lungs in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mediastinum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behind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the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sternum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3158" y="498159"/>
            <a:ext cx="26028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The</a:t>
            </a:r>
            <a:r>
              <a:rPr spc="-95"/>
              <a:t> </a:t>
            </a:r>
            <a:r>
              <a:rPr spc="-5"/>
              <a:t>Heart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115945" cy="30556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99700"/>
              </a:lnSpc>
              <a:spcBef>
                <a:spcPts val="11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Anterior-posterior 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orientation in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the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chest</a:t>
            </a:r>
            <a:endParaRPr sz="2800">
              <a:latin typeface="Arial MT"/>
              <a:cs typeface="Arial MT"/>
            </a:endParaRPr>
          </a:p>
          <a:p>
            <a:pPr marL="755015" marR="98425" lvl="1" indent="-285750">
              <a:lnSpc>
                <a:spcPct val="118100"/>
              </a:lnSpc>
              <a:spcBef>
                <a:spcPts val="95"/>
              </a:spcBef>
              <a:buChar char="–"/>
              <a:tabLst>
                <a:tab pos="75565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RV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closer to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front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left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chest</a:t>
            </a:r>
            <a:endParaRPr sz="2400">
              <a:latin typeface="Arial MT"/>
              <a:cs typeface="Arial MT"/>
            </a:endParaRPr>
          </a:p>
          <a:p>
            <a:pPr marL="755015" marR="149860" lvl="1" indent="-285750">
              <a:lnSpc>
                <a:spcPct val="118100"/>
              </a:lnSpc>
              <a:spcBef>
                <a:spcPts val="95"/>
              </a:spcBef>
              <a:buChar char="–"/>
              <a:tabLst>
                <a:tab pos="75565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LV</a:t>
            </a:r>
            <a:r>
              <a:rPr sz="2400" spc="14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closer</a:t>
            </a:r>
            <a:r>
              <a:rPr sz="2400" spc="1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side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left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chest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19640" y="4414841"/>
            <a:ext cx="238125" cy="161925"/>
            <a:chOff x="4719640" y="4414841"/>
            <a:chExt cx="238125" cy="161925"/>
          </a:xfrm>
        </p:grpSpPr>
        <p:sp>
          <p:nvSpPr>
            <p:cNvPr id="5" name="object 5"/>
            <p:cNvSpPr/>
            <p:nvPr/>
          </p:nvSpPr>
          <p:spPr>
            <a:xfrm>
              <a:off x="4724400" y="4419601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2286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228600" y="1524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24402" y="4419603"/>
              <a:ext cx="228600" cy="152400"/>
            </a:xfrm>
            <a:custGeom>
              <a:avLst/>
              <a:gdLst/>
              <a:ahLst/>
              <a:cxnLst/>
              <a:rect l="l" t="t" r="r" b="b"/>
              <a:pathLst>
                <a:path w="228600" h="152400">
                  <a:moveTo>
                    <a:pt x="0" y="0"/>
                  </a:moveTo>
                  <a:lnTo>
                    <a:pt x="228600" y="0"/>
                  </a:lnTo>
                  <a:lnTo>
                    <a:pt x="228600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810000" y="2165351"/>
            <a:ext cx="5181600" cy="2559050"/>
            <a:chOff x="3810000" y="2165351"/>
            <a:chExt cx="5181600" cy="2559050"/>
          </a:xfrm>
        </p:grpSpPr>
        <p:sp>
          <p:nvSpPr>
            <p:cNvPr id="8" name="object 8"/>
            <p:cNvSpPr/>
            <p:nvPr/>
          </p:nvSpPr>
          <p:spPr>
            <a:xfrm flipH="1">
              <a:off x="8686805" y="3048003"/>
              <a:ext cx="0" cy="1676400"/>
            </a:xfrm>
            <a:custGeom>
              <a:avLst/>
              <a:gdLst/>
              <a:ahLst/>
              <a:cxnLst/>
              <a:rect l="l" t="t" r="r" b="b"/>
              <a:pathLst>
                <a:path h="1676400">
                  <a:moveTo>
                    <a:pt x="0" y="0"/>
                  </a:moveTo>
                  <a:lnTo>
                    <a:pt x="0" y="1676400"/>
                  </a:lnTo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810000" y="2165351"/>
              <a:ext cx="5181600" cy="2038350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3158" y="498159"/>
            <a:ext cx="26028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The</a:t>
            </a:r>
            <a:r>
              <a:rPr spc="-95"/>
              <a:t> </a:t>
            </a:r>
            <a:r>
              <a:rPr spc="-5"/>
              <a:t>Heart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688079" cy="2611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100200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Surrounded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by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pericardial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sac (a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double-walled</a:t>
            </a:r>
            <a:r>
              <a:rPr sz="28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closed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sac)</a:t>
            </a:r>
            <a:endParaRPr sz="280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52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fibrous</a:t>
            </a:r>
            <a:r>
              <a:rPr sz="2400" spc="-1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pericardium</a:t>
            </a:r>
            <a:endParaRPr sz="240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62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serous</a:t>
            </a:r>
            <a:r>
              <a:rPr sz="2400" spc="-1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pericardium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48200" y="1903414"/>
            <a:ext cx="4272280" cy="4197350"/>
            <a:chOff x="4648200" y="1903414"/>
            <a:chExt cx="4272280" cy="4197350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8682042" y="5862642"/>
              <a:ext cx="238125" cy="238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648200" y="1903414"/>
              <a:ext cx="4038600" cy="39179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5535" y="498159"/>
            <a:ext cx="27584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Heart</a:t>
            </a:r>
            <a:r>
              <a:rPr spc="-95"/>
              <a:t> </a:t>
            </a:r>
            <a:r>
              <a:rPr/>
              <a:t>Wall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1951"/>
            <a:ext cx="4190365" cy="186372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1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Made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up</a:t>
            </a:r>
            <a:r>
              <a:rPr sz="28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three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layers</a:t>
            </a:r>
            <a:endParaRPr sz="280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62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Epicardium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(outermost)</a:t>
            </a:r>
            <a:endParaRPr sz="240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52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Myocardium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(middle)</a:t>
            </a:r>
            <a:endParaRPr sz="240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62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Endocardium</a:t>
            </a:r>
            <a:r>
              <a:rPr sz="2400" spc="-9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(innermost)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5022850" y="1609726"/>
            <a:ext cx="3287712" cy="45069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2089" y="498159"/>
            <a:ext cx="294386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Heart</a:t>
            </a:r>
            <a:r>
              <a:rPr spc="-95"/>
              <a:t> </a:t>
            </a:r>
            <a:r>
              <a:rPr spc="-5"/>
              <a:t>Cells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1491"/>
            <a:ext cx="7608570" cy="263588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1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Myocardial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cells</a:t>
            </a:r>
            <a:r>
              <a:rPr sz="32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(working</a:t>
            </a:r>
            <a:r>
              <a:rPr sz="32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cells)</a:t>
            </a:r>
            <a:endParaRPr sz="3200">
              <a:latin typeface="Arial MT"/>
              <a:cs typeface="Arial MT"/>
            </a:endParaRPr>
          </a:p>
          <a:p>
            <a:pPr marL="761365" marR="897890" lvl="1" indent="-292100">
              <a:lnSpc>
                <a:spcPct val="102000"/>
              </a:lnSpc>
              <a:spcBef>
                <a:spcPts val="565"/>
              </a:spcBef>
              <a:buChar char="–"/>
              <a:tabLst>
                <a:tab pos="75565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Contract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propel blood out of heart’s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chambers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Electrical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conduction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system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cells</a:t>
            </a:r>
            <a:endParaRPr sz="320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665"/>
              </a:spcBef>
              <a:buChar char="–"/>
              <a:tabLst>
                <a:tab pos="75565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Initiate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carry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impulses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throughout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6789" y="498159"/>
            <a:ext cx="44348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Myocardial</a:t>
            </a:r>
            <a:r>
              <a:rPr spc="-85"/>
              <a:t> </a:t>
            </a:r>
            <a:r>
              <a:rPr spc="-5"/>
              <a:t>Cells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4145915" cy="39471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165100" indent="-342900">
              <a:lnSpc>
                <a:spcPct val="101200"/>
              </a:lnSpc>
              <a:spcBef>
                <a:spcPts val="6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Cylindrical and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branching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at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their</a:t>
            </a:r>
            <a:r>
              <a:rPr sz="28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ends</a:t>
            </a:r>
            <a:endParaRPr sz="2800">
              <a:latin typeface="Arial MT"/>
              <a:cs typeface="Arial MT"/>
            </a:endParaRPr>
          </a:p>
          <a:p>
            <a:pPr marL="761365" marR="5080" lvl="1" indent="-292100">
              <a:lnSpc>
                <a:spcPct val="100000"/>
              </a:lnSpc>
              <a:spcBef>
                <a:spcPts val="515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Intercalated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disks and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gap junctions allow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rapid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movement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 electrical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impulses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from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one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another</a:t>
            </a:r>
            <a:endParaRPr sz="2400">
              <a:latin typeface="Arial MT"/>
              <a:cs typeface="Arial MT"/>
            </a:endParaRPr>
          </a:p>
          <a:p>
            <a:pPr marL="761365" marR="164465" lvl="1" indent="-292100">
              <a:lnSpc>
                <a:spcPct val="99400"/>
              </a:lnSpc>
              <a:spcBef>
                <a:spcPts val="610"/>
              </a:spcBef>
              <a:buChar char="–"/>
              <a:tabLst>
                <a:tab pos="75565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Desmosomes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hold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cells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together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when heart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muscle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contracts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48200" y="1722439"/>
            <a:ext cx="4038600" cy="2778125"/>
            <a:chOff x="4648200" y="1722439"/>
            <a:chExt cx="4038600" cy="2778125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648200" y="1722439"/>
              <a:ext cx="4038600" cy="26971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876800" y="3962401"/>
              <a:ext cx="381000" cy="533400"/>
            </a:xfrm>
            <a:custGeom>
              <a:avLst/>
              <a:gdLst/>
              <a:ahLst/>
              <a:cxnLst/>
              <a:rect l="l" t="t" r="r" b="b"/>
              <a:pathLst>
                <a:path w="381000" h="533400">
                  <a:moveTo>
                    <a:pt x="3810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381000" y="5334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76802" y="3962403"/>
              <a:ext cx="381000" cy="533400"/>
            </a:xfrm>
            <a:custGeom>
              <a:avLst/>
              <a:gdLst/>
              <a:ahLst/>
              <a:cxnLst/>
              <a:rect l="l" t="t" r="r" b="b"/>
              <a:pathLst>
                <a:path w="381000" h="533400">
                  <a:moveTo>
                    <a:pt x="0" y="0"/>
                  </a:moveTo>
                  <a:lnTo>
                    <a:pt x="381000" y="0"/>
                  </a:lnTo>
                  <a:lnTo>
                    <a:pt x="3810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3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8940" y="498159"/>
            <a:ext cx="375157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Working</a:t>
            </a:r>
            <a:r>
              <a:rPr spc="-95"/>
              <a:t> </a:t>
            </a:r>
            <a:r>
              <a:rPr spc="-5"/>
              <a:t>Cells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1951"/>
            <a:ext cx="3140075" cy="303212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1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Myocytes</a:t>
            </a:r>
            <a:endParaRPr sz="2800">
              <a:latin typeface="Arial MT"/>
              <a:cs typeface="Arial MT"/>
            </a:endParaRPr>
          </a:p>
          <a:p>
            <a:pPr marL="761365" marR="709930" lvl="1" indent="-292100">
              <a:lnSpc>
                <a:spcPts val="2820"/>
              </a:lnSpc>
              <a:spcBef>
                <a:spcPts val="76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Enclosed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sarcolemma</a:t>
            </a:r>
            <a:endParaRPr sz="2400">
              <a:latin typeface="Arial MT"/>
              <a:cs typeface="Arial MT"/>
            </a:endParaRPr>
          </a:p>
          <a:p>
            <a:pPr marL="761365" marR="5080" lvl="1" indent="-292100">
              <a:lnSpc>
                <a:spcPct val="101499"/>
              </a:lnSpc>
              <a:spcBef>
                <a:spcPts val="475"/>
              </a:spcBef>
              <a:buChar char="–"/>
              <a:tabLst>
                <a:tab pos="75565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Composed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two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protein</a:t>
            </a:r>
            <a:r>
              <a:rPr sz="24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filaments</a:t>
            </a:r>
            <a:endParaRPr sz="2400">
              <a:latin typeface="Arial MT"/>
              <a:cs typeface="Arial MT"/>
            </a:endParaRPr>
          </a:p>
          <a:p>
            <a:pPr marL="1155700" lvl="2" indent="-229235">
              <a:lnSpc>
                <a:spcPct val="100000"/>
              </a:lnSpc>
              <a:spcBef>
                <a:spcPts val="495"/>
              </a:spcBef>
              <a:buChar char="•"/>
              <a:tabLst>
                <a:tab pos="11557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Actin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(thin)</a:t>
            </a:r>
            <a:endParaRPr sz="2400">
              <a:latin typeface="Arial MT"/>
              <a:cs typeface="Arial MT"/>
            </a:endParaRPr>
          </a:p>
          <a:p>
            <a:pPr marL="1155700" lvl="2" indent="-229235">
              <a:lnSpc>
                <a:spcPct val="100000"/>
              </a:lnSpc>
              <a:spcBef>
                <a:spcPts val="620"/>
              </a:spcBef>
              <a:buChar char="•"/>
              <a:tabLst>
                <a:tab pos="11557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Myosin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(thick)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48200" y="1722439"/>
            <a:ext cx="4272280" cy="4378325"/>
            <a:chOff x="4648200" y="1722439"/>
            <a:chExt cx="4272280" cy="4378325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648200" y="1722439"/>
              <a:ext cx="4038600" cy="428148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876802" y="3886203"/>
              <a:ext cx="381000" cy="1828800"/>
            </a:xfrm>
            <a:custGeom>
              <a:avLst/>
              <a:gdLst/>
              <a:ahLst/>
              <a:cxnLst/>
              <a:rect l="l" t="t" r="r" b="b"/>
              <a:pathLst>
                <a:path w="381000" h="1828800">
                  <a:moveTo>
                    <a:pt x="0" y="0"/>
                  </a:moveTo>
                  <a:lnTo>
                    <a:pt x="381000" y="0"/>
                  </a:lnTo>
                  <a:lnTo>
                    <a:pt x="381000" y="1828801"/>
                  </a:lnTo>
                  <a:lnTo>
                    <a:pt x="0" y="18288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682042" y="5862642"/>
              <a:ext cx="238125" cy="23812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/>
          <a:stretch>
            <a:fillRect/>
          </a:stretch>
        </p:blipFill>
        <p:spPr>
          <a:xfrm>
            <a:off x="8682042" y="6243642"/>
            <a:ext cx="238125" cy="2381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748217" y="5877561"/>
            <a:ext cx="12763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>
                <a:latin typeface="Arial MT"/>
                <a:cs typeface="Arial MT"/>
              </a:rPr>
              <a:t>A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29200" y="2247901"/>
            <a:ext cx="2875280" cy="3472179"/>
            <a:chOff x="5029200" y="2247901"/>
            <a:chExt cx="2875280" cy="3472179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029200" y="2247901"/>
              <a:ext cx="2874962" cy="31623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34003" y="3810003"/>
              <a:ext cx="737870" cy="221615"/>
            </a:xfrm>
            <a:custGeom>
              <a:avLst/>
              <a:gdLst/>
              <a:ahLst/>
              <a:cxnLst/>
              <a:rect l="l" t="t" r="r" b="b"/>
              <a:pathLst>
                <a:path w="737870" h="221614">
                  <a:moveTo>
                    <a:pt x="0" y="0"/>
                  </a:moveTo>
                  <a:lnTo>
                    <a:pt x="737670" y="2213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12065" y="3980206"/>
              <a:ext cx="84455" cy="73025"/>
            </a:xfrm>
            <a:custGeom>
              <a:avLst/>
              <a:gdLst/>
              <a:ahLst/>
              <a:cxnLst/>
              <a:rect l="l" t="t" r="r" b="b"/>
              <a:pathLst>
                <a:path w="84454" h="73025">
                  <a:moveTo>
                    <a:pt x="21894" y="0"/>
                  </a:moveTo>
                  <a:lnTo>
                    <a:pt x="0" y="72986"/>
                  </a:lnTo>
                  <a:lnTo>
                    <a:pt x="83934" y="58394"/>
                  </a:lnTo>
                  <a:lnTo>
                    <a:pt x="218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02123" y="3200403"/>
              <a:ext cx="589280" cy="441959"/>
            </a:xfrm>
            <a:custGeom>
              <a:avLst/>
              <a:gdLst/>
              <a:ahLst/>
              <a:cxnLst/>
              <a:rect l="l" t="t" r="r" b="b"/>
              <a:pathLst>
                <a:path w="589279" h="441959">
                  <a:moveTo>
                    <a:pt x="589280" y="0"/>
                  </a:moveTo>
                  <a:lnTo>
                    <a:pt x="0" y="44196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81800" y="3581401"/>
              <a:ext cx="83820" cy="76200"/>
            </a:xfrm>
            <a:custGeom>
              <a:avLst/>
              <a:gdLst/>
              <a:ahLst/>
              <a:cxnLst/>
              <a:rect l="l" t="t" r="r" b="b"/>
              <a:pathLst>
                <a:path w="83820" h="76200">
                  <a:moveTo>
                    <a:pt x="38100" y="0"/>
                  </a:moveTo>
                  <a:lnTo>
                    <a:pt x="0" y="76200"/>
                  </a:lnTo>
                  <a:lnTo>
                    <a:pt x="83820" y="6096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67403" y="4744724"/>
              <a:ext cx="441959" cy="589280"/>
            </a:xfrm>
            <a:custGeom>
              <a:avLst/>
              <a:gdLst/>
              <a:ahLst/>
              <a:cxnLst/>
              <a:rect l="l" t="t" r="r" b="b"/>
              <a:pathLst>
                <a:path w="441959" h="589279">
                  <a:moveTo>
                    <a:pt x="0" y="589280"/>
                  </a:moveTo>
                  <a:lnTo>
                    <a:pt x="44196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48400" y="4724401"/>
              <a:ext cx="76200" cy="83820"/>
            </a:xfrm>
            <a:custGeom>
              <a:avLst/>
              <a:gdLst/>
              <a:ahLst/>
              <a:cxnLst/>
              <a:rect l="l" t="t" r="r" b="b"/>
              <a:pathLst>
                <a:path w="76200" h="83820">
                  <a:moveTo>
                    <a:pt x="76200" y="0"/>
                  </a:moveTo>
                  <a:lnTo>
                    <a:pt x="0" y="38100"/>
                  </a:lnTo>
                  <a:lnTo>
                    <a:pt x="60959" y="83819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86584" y="4276124"/>
              <a:ext cx="586105" cy="219710"/>
            </a:xfrm>
            <a:custGeom>
              <a:avLst/>
              <a:gdLst/>
              <a:ahLst/>
              <a:cxnLst/>
              <a:rect l="l" t="t" r="r" b="b"/>
              <a:pathLst>
                <a:path w="586104" h="219710">
                  <a:moveTo>
                    <a:pt x="585820" y="21968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62800" y="4258286"/>
              <a:ext cx="85090" cy="71755"/>
            </a:xfrm>
            <a:custGeom>
              <a:avLst/>
              <a:gdLst/>
              <a:ahLst/>
              <a:cxnLst/>
              <a:rect l="l" t="t" r="r" b="b"/>
              <a:pathLst>
                <a:path w="85090" h="71754">
                  <a:moveTo>
                    <a:pt x="84721" y="0"/>
                  </a:moveTo>
                  <a:lnTo>
                    <a:pt x="0" y="8915"/>
                  </a:lnTo>
                  <a:lnTo>
                    <a:pt x="57975" y="71348"/>
                  </a:lnTo>
                  <a:lnTo>
                    <a:pt x="847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37793" y="4673354"/>
              <a:ext cx="149225" cy="1042035"/>
            </a:xfrm>
            <a:custGeom>
              <a:avLst/>
              <a:gdLst/>
              <a:ahLst/>
              <a:cxnLst/>
              <a:rect l="l" t="t" r="r" b="b"/>
              <a:pathLst>
                <a:path w="149225" h="1042035">
                  <a:moveTo>
                    <a:pt x="148810" y="10416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07263" y="4648201"/>
              <a:ext cx="75565" cy="81280"/>
            </a:xfrm>
            <a:custGeom>
              <a:avLst/>
              <a:gdLst/>
              <a:ahLst/>
              <a:cxnLst/>
              <a:rect l="l" t="t" r="r" b="b"/>
              <a:pathLst>
                <a:path w="75565" h="81279">
                  <a:moveTo>
                    <a:pt x="26936" y="0"/>
                  </a:moveTo>
                  <a:lnTo>
                    <a:pt x="0" y="80822"/>
                  </a:lnTo>
                  <a:lnTo>
                    <a:pt x="75425" y="70040"/>
                  </a:lnTo>
                  <a:lnTo>
                    <a:pt x="269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760751" y="498159"/>
            <a:ext cx="36283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Internal</a:t>
            </a:r>
            <a:r>
              <a:rPr spc="-95"/>
              <a:t> </a:t>
            </a:r>
            <a:r>
              <a:rPr spc="-5"/>
              <a:t>Heart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35940" y="1633221"/>
            <a:ext cx="4038600" cy="16865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314960" indent="-342900">
              <a:lnSpc>
                <a:spcPct val="101200"/>
              </a:lnSpc>
              <a:spcBef>
                <a:spcPts val="6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consists</a:t>
            </a:r>
            <a:r>
              <a:rPr sz="28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four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chambers</a:t>
            </a:r>
            <a:endParaRPr sz="2800">
              <a:latin typeface="Arial MT"/>
              <a:cs typeface="Arial MT"/>
            </a:endParaRPr>
          </a:p>
          <a:p>
            <a:pPr marL="761365" marR="5080" indent="-292100">
              <a:lnSpc>
                <a:spcPct val="101499"/>
              </a:lnSpc>
              <a:spcBef>
                <a:spcPts val="470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2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b="1" i="1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sz="2400" b="1" i="1" spc="-20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b="1" i="1" spc="-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atria</a:t>
            </a:r>
            <a:r>
              <a:rPr sz="2400" b="1" i="1" spc="-20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collect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blood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deliver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5940" y="3370073"/>
            <a:ext cx="4123054" cy="1918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1365" marR="5080" indent="-292100">
              <a:lnSpc>
                <a:spcPct val="99400"/>
              </a:lnSpc>
              <a:spcBef>
                <a:spcPts val="114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2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b="1" i="1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sz="2400" b="1" i="1" spc="-2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b="1" i="1" spc="-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ventricles</a:t>
            </a:r>
            <a:r>
              <a:rPr sz="2400" b="1" i="1" spc="-20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pump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blood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pulmonary and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systemic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circulation</a:t>
            </a:r>
            <a:endParaRPr sz="2400">
              <a:latin typeface="Arial MT"/>
              <a:cs typeface="Arial MT"/>
            </a:endParaRPr>
          </a:p>
          <a:p>
            <a:pPr marL="355600" marR="506095" indent="-342900">
              <a:lnSpc>
                <a:spcPts val="2820"/>
              </a:lnSpc>
              <a:spcBef>
                <a:spcPts val="74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Septum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separates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heart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into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two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functional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units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27340" y="4376421"/>
            <a:ext cx="59309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5">
                <a:latin typeface="Arial MT"/>
                <a:cs typeface="Arial MT"/>
              </a:rPr>
              <a:t>Left </a:t>
            </a:r>
            <a:r>
              <a:rPr sz="1200">
                <a:latin typeface="Arial MT"/>
                <a:cs typeface="Arial MT"/>
              </a:rPr>
              <a:t> ventricle</a:t>
            </a:r>
          </a:p>
        </p:txBody>
      </p:sp>
      <p:sp>
        <p:nvSpPr>
          <p:cNvPr id="18" name="object 18"/>
          <p:cNvSpPr/>
          <p:nvPr/>
        </p:nvSpPr>
        <p:spPr>
          <a:xfrm>
            <a:off x="4800600" y="4876801"/>
            <a:ext cx="609600" cy="533400"/>
          </a:xfrm>
          <a:custGeom>
            <a:avLst/>
            <a:gdLst/>
            <a:ahLst/>
            <a:cxnLst/>
            <a:rect l="l" t="t" r="r" b="b"/>
            <a:pathLst>
              <a:path w="609600" h="533400">
                <a:moveTo>
                  <a:pt x="609600" y="0"/>
                </a:moveTo>
                <a:lnTo>
                  <a:pt x="0" y="0"/>
                </a:lnTo>
                <a:lnTo>
                  <a:pt x="0" y="533400"/>
                </a:lnTo>
                <a:lnTo>
                  <a:pt x="609600" y="533400"/>
                </a:lnTo>
                <a:lnTo>
                  <a:pt x="60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412740" y="5367021"/>
            <a:ext cx="59309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5">
                <a:latin typeface="Arial MT"/>
                <a:cs typeface="Arial MT"/>
              </a:rPr>
              <a:t>Right </a:t>
            </a:r>
            <a:r>
              <a:rPr sz="1200">
                <a:latin typeface="Arial MT"/>
                <a:cs typeface="Arial MT"/>
              </a:rPr>
              <a:t> ventricle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784340" y="5824221"/>
            <a:ext cx="74549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65">
                <a:latin typeface="Arial MT"/>
                <a:cs typeface="Arial MT"/>
              </a:rPr>
              <a:t>V</a:t>
            </a:r>
            <a:r>
              <a:rPr sz="1200" spc="-5">
                <a:latin typeface="Arial MT"/>
                <a:cs typeface="Arial MT"/>
              </a:rPr>
              <a:t>entricular  </a:t>
            </a:r>
            <a:r>
              <a:rPr sz="1200">
                <a:latin typeface="Arial MT"/>
                <a:cs typeface="Arial MT"/>
              </a:rPr>
              <a:t>septum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803140" y="3462021"/>
            <a:ext cx="448945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5">
                <a:latin typeface="Arial MT"/>
                <a:cs typeface="Arial MT"/>
              </a:rPr>
              <a:t>Right </a:t>
            </a:r>
            <a:r>
              <a:rPr sz="1200">
                <a:latin typeface="Arial MT"/>
                <a:cs typeface="Arial MT"/>
              </a:rPr>
              <a:t> </a:t>
            </a:r>
            <a:r>
              <a:rPr sz="1200" spc="-5">
                <a:latin typeface="Arial MT"/>
                <a:cs typeface="Arial MT"/>
              </a:rPr>
              <a:t>atrium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46340" y="3004821"/>
            <a:ext cx="448945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5">
                <a:latin typeface="Arial MT"/>
                <a:cs typeface="Arial MT"/>
              </a:rPr>
              <a:t>Left </a:t>
            </a:r>
            <a:r>
              <a:rPr sz="1200">
                <a:latin typeface="Arial MT"/>
                <a:cs typeface="Arial MT"/>
              </a:rPr>
              <a:t> </a:t>
            </a:r>
            <a:r>
              <a:rPr sz="1200" spc="-5">
                <a:latin typeface="Arial MT"/>
                <a:cs typeface="Arial MT"/>
              </a:rPr>
              <a:t>atrium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8773617" y="5877561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4347" y="498159"/>
            <a:ext cx="338010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Heart</a:t>
            </a:r>
            <a:r>
              <a:rPr spc="-95"/>
              <a:t> </a:t>
            </a:r>
            <a:r>
              <a:rPr/>
              <a:t>Valves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97661"/>
            <a:ext cx="3891279" cy="43967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285750" indent="-342900">
              <a:lnSpc>
                <a:spcPts val="3000"/>
              </a:lnSpc>
              <a:spcBef>
                <a:spcPts val="5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Permit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blood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to flow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through</a:t>
            </a:r>
            <a:r>
              <a:rPr sz="28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only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one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direction</a:t>
            </a:r>
            <a:endParaRPr sz="2800">
              <a:latin typeface="Arial MT"/>
              <a:cs typeface="Arial MT"/>
            </a:endParaRPr>
          </a:p>
          <a:p>
            <a:pPr marL="761365" marR="529590" lvl="1" indent="-292100" algn="just">
              <a:lnSpc>
                <a:spcPct val="89000"/>
              </a:lnSpc>
              <a:spcBef>
                <a:spcPts val="63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Mitral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 bicuspid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valves (AV valves)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located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between</a:t>
            </a:r>
            <a:endParaRPr sz="2400">
              <a:latin typeface="Arial MT"/>
              <a:cs typeface="Arial MT"/>
            </a:endParaRPr>
          </a:p>
          <a:p>
            <a:pPr marL="755015" algn="just">
              <a:lnSpc>
                <a:spcPct val="100000"/>
              </a:lnSpc>
              <a:spcBef>
                <a:spcPts val="295"/>
              </a:spcBef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endParaRPr sz="2400">
              <a:latin typeface="Arial MT"/>
              <a:cs typeface="Arial MT"/>
            </a:endParaRPr>
          </a:p>
          <a:p>
            <a:pPr marL="761365" marR="5080" lvl="1" indent="-292100">
              <a:lnSpc>
                <a:spcPct val="89600"/>
              </a:lnSpc>
              <a:spcBef>
                <a:spcPts val="62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Aortic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 pulmonic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valves (semilunar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valves)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located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base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aorta</a:t>
            </a:r>
            <a:r>
              <a:rPr sz="2400" spc="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pulmonary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artery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77561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8682042" y="6243642"/>
            <a:ext cx="238125" cy="23812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748217" y="6258561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A</a:t>
            </a:r>
          </a:p>
        </p:txBody>
      </p:sp>
      <p:pic>
        <p:nvPicPr>
          <p:cNvPr id="8" name="object 8"/>
          <p:cNvPicPr/>
          <p:nvPr/>
        </p:nvPicPr>
        <p:blipFill>
          <a:blip r:embed="rId4"/>
          <a:stretch>
            <a:fillRect/>
          </a:stretch>
        </p:blipFill>
        <p:spPr>
          <a:xfrm>
            <a:off x="4114800" y="2362201"/>
            <a:ext cx="4668837" cy="21558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4016" y="498159"/>
            <a:ext cx="46208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Skeleton</a:t>
            </a:r>
            <a:r>
              <a:rPr spc="-50"/>
              <a:t> </a:t>
            </a:r>
            <a:r>
              <a:rPr/>
              <a:t>of</a:t>
            </a:r>
            <a:r>
              <a:rPr spc="-50"/>
              <a:t> </a:t>
            </a:r>
            <a:r>
              <a:rPr spc="-5"/>
              <a:t>Heart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728720" cy="3093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320675" indent="-342900">
              <a:lnSpc>
                <a:spcPct val="99700"/>
              </a:lnSpc>
              <a:spcBef>
                <a:spcPts val="11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Forms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fibrous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rings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around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AV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semilunar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valves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9950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Provides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firm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support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for valves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separates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atria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from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648200" y="1676401"/>
            <a:ext cx="4267200" cy="33845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6650" y="498159"/>
            <a:ext cx="44348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Cardiac</a:t>
            </a:r>
            <a:r>
              <a:rPr spc="-90"/>
              <a:t> </a:t>
            </a:r>
            <a:r>
              <a:rPr spc="-5"/>
              <a:t>Muscles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687445" cy="18237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357505" indent="-342900">
              <a:lnSpc>
                <a:spcPct val="101200"/>
              </a:lnSpc>
              <a:spcBef>
                <a:spcPts val="6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Attached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fibrous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connective</a:t>
            </a:r>
            <a:r>
              <a:rPr sz="28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tissue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102000"/>
              </a:lnSpc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Contract</a:t>
            </a:r>
            <a:r>
              <a:rPr sz="2800" spc="-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r>
              <a:rPr sz="28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a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wringing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motion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648200" y="2595564"/>
            <a:ext cx="4038600" cy="253523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6114" y="498159"/>
            <a:ext cx="47739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Coronary</a:t>
            </a:r>
            <a:r>
              <a:rPr spc="-90"/>
              <a:t> </a:t>
            </a:r>
            <a:r>
              <a:rPr spc="-5"/>
              <a:t>Arteries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492500" cy="34137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283210" indent="-342900">
              <a:lnSpc>
                <a:spcPct val="99700"/>
              </a:lnSpc>
              <a:spcBef>
                <a:spcPts val="11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Provide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with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most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its blood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supply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ts val="3329"/>
              </a:lnSpc>
              <a:spcBef>
                <a:spcPts val="84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Originate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from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base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8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ascending</a:t>
            </a:r>
            <a:r>
              <a:rPr sz="28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aorta</a:t>
            </a:r>
            <a:endParaRPr sz="2800">
              <a:latin typeface="Arial MT"/>
              <a:cs typeface="Arial MT"/>
            </a:endParaRPr>
          </a:p>
          <a:p>
            <a:pPr marL="761365" marR="169545" indent="-292100" algn="just">
              <a:lnSpc>
                <a:spcPct val="99400"/>
              </a:lnSpc>
              <a:spcBef>
                <a:spcPts val="525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 Immediately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above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leaflets or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cusps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aortic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valve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105400" y="1600201"/>
            <a:ext cx="3019425" cy="4953000"/>
            <a:chOff x="5105400" y="1600201"/>
            <a:chExt cx="3019425" cy="4953000"/>
          </a:xfrm>
        </p:grpSpPr>
        <p:sp>
          <p:nvSpPr>
            <p:cNvPr id="6" name="object 6"/>
            <p:cNvSpPr/>
            <p:nvPr/>
          </p:nvSpPr>
          <p:spPr>
            <a:xfrm>
              <a:off x="5105400" y="6019801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6096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609600" y="5334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210175" y="1600201"/>
              <a:ext cx="2914650" cy="21859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757862" y="3810001"/>
              <a:ext cx="1871662" cy="25146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6521" y="498159"/>
            <a:ext cx="30359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Blood</a:t>
            </a:r>
            <a:r>
              <a:rPr spc="-95"/>
              <a:t> </a:t>
            </a:r>
            <a:r>
              <a:rPr/>
              <a:t>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9730"/>
            <a:ext cx="3783965" cy="454914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3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Pulmonary</a:t>
            </a:r>
            <a:r>
              <a:rPr sz="2800" spc="-8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circulation</a:t>
            </a:r>
            <a:endParaRPr sz="2800">
              <a:latin typeface="Arial MT"/>
              <a:cs typeface="Arial MT"/>
            </a:endParaRPr>
          </a:p>
          <a:p>
            <a:pPr marL="761365" marR="337820" lvl="1" indent="-292100">
              <a:lnSpc>
                <a:spcPct val="90700"/>
              </a:lnSpc>
              <a:spcBef>
                <a:spcPts val="525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Pulmonary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arteries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carry</a:t>
            </a:r>
            <a:r>
              <a:rPr sz="24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deoxygenated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blood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lungs</a:t>
            </a:r>
            <a:endParaRPr sz="2400">
              <a:latin typeface="Arial MT"/>
              <a:cs typeface="Arial MT"/>
            </a:endParaRPr>
          </a:p>
          <a:p>
            <a:pPr marL="761365" marR="5080" lvl="1" indent="-292100">
              <a:lnSpc>
                <a:spcPct val="89000"/>
              </a:lnSpc>
              <a:spcBef>
                <a:spcPts val="615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Pulmonary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veins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carry </a:t>
            </a:r>
            <a:r>
              <a:rPr sz="2400" spc="-6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oxygenated blood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back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heart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35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Systemic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circulation</a:t>
            </a:r>
            <a:endParaRPr sz="2800">
              <a:latin typeface="Arial MT"/>
              <a:cs typeface="Arial MT"/>
            </a:endParaRPr>
          </a:p>
          <a:p>
            <a:pPr marL="761365" marR="608330" lvl="1" indent="-292100">
              <a:lnSpc>
                <a:spcPts val="2620"/>
              </a:lnSpc>
              <a:spcBef>
                <a:spcPts val="59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Arteries carry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oxygenated</a:t>
            </a:r>
            <a:r>
              <a:rPr sz="2400" spc="-9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blood</a:t>
            </a:r>
            <a:endParaRPr sz="2400">
              <a:latin typeface="Arial MT"/>
              <a:cs typeface="Arial MT"/>
            </a:endParaRPr>
          </a:p>
          <a:p>
            <a:pPr marL="761365" marR="269875" lvl="1" indent="-292100">
              <a:lnSpc>
                <a:spcPts val="2620"/>
              </a:lnSpc>
              <a:spcBef>
                <a:spcPts val="56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Veins carry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deoxygenated</a:t>
            </a:r>
            <a:r>
              <a:rPr sz="2400" spc="-9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blood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77561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4495800" y="1981201"/>
            <a:ext cx="4287837" cy="333533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3685" y="498159"/>
            <a:ext cx="371982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Cardiac</a:t>
            </a:r>
            <a:r>
              <a:rPr spc="-90"/>
              <a:t> </a:t>
            </a:r>
            <a:r>
              <a:rPr spc="-5"/>
              <a:t>Cycle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1951"/>
            <a:ext cx="3671570" cy="134620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1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Diastole</a:t>
            </a:r>
            <a:endParaRPr sz="2800">
              <a:latin typeface="Arial MT"/>
              <a:cs typeface="Arial MT"/>
            </a:endParaRPr>
          </a:p>
          <a:p>
            <a:pPr marL="761365" marR="5080" indent="-292100">
              <a:lnSpc>
                <a:spcPts val="2820"/>
              </a:lnSpc>
              <a:spcBef>
                <a:spcPts val="760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Relaxation and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filling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029200" y="2057401"/>
            <a:ext cx="3405187" cy="2800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3685" y="498159"/>
            <a:ext cx="371982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Cardiac</a:t>
            </a:r>
            <a:r>
              <a:rPr spc="-90"/>
              <a:t> </a:t>
            </a:r>
            <a:r>
              <a:rPr spc="-5"/>
              <a:t>Cycle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1951"/>
            <a:ext cx="3342004" cy="134620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1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Systole</a:t>
            </a:r>
            <a:endParaRPr sz="2800">
              <a:latin typeface="Arial MT"/>
              <a:cs typeface="Arial MT"/>
            </a:endParaRPr>
          </a:p>
          <a:p>
            <a:pPr marL="761365" marR="5080" indent="-292100">
              <a:lnSpc>
                <a:spcPts val="2820"/>
              </a:lnSpc>
              <a:spcBef>
                <a:spcPts val="760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204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Contraction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4876800" y="2133601"/>
            <a:ext cx="3473450" cy="274161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3835" y="498159"/>
            <a:ext cx="406146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Cardiac</a:t>
            </a:r>
            <a:r>
              <a:rPr spc="-95"/>
              <a:t> </a:t>
            </a:r>
            <a:r>
              <a:rPr/>
              <a:t>Output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97661"/>
            <a:ext cx="7720965" cy="12319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ts val="3000"/>
              </a:lnSpc>
              <a:spcBef>
                <a:spcPts val="5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Amount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blood pumped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from the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 in one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minute</a:t>
            </a:r>
            <a:endParaRPr sz="28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215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2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Expressed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LPM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77561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1981200" y="3200401"/>
            <a:ext cx="5507037" cy="31559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6769" y="498159"/>
            <a:ext cx="415480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Blood</a:t>
            </a:r>
            <a:r>
              <a:rPr spc="-95"/>
              <a:t> </a:t>
            </a:r>
            <a:r>
              <a:rPr/>
              <a:t>Pressure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7641590" cy="20751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ts val="3800"/>
              </a:lnSpc>
              <a:spcBef>
                <a:spcPts val="26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The force that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blood exerts against walls </a:t>
            </a:r>
            <a:r>
              <a:rPr sz="3200" spc="-87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arteries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as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it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passes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through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them</a:t>
            </a:r>
            <a:endParaRPr sz="3200">
              <a:latin typeface="Arial MT"/>
              <a:cs typeface="Arial MT"/>
            </a:endParaRPr>
          </a:p>
          <a:p>
            <a:pPr marL="355600" marR="366395" indent="-342900">
              <a:lnSpc>
                <a:spcPct val="100000"/>
              </a:lnSpc>
              <a:spcBef>
                <a:spcPts val="7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Equals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cardiac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output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times</a:t>
            </a:r>
            <a:r>
              <a:rPr sz="32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peripheral </a:t>
            </a:r>
            <a:r>
              <a:rPr sz="3200" spc="-87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vascular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 resistance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3620" y="4300221"/>
            <a:ext cx="54184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1765" algn="l"/>
                <a:tab pos="2260600" algn="l"/>
              </a:tabLst>
            </a:pPr>
            <a:r>
              <a:rPr sz="5400" b="1" spc="-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CO	</a:t>
            </a:r>
            <a:r>
              <a:rPr sz="5400" b="1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X	PVR</a:t>
            </a:r>
            <a:r>
              <a:rPr sz="5400" b="1" spc="-50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5400" b="1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sz="5400" b="1" spc="-50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5400" b="1" spc="-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BP</a:t>
            </a:r>
            <a:endParaRPr sz="5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9071" y="498159"/>
            <a:ext cx="52127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Influences</a:t>
            </a:r>
            <a:r>
              <a:rPr spc="-50"/>
              <a:t> </a:t>
            </a:r>
            <a:r>
              <a:rPr/>
              <a:t>on</a:t>
            </a:r>
            <a:r>
              <a:rPr spc="-45"/>
              <a:t> </a:t>
            </a:r>
            <a:r>
              <a:rPr spc="-5"/>
              <a:t>Heart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8068945" cy="24460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ts val="3800"/>
              </a:lnSpc>
              <a:spcBef>
                <a:spcPts val="26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Receptors in blood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vessels, kidneys,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brain, </a:t>
            </a:r>
            <a:r>
              <a:rPr sz="3200" spc="-87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32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constantly</a:t>
            </a:r>
            <a:r>
              <a:rPr sz="32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monitor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changes</a:t>
            </a:r>
            <a:endParaRPr sz="3200">
              <a:latin typeface="Arial MT"/>
              <a:cs typeface="Arial MT"/>
            </a:endParaRPr>
          </a:p>
          <a:p>
            <a:pPr marL="755650" lvl="1" indent="-285750">
              <a:lnSpc>
                <a:spcPct val="100000"/>
              </a:lnSpc>
              <a:spcBef>
                <a:spcPts val="610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b="1" spc="-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Baroreceptors</a:t>
            </a:r>
            <a:r>
              <a:rPr sz="2800" b="1" spc="-1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identify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changes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</a:t>
            </a:r>
            <a:r>
              <a:rPr sz="28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pressure</a:t>
            </a:r>
            <a:endParaRPr sz="2800">
              <a:latin typeface="Arial MT"/>
              <a:cs typeface="Arial MT"/>
            </a:endParaRPr>
          </a:p>
          <a:p>
            <a:pPr marL="761365" marR="111125" lvl="1" indent="-292100">
              <a:lnSpc>
                <a:spcPts val="3329"/>
              </a:lnSpc>
              <a:spcBef>
                <a:spcPts val="770"/>
              </a:spcBef>
              <a:buFont typeface="Arial MT"/>
              <a:buChar char="–"/>
              <a:tabLst>
                <a:tab pos="755650" algn="l"/>
              </a:tabLst>
            </a:pPr>
            <a:r>
              <a:rPr sz="2800" b="1" spc="-5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Chemoreceptors</a:t>
            </a:r>
            <a:r>
              <a:rPr sz="2800" b="1" spc="-20">
                <a:solidFill>
                  <a:srgbClr val="02127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sense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changes</a:t>
            </a:r>
            <a:r>
              <a:rPr sz="28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</a:t>
            </a:r>
            <a:r>
              <a:rPr sz="28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chemical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composition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 of blood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6243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48217" y="6258561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A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3229" y="162879"/>
            <a:ext cx="4991735" cy="13690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76225" marR="5080" indent="-264160">
              <a:lnSpc>
                <a:spcPct val="100400"/>
              </a:lnSpc>
              <a:spcBef>
                <a:spcPts val="75"/>
              </a:spcBef>
            </a:pPr>
            <a:r>
              <a:rPr spc="-5"/>
              <a:t>Baroreceptors</a:t>
            </a:r>
            <a:r>
              <a:rPr spc="-95"/>
              <a:t> </a:t>
            </a:r>
            <a:r>
              <a:rPr spc="-5"/>
              <a:t>and </a:t>
            </a:r>
            <a:r>
              <a:rPr spc="-1210"/>
              <a:t> </a:t>
            </a:r>
            <a:r>
              <a:rPr spc="-5"/>
              <a:t>Chemoreceptors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1536701"/>
            <a:ext cx="5867400" cy="47434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5642" y="498159"/>
            <a:ext cx="74752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Autonomic</a:t>
            </a:r>
            <a:r>
              <a:rPr spc="-50"/>
              <a:t> </a:t>
            </a:r>
            <a:r>
              <a:rPr spc="-5"/>
              <a:t>Nervous</a:t>
            </a:r>
            <a:r>
              <a:rPr spc="-45"/>
              <a:t> </a:t>
            </a:r>
            <a:r>
              <a:rPr/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7407909" cy="21894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ts val="4300"/>
              </a:lnSpc>
              <a:spcBef>
                <a:spcPts val="260"/>
              </a:spcBef>
              <a:buChar char="•"/>
              <a:tabLst>
                <a:tab pos="355600" algn="l"/>
              </a:tabLst>
            </a:pPr>
            <a:r>
              <a:rPr sz="3600" spc="-5">
                <a:solidFill>
                  <a:srgbClr val="021279"/>
                </a:solidFill>
                <a:latin typeface="Arial MT"/>
                <a:cs typeface="Arial MT"/>
              </a:rPr>
              <a:t>Helps regulate rate and </a:t>
            </a:r>
            <a:r>
              <a:rPr sz="3600">
                <a:solidFill>
                  <a:srgbClr val="021279"/>
                </a:solidFill>
                <a:latin typeface="Arial MT"/>
                <a:cs typeface="Arial MT"/>
              </a:rPr>
              <a:t>strength </a:t>
            </a:r>
            <a:r>
              <a:rPr sz="36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3600" spc="-99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600" spc="-5">
                <a:solidFill>
                  <a:srgbClr val="021279"/>
                </a:solidFill>
                <a:latin typeface="Arial MT"/>
                <a:cs typeface="Arial MT"/>
              </a:rPr>
              <a:t>myocardial</a:t>
            </a:r>
            <a:r>
              <a:rPr sz="36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600">
                <a:solidFill>
                  <a:srgbClr val="021279"/>
                </a:solidFill>
                <a:latin typeface="Arial MT"/>
                <a:cs typeface="Arial MT"/>
              </a:rPr>
              <a:t>contractions</a:t>
            </a:r>
            <a:endParaRPr sz="3600">
              <a:latin typeface="Arial MT"/>
              <a:cs typeface="Arial MT"/>
            </a:endParaRPr>
          </a:p>
          <a:p>
            <a:pPr marL="761365" marR="496570" indent="-292100">
              <a:lnSpc>
                <a:spcPct val="100000"/>
              </a:lnSpc>
              <a:spcBef>
                <a:spcPts val="605"/>
              </a:spcBef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3200" spc="-4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Divide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d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 int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o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sympathetic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and  parasympathetic</a:t>
            </a:r>
            <a:r>
              <a:rPr sz="32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nervous</a:t>
            </a:r>
            <a:r>
              <a:rPr sz="32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systems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77561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5642" y="498159"/>
            <a:ext cx="74752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Autonomic</a:t>
            </a:r>
            <a:r>
              <a:rPr spc="-50"/>
              <a:t> </a:t>
            </a:r>
            <a:r>
              <a:rPr spc="-5"/>
              <a:t>Nervous</a:t>
            </a:r>
            <a:r>
              <a:rPr spc="-45"/>
              <a:t> </a:t>
            </a:r>
            <a:r>
              <a:rPr/>
              <a:t>System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47800" y="1220789"/>
            <a:ext cx="6269037" cy="487521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1673" y="498159"/>
            <a:ext cx="65462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Sympathetic</a:t>
            </a:r>
            <a:r>
              <a:rPr spc="-95"/>
              <a:t> </a:t>
            </a:r>
            <a:r>
              <a:rPr/>
              <a:t>Stimulation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773617" y="5877561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600200" y="1295401"/>
            <a:ext cx="5811837" cy="50355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6775" y="498159"/>
            <a:ext cx="76962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Parasympathetic</a:t>
            </a:r>
            <a:r>
              <a:rPr spc="-95"/>
              <a:t> </a:t>
            </a:r>
            <a:r>
              <a:rPr/>
              <a:t>Stimulation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71600" y="1219201"/>
            <a:ext cx="6416675" cy="53022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1085" y="162879"/>
            <a:ext cx="7727315" cy="13690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195320" marR="5080" indent="-3183255">
              <a:lnSpc>
                <a:spcPct val="100400"/>
              </a:lnSpc>
              <a:spcBef>
                <a:spcPts val="75"/>
              </a:spcBef>
            </a:pPr>
            <a:r>
              <a:rPr spc="-5"/>
              <a:t>Key</a:t>
            </a:r>
            <a:r>
              <a:rPr spc="-40"/>
              <a:t> </a:t>
            </a:r>
            <a:r>
              <a:rPr/>
              <a:t>Properties</a:t>
            </a:r>
            <a:r>
              <a:rPr spc="-30"/>
              <a:t> </a:t>
            </a:r>
            <a:r>
              <a:rPr/>
              <a:t>of</a:t>
            </a:r>
            <a:r>
              <a:rPr spc="-30"/>
              <a:t> </a:t>
            </a:r>
            <a:r>
              <a:rPr spc="-5"/>
              <a:t>Myocardial </a:t>
            </a:r>
            <a:r>
              <a:rPr spc="-1210"/>
              <a:t> </a:t>
            </a:r>
            <a:r>
              <a:rPr spc="-5"/>
              <a:t>Cells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1941"/>
            <a:ext cx="7816215" cy="4310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ts val="384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Automaticity</a:t>
            </a:r>
            <a:endParaRPr sz="3200">
              <a:latin typeface="Arial MT"/>
              <a:cs typeface="Arial MT"/>
            </a:endParaRPr>
          </a:p>
          <a:p>
            <a:pPr marL="761365" marR="41910" lvl="1" indent="-292100">
              <a:lnSpc>
                <a:spcPts val="2320"/>
              </a:lnSpc>
              <a:spcBef>
                <a:spcPts val="540"/>
              </a:spcBef>
              <a:buChar char="–"/>
              <a:tabLst>
                <a:tab pos="75565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Can produce electrical activity without outside nerve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stimulation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ts val="3804"/>
              </a:lnSpc>
              <a:spcBef>
                <a:spcPts val="5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Excitability</a:t>
            </a:r>
            <a:endParaRPr sz="3200">
              <a:latin typeface="Arial MT"/>
              <a:cs typeface="Arial MT"/>
            </a:endParaRPr>
          </a:p>
          <a:p>
            <a:pPr marL="755650" lvl="1" indent="-285750">
              <a:lnSpc>
                <a:spcPts val="2845"/>
              </a:lnSpc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Ability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respond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electrical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stimulus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ts val="3804"/>
              </a:lnSpc>
              <a:spcBef>
                <a:spcPts val="5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Conductivity</a:t>
            </a:r>
            <a:endParaRPr sz="3200">
              <a:latin typeface="Arial MT"/>
              <a:cs typeface="Arial MT"/>
            </a:endParaRPr>
          </a:p>
          <a:p>
            <a:pPr marL="761365" marR="241935" lvl="1" indent="-292100">
              <a:lnSpc>
                <a:spcPts val="2320"/>
              </a:lnSpc>
              <a:spcBef>
                <a:spcPts val="509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Ability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transmit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electrical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stimulus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from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throughout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myocardium</a:t>
            </a:r>
            <a:endParaRPr sz="2400">
              <a:latin typeface="Arial MT"/>
              <a:cs typeface="Arial MT"/>
            </a:endParaRPr>
          </a:p>
          <a:p>
            <a:pPr marL="355600" indent="-342900">
              <a:lnSpc>
                <a:spcPts val="3804"/>
              </a:lnSpc>
              <a:spcBef>
                <a:spcPts val="4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Contractility</a:t>
            </a:r>
            <a:endParaRPr sz="3200">
              <a:latin typeface="Arial MT"/>
              <a:cs typeface="Arial MT"/>
            </a:endParaRPr>
          </a:p>
          <a:p>
            <a:pPr marL="761365" marR="5080" lvl="1" indent="-292100">
              <a:lnSpc>
                <a:spcPts val="2320"/>
              </a:lnSpc>
              <a:spcBef>
                <a:spcPts val="509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Ability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myocardial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contract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when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stimulated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by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 electrical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impulse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3405" y="498159"/>
            <a:ext cx="73196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Heart’s</a:t>
            </a:r>
            <a:r>
              <a:rPr spc="-50"/>
              <a:t> </a:t>
            </a:r>
            <a:r>
              <a:rPr spc="-5"/>
              <a:t>Conduction</a:t>
            </a:r>
            <a:r>
              <a:rPr spc="-45"/>
              <a:t> </a:t>
            </a:r>
            <a:r>
              <a:rPr/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334385" cy="2153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99700"/>
              </a:lnSpc>
              <a:spcBef>
                <a:spcPts val="11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Grouping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specialized</a:t>
            </a:r>
            <a:r>
              <a:rPr sz="2800" spc="-1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tissues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that carry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wave of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depolarization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throughout</a:t>
            </a:r>
            <a:r>
              <a:rPr sz="28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343400" y="1752601"/>
            <a:ext cx="3962400" cy="37195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0559" y="498159"/>
            <a:ext cx="44684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Pacemaker</a:t>
            </a:r>
            <a:r>
              <a:rPr spc="-95"/>
              <a:t> </a:t>
            </a:r>
            <a:r>
              <a:rPr/>
              <a:t>Sites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314065" cy="39573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144780" indent="-342900">
              <a:lnSpc>
                <a:spcPct val="100200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SA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node is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primary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pacemaker</a:t>
            </a:r>
            <a:r>
              <a:rPr sz="2800" spc="-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site</a:t>
            </a:r>
            <a:r>
              <a:rPr sz="28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100699"/>
              </a:lnSpc>
              <a:spcBef>
                <a:spcPts val="5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Other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cardiac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cells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lower</a:t>
            </a:r>
            <a:r>
              <a:rPr sz="2800" spc="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conduction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pathway play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a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back-up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role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038600" y="1752601"/>
            <a:ext cx="4678362" cy="27686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8834" y="498159"/>
            <a:ext cx="40322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Polarized</a:t>
            </a:r>
            <a:r>
              <a:rPr spc="-95"/>
              <a:t> </a:t>
            </a:r>
            <a:r>
              <a:rPr/>
              <a:t>State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213100" cy="3436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999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Inside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myocardial cells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more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negatively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charged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relationship to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outside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where</a:t>
            </a:r>
            <a:r>
              <a:rPr sz="28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it</a:t>
            </a:r>
            <a:r>
              <a:rPr sz="28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is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more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positively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charged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3962400" y="1784351"/>
            <a:ext cx="5029200" cy="360838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6875" y="498159"/>
            <a:ext cx="38728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Depolarization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97661"/>
            <a:ext cx="3213735" cy="409194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89900"/>
              </a:lnSpc>
              <a:spcBef>
                <a:spcPts val="439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Occurs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when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positively</a:t>
            </a:r>
            <a:r>
              <a:rPr sz="28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charged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ions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move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inside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cells causing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interior</a:t>
            </a:r>
            <a:r>
              <a:rPr sz="2800" spc="-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8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become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positively</a:t>
            </a:r>
            <a:r>
              <a:rPr sz="28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charged</a:t>
            </a:r>
            <a:endParaRPr sz="2800">
              <a:latin typeface="Arial MT"/>
              <a:cs typeface="Arial MT"/>
            </a:endParaRPr>
          </a:p>
          <a:p>
            <a:pPr marL="761365" marR="38100" indent="-292100">
              <a:lnSpc>
                <a:spcPct val="90500"/>
              </a:lnSpc>
              <a:spcBef>
                <a:spcPts val="525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Change in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electrical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charge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over</a:t>
            </a:r>
            <a:r>
              <a:rPr sz="2400" spc="-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time</a:t>
            </a:r>
            <a:r>
              <a:rPr sz="24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referred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cell’s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action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potential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6243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191000" y="1919289"/>
            <a:ext cx="4724400" cy="34401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48217" y="6272997"/>
            <a:ext cx="12763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A</a:t>
            </a: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6875" y="498159"/>
            <a:ext cx="38728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Repolarization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401060" cy="4378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132715" indent="-342900">
              <a:lnSpc>
                <a:spcPct val="99700"/>
              </a:lnSpc>
              <a:spcBef>
                <a:spcPts val="11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Follows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depolarization</a:t>
            </a:r>
            <a:r>
              <a:rPr sz="28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occurs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when:</a:t>
            </a:r>
            <a:endParaRPr sz="2800">
              <a:latin typeface="Arial MT"/>
              <a:cs typeface="Arial MT"/>
            </a:endParaRPr>
          </a:p>
          <a:p>
            <a:pPr marL="761365" marR="241935" lvl="1" indent="-292100">
              <a:lnSpc>
                <a:spcPct val="99800"/>
              </a:lnSpc>
              <a:spcBef>
                <a:spcPts val="62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Potassium</a:t>
            </a:r>
            <a:r>
              <a:rPr sz="2400" spc="-9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leaves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 causing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positive</a:t>
            </a:r>
            <a:r>
              <a:rPr sz="2400" spc="-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charge</a:t>
            </a:r>
            <a:r>
              <a:rPr sz="24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lower</a:t>
            </a:r>
            <a:endParaRPr sz="2400">
              <a:latin typeface="Arial MT"/>
              <a:cs typeface="Arial MT"/>
            </a:endParaRPr>
          </a:p>
          <a:p>
            <a:pPr marL="761365" marR="5080" lvl="1" indent="-292100">
              <a:lnSpc>
                <a:spcPct val="99800"/>
              </a:lnSpc>
              <a:spcBef>
                <a:spcPts val="600"/>
              </a:spcBef>
              <a:buChar char="–"/>
              <a:tabLst>
                <a:tab pos="75565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Sodium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calcium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are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removed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by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special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transport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systems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4191000" y="1465264"/>
            <a:ext cx="4495800" cy="43529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77561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8682042" y="6243642"/>
            <a:ext cx="238125" cy="2381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748217" y="6272997"/>
            <a:ext cx="12763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A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229" y="498159"/>
            <a:ext cx="47129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Refractory</a:t>
            </a:r>
            <a:r>
              <a:rPr spc="-95"/>
              <a:t> </a:t>
            </a:r>
            <a:r>
              <a:rPr/>
              <a:t>Period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1491"/>
            <a:ext cx="7585709" cy="30714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42900">
              <a:lnSpc>
                <a:spcPct val="100000"/>
              </a:lnSpc>
              <a:spcBef>
                <a:spcPts val="819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>
                <a:solidFill>
                  <a:srgbClr val="021279"/>
                </a:solidFill>
                <a:latin typeface="Arial MT"/>
                <a:cs typeface="Arial MT"/>
              </a:rPr>
              <a:t>Absolute</a:t>
            </a:r>
            <a:r>
              <a:rPr sz="32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refractory</a:t>
            </a:r>
            <a:r>
              <a:rPr sz="32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period</a:t>
            </a:r>
            <a:endParaRPr sz="3200">
              <a:latin typeface="Arial MT"/>
              <a:cs typeface="Arial MT"/>
            </a:endParaRPr>
          </a:p>
          <a:p>
            <a:pPr marL="761365" marR="933450" lvl="1" indent="-292100">
              <a:lnSpc>
                <a:spcPct val="102000"/>
              </a:lnSpc>
              <a:spcBef>
                <a:spcPts val="565"/>
              </a:spcBef>
              <a:buChar char="–"/>
              <a:tabLst>
                <a:tab pos="75565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No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stimulus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no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matter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how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strong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will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depolarize</a:t>
            </a:r>
            <a:r>
              <a:rPr sz="28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cell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Refractory</a:t>
            </a:r>
            <a:r>
              <a:rPr sz="32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3200" spc="-5">
                <a:solidFill>
                  <a:srgbClr val="021279"/>
                </a:solidFill>
                <a:latin typeface="Arial MT"/>
                <a:cs typeface="Arial MT"/>
              </a:rPr>
              <a:t>period</a:t>
            </a:r>
            <a:endParaRPr sz="3200">
              <a:latin typeface="Arial MT"/>
              <a:cs typeface="Arial MT"/>
            </a:endParaRPr>
          </a:p>
          <a:p>
            <a:pPr marL="761365" marR="5080" lvl="1" indent="-292100">
              <a:lnSpc>
                <a:spcPct val="102000"/>
              </a:lnSpc>
              <a:spcBef>
                <a:spcPts val="595"/>
              </a:spcBef>
              <a:buChar char="–"/>
              <a:tabLst>
                <a:tab pos="75565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A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sufficiently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strong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stimulus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will</a:t>
            </a:r>
            <a:r>
              <a:rPr sz="28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depolarize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myocardium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/>
              <a:t>Putting</a:t>
            </a:r>
            <a:r>
              <a:rPr spc="-35"/>
              <a:t> </a:t>
            </a:r>
            <a:r>
              <a:rPr/>
              <a:t>it</a:t>
            </a:r>
            <a:r>
              <a:rPr spc="-30"/>
              <a:t> </a:t>
            </a:r>
            <a:r>
              <a:rPr spc="-5"/>
              <a:t>All</a:t>
            </a:r>
            <a:r>
              <a:rPr spc="-35"/>
              <a:t> </a:t>
            </a:r>
            <a:r>
              <a:rPr/>
              <a:t>Together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823970" cy="3756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18097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Cardiac</a:t>
            </a:r>
            <a:r>
              <a:rPr sz="2800" spc="-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cycle</a:t>
            </a:r>
            <a:r>
              <a:rPr sz="28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begins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with RA and LA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receiving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blood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from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systemic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pulmonary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circulations</a:t>
            </a:r>
            <a:endParaRPr sz="2800">
              <a:latin typeface="Arial MT"/>
              <a:cs typeface="Arial MT"/>
            </a:endParaRPr>
          </a:p>
          <a:p>
            <a:pPr marL="761365" marR="5080" indent="-292100">
              <a:lnSpc>
                <a:spcPct val="99400"/>
              </a:lnSpc>
              <a:spcBef>
                <a:spcPts val="630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Rising pressure within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forces tricuspid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400" spc="-4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mitral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valves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open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48200" y="1857376"/>
            <a:ext cx="4272280" cy="4243705"/>
            <a:chOff x="4648200" y="1857376"/>
            <a:chExt cx="4272280" cy="4243705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8682042" y="5862642"/>
              <a:ext cx="238125" cy="238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648200" y="1857376"/>
              <a:ext cx="4038600" cy="401161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/>
              <a:t>Putting</a:t>
            </a:r>
            <a:r>
              <a:rPr spc="-35"/>
              <a:t> </a:t>
            </a:r>
            <a:r>
              <a:rPr/>
              <a:t>it</a:t>
            </a:r>
            <a:r>
              <a:rPr spc="-30"/>
              <a:t> </a:t>
            </a:r>
            <a:r>
              <a:rPr spc="-5"/>
              <a:t>All</a:t>
            </a:r>
            <a:r>
              <a:rPr spc="-35"/>
              <a:t> </a:t>
            </a:r>
            <a:r>
              <a:rPr/>
              <a:t>Together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856990" cy="38455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135255" indent="-342900">
              <a:lnSpc>
                <a:spcPct val="100200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Heartbeat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initiated</a:t>
            </a:r>
            <a:r>
              <a:rPr sz="28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by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 electrical impulse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that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arises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from SA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node</a:t>
            </a:r>
            <a:endParaRPr sz="2800">
              <a:latin typeface="Arial MT"/>
              <a:cs typeface="Arial MT"/>
            </a:endParaRPr>
          </a:p>
          <a:p>
            <a:pPr marL="355600" marR="1100455" indent="-342900">
              <a:lnSpc>
                <a:spcPct val="102000"/>
              </a:lnSpc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Impulse</a:t>
            </a:r>
            <a:r>
              <a:rPr sz="2800" spc="-1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travels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through</a:t>
            </a:r>
            <a:r>
              <a:rPr sz="28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atria</a:t>
            </a:r>
            <a:endParaRPr sz="2800">
              <a:latin typeface="Arial MT"/>
              <a:cs typeface="Arial MT"/>
            </a:endParaRPr>
          </a:p>
          <a:p>
            <a:pPr marL="761365" marR="5080" indent="-292100">
              <a:lnSpc>
                <a:spcPct val="101099"/>
              </a:lnSpc>
              <a:spcBef>
                <a:spcPts val="484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generates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positive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waveform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on</a:t>
            </a:r>
            <a:r>
              <a:rPr sz="2400" spc="-3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ECG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contraction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0" y="1828801"/>
            <a:ext cx="4075112" cy="33909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/>
              <a:t>Putting</a:t>
            </a:r>
            <a:r>
              <a:rPr spc="-35"/>
              <a:t> </a:t>
            </a:r>
            <a:r>
              <a:rPr/>
              <a:t>it</a:t>
            </a:r>
            <a:r>
              <a:rPr spc="-30"/>
              <a:t> </a:t>
            </a:r>
            <a:r>
              <a:rPr spc="-5"/>
              <a:t>All</a:t>
            </a:r>
            <a:r>
              <a:rPr spc="-35"/>
              <a:t> </a:t>
            </a:r>
            <a:r>
              <a:rPr/>
              <a:t>Together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639185" cy="25374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270510" indent="-342900">
              <a:lnSpc>
                <a:spcPct val="100200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Impulse slows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as it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passes</a:t>
            </a:r>
            <a:r>
              <a:rPr sz="2800" spc="-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through</a:t>
            </a:r>
            <a:r>
              <a:rPr sz="2800" spc="-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AV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node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from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atria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endParaRPr sz="2800">
              <a:latin typeface="Arial MT"/>
              <a:cs typeface="Arial MT"/>
            </a:endParaRPr>
          </a:p>
          <a:p>
            <a:pPr marL="761365" marR="5080" indent="-292100">
              <a:lnSpc>
                <a:spcPct val="101499"/>
              </a:lnSpc>
              <a:spcBef>
                <a:spcPts val="475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Allows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time to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finish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filling</a:t>
            </a:r>
            <a:r>
              <a:rPr sz="24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46562" y="1676401"/>
            <a:ext cx="4669155" cy="3608704"/>
            <a:chOff x="4246562" y="1676401"/>
            <a:chExt cx="4669155" cy="3608704"/>
          </a:xfrm>
        </p:grpSpPr>
        <p:sp>
          <p:nvSpPr>
            <p:cNvPr id="5" name="object 5"/>
            <p:cNvSpPr/>
            <p:nvPr/>
          </p:nvSpPr>
          <p:spPr>
            <a:xfrm>
              <a:off x="7162800" y="1828801"/>
              <a:ext cx="838200" cy="381000"/>
            </a:xfrm>
            <a:custGeom>
              <a:avLst/>
              <a:gdLst/>
              <a:ahLst/>
              <a:cxnLst/>
              <a:rect l="l" t="t" r="r" b="b"/>
              <a:pathLst>
                <a:path w="838200" h="381000">
                  <a:moveTo>
                    <a:pt x="8382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838200" y="3810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62804" y="1828802"/>
              <a:ext cx="838200" cy="381000"/>
            </a:xfrm>
            <a:custGeom>
              <a:avLst/>
              <a:gdLst/>
              <a:ahLst/>
              <a:cxnLst/>
              <a:rect l="l" t="t" r="r" b="b"/>
              <a:pathLst>
                <a:path w="838200" h="381000">
                  <a:moveTo>
                    <a:pt x="0" y="0"/>
                  </a:moveTo>
                  <a:lnTo>
                    <a:pt x="838200" y="0"/>
                  </a:lnTo>
                  <a:lnTo>
                    <a:pt x="8382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246562" y="1676401"/>
              <a:ext cx="4668837" cy="3608387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/>
              <a:t>Putting</a:t>
            </a:r>
            <a:r>
              <a:rPr spc="-35"/>
              <a:t> </a:t>
            </a:r>
            <a:r>
              <a:rPr/>
              <a:t>it</a:t>
            </a:r>
            <a:r>
              <a:rPr spc="-30"/>
              <a:t> </a:t>
            </a:r>
            <a:r>
              <a:rPr spc="-5"/>
              <a:t>All</a:t>
            </a:r>
            <a:r>
              <a:rPr spc="-35"/>
              <a:t> </a:t>
            </a:r>
            <a:r>
              <a:rPr/>
              <a:t>Together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552190" cy="2105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har char="•"/>
              <a:tabLst>
                <a:tab pos="355600" algn="l"/>
              </a:tabLst>
            </a:pP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Impulse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then</a:t>
            </a:r>
            <a:r>
              <a:rPr sz="2800" spc="-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rapidly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travels through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His- </a:t>
            </a:r>
            <a:r>
              <a:rPr sz="2800" spc="-76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Purkinje</a:t>
            </a:r>
            <a:r>
              <a:rPr sz="28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system</a:t>
            </a:r>
            <a:endParaRPr sz="2800">
              <a:latin typeface="Arial MT"/>
              <a:cs typeface="Arial MT"/>
            </a:endParaRPr>
          </a:p>
          <a:p>
            <a:pPr marL="761365" marR="365125" indent="-292100" algn="just">
              <a:lnSpc>
                <a:spcPts val="2820"/>
              </a:lnSpc>
              <a:spcBef>
                <a:spcPts val="760"/>
              </a:spcBef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– Seen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 flat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line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following</a:t>
            </a:r>
            <a:r>
              <a:rPr sz="2400" spc="-3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P</a:t>
            </a:r>
            <a:r>
              <a:rPr sz="2400" spc="-2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wave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4648200" y="1892301"/>
            <a:ext cx="4038600" cy="39401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/>
              <a:t>Putting</a:t>
            </a:r>
            <a:r>
              <a:rPr spc="-35"/>
              <a:t> </a:t>
            </a:r>
            <a:r>
              <a:rPr/>
              <a:t>it</a:t>
            </a:r>
            <a:r>
              <a:rPr spc="-30"/>
              <a:t> </a:t>
            </a:r>
            <a:r>
              <a:rPr spc="-5"/>
              <a:t>All</a:t>
            </a:r>
            <a:r>
              <a:rPr spc="-35"/>
              <a:t> </a:t>
            </a:r>
            <a:r>
              <a:rPr/>
              <a:t>Together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035300" cy="30175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100200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Depolarization</a:t>
            </a:r>
            <a:r>
              <a:rPr sz="28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septum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ventricular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walls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generates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QRS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complex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contraction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ventricles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4038600" y="1676401"/>
            <a:ext cx="4038600" cy="392906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/>
              <a:t>Putting</a:t>
            </a:r>
            <a:r>
              <a:rPr spc="-35"/>
              <a:t> </a:t>
            </a:r>
            <a:r>
              <a:rPr/>
              <a:t>it</a:t>
            </a:r>
            <a:r>
              <a:rPr spc="-30"/>
              <a:t> </a:t>
            </a:r>
            <a:r>
              <a:rPr spc="-5"/>
              <a:t>All</a:t>
            </a:r>
            <a:r>
              <a:rPr spc="-35"/>
              <a:t> </a:t>
            </a:r>
            <a:r>
              <a:rPr/>
              <a:t>Together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303530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Repolarization</a:t>
            </a:r>
            <a:r>
              <a:rPr sz="2800" spc="-9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800" spc="-76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ventricles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is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represented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on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 ECG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by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ST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segment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800">
                <a:solidFill>
                  <a:srgbClr val="021279"/>
                </a:solidFill>
                <a:latin typeface="Arial MT"/>
                <a:cs typeface="Arial MT"/>
              </a:rPr>
              <a:t>T </a:t>
            </a:r>
            <a:r>
              <a:rPr sz="28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800" spc="-5">
                <a:solidFill>
                  <a:srgbClr val="021279"/>
                </a:solidFill>
                <a:latin typeface="Arial MT"/>
                <a:cs typeface="Arial MT"/>
              </a:rPr>
              <a:t>wave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3962400" y="1981201"/>
            <a:ext cx="4953000" cy="330358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3617" y="5891997"/>
            <a:ext cx="67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425"/>
              </a:lnSpc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8436" y="498159"/>
            <a:ext cx="25723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Summary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60045" marR="210820" indent="-342900">
              <a:lnSpc>
                <a:spcPct val="79900"/>
              </a:lnSpc>
              <a:spcBef>
                <a:spcPts val="675"/>
              </a:spcBef>
              <a:buChar char="•"/>
              <a:tabLst>
                <a:tab pos="359410" algn="l"/>
                <a:tab pos="360045" algn="l"/>
              </a:tabLst>
            </a:pPr>
            <a:r>
              <a:rPr/>
              <a:t>Electrocardiogram </a:t>
            </a:r>
            <a:r>
              <a:rPr spc="-5"/>
              <a:t>detects electrical activity occurring in </a:t>
            </a:r>
            <a:r>
              <a:rPr spc="-655"/>
              <a:t> </a:t>
            </a:r>
            <a:r>
              <a:rPr spc="-5"/>
              <a:t>heart.</a:t>
            </a:r>
          </a:p>
          <a:p>
            <a:pPr marL="4445">
              <a:lnSpc>
                <a:spcPct val="100000"/>
              </a:lnSpc>
              <a:spcBef>
                <a:spcPts val="25"/>
              </a:spcBef>
              <a:buClr>
                <a:srgbClr val="021279"/>
              </a:buClr>
              <a:buFont typeface="Arial MT"/>
              <a:buChar char="•"/>
            </a:pPr>
            <a:endParaRPr sz="2500"/>
          </a:p>
          <a:p>
            <a:pPr marL="360045" indent="-342900">
              <a:lnSpc>
                <a:spcPct val="100000"/>
              </a:lnSpc>
              <a:buChar char="•"/>
              <a:tabLst>
                <a:tab pos="359410" algn="l"/>
                <a:tab pos="360045" algn="l"/>
              </a:tabLst>
            </a:pPr>
            <a:r>
              <a:rPr spc="-5"/>
              <a:t>Nerve</a:t>
            </a:r>
            <a:r>
              <a:rPr spc="-20"/>
              <a:t> </a:t>
            </a:r>
            <a:r>
              <a:rPr spc="-5"/>
              <a:t>impulses</a:t>
            </a:r>
            <a:r>
              <a:rPr spc="-15"/>
              <a:t> </a:t>
            </a:r>
            <a:r>
              <a:rPr/>
              <a:t>stimulate</a:t>
            </a:r>
            <a:r>
              <a:rPr spc="-15"/>
              <a:t> </a:t>
            </a:r>
            <a:r>
              <a:rPr/>
              <a:t>cardiac</a:t>
            </a:r>
            <a:r>
              <a:rPr spc="-10"/>
              <a:t> </a:t>
            </a:r>
            <a:r>
              <a:rPr/>
              <a:t>muscles</a:t>
            </a:r>
            <a:r>
              <a:rPr spc="-15"/>
              <a:t> </a:t>
            </a:r>
            <a:r>
              <a:rPr/>
              <a:t>to</a:t>
            </a:r>
            <a:r>
              <a:rPr spc="-10"/>
              <a:t> </a:t>
            </a:r>
            <a:r>
              <a:rPr/>
              <a:t>contract.</a:t>
            </a:r>
          </a:p>
          <a:p>
            <a:pPr marL="4445">
              <a:lnSpc>
                <a:spcPct val="100000"/>
              </a:lnSpc>
              <a:spcBef>
                <a:spcPts val="25"/>
              </a:spcBef>
              <a:buClr>
                <a:srgbClr val="021279"/>
              </a:buClr>
              <a:buFont typeface="Arial MT"/>
              <a:buChar char="•"/>
            </a:pPr>
            <a:endParaRPr sz="2900"/>
          </a:p>
          <a:p>
            <a:pPr marL="360045" marR="173990" indent="-342900">
              <a:lnSpc>
                <a:spcPts val="2320"/>
              </a:lnSpc>
              <a:spcBef>
                <a:spcPts val="5"/>
              </a:spcBef>
              <a:buChar char="•"/>
              <a:tabLst>
                <a:tab pos="359410" algn="l"/>
                <a:tab pos="360045" algn="l"/>
              </a:tabLst>
            </a:pPr>
            <a:r>
              <a:rPr spc="-5"/>
              <a:t>Heart </a:t>
            </a:r>
            <a:r>
              <a:rPr/>
              <a:t>consists </a:t>
            </a:r>
            <a:r>
              <a:rPr spc="-5"/>
              <a:t>of </a:t>
            </a:r>
            <a:r>
              <a:rPr/>
              <a:t>two </a:t>
            </a:r>
            <a:r>
              <a:rPr spc="-5"/>
              <a:t>upper </a:t>
            </a:r>
            <a:r>
              <a:rPr/>
              <a:t>chambers, the </a:t>
            </a:r>
            <a:r>
              <a:rPr spc="-5"/>
              <a:t>atria and </a:t>
            </a:r>
            <a:r>
              <a:rPr/>
              <a:t>two </a:t>
            </a:r>
            <a:r>
              <a:rPr spc="-655"/>
              <a:t> </a:t>
            </a:r>
            <a:r>
              <a:rPr spc="-5"/>
              <a:t>lower</a:t>
            </a:r>
            <a:r>
              <a:rPr spc="-10"/>
              <a:t> </a:t>
            </a:r>
            <a:r>
              <a:rPr/>
              <a:t>chambers, the</a:t>
            </a:r>
            <a:r>
              <a:rPr spc="-5"/>
              <a:t> </a:t>
            </a:r>
            <a:r>
              <a:rPr/>
              <a:t>ventricles.</a:t>
            </a:r>
          </a:p>
          <a:p>
            <a:pPr marL="4445">
              <a:lnSpc>
                <a:spcPct val="100000"/>
              </a:lnSpc>
              <a:spcBef>
                <a:spcPts val="40"/>
              </a:spcBef>
              <a:buClr>
                <a:srgbClr val="021279"/>
              </a:buClr>
              <a:buFont typeface="Arial MT"/>
              <a:buChar char="•"/>
            </a:pPr>
            <a:endParaRPr sz="2500"/>
          </a:p>
          <a:p>
            <a:pPr marL="360045" indent="-342900">
              <a:lnSpc>
                <a:spcPct val="100000"/>
              </a:lnSpc>
              <a:buChar char="•"/>
              <a:tabLst>
                <a:tab pos="359410" algn="l"/>
                <a:tab pos="360045" algn="l"/>
              </a:tabLst>
            </a:pPr>
            <a:r>
              <a:rPr spc="-5"/>
              <a:t>Heart</a:t>
            </a:r>
            <a:r>
              <a:rPr spc="-15"/>
              <a:t> </a:t>
            </a:r>
            <a:r>
              <a:rPr spc="-5"/>
              <a:t>is</a:t>
            </a:r>
            <a:r>
              <a:rPr spc="-10"/>
              <a:t> </a:t>
            </a:r>
            <a:r>
              <a:rPr/>
              <a:t>separated</a:t>
            </a:r>
            <a:r>
              <a:rPr spc="-10"/>
              <a:t> </a:t>
            </a:r>
            <a:r>
              <a:rPr spc="-5"/>
              <a:t>into</a:t>
            </a:r>
            <a:r>
              <a:rPr spc="-10"/>
              <a:t> </a:t>
            </a:r>
            <a:r>
              <a:rPr/>
              <a:t>right</a:t>
            </a:r>
            <a:r>
              <a:rPr spc="-5"/>
              <a:t> and</a:t>
            </a:r>
            <a:r>
              <a:rPr spc="-15"/>
              <a:t> </a:t>
            </a:r>
            <a:r>
              <a:rPr spc="-5"/>
              <a:t>left</a:t>
            </a:r>
            <a:r>
              <a:rPr spc="-10"/>
              <a:t> </a:t>
            </a:r>
            <a:r>
              <a:rPr/>
              <a:t>sides</a:t>
            </a:r>
            <a:r>
              <a:rPr spc="-5"/>
              <a:t> by</a:t>
            </a:r>
            <a:r>
              <a:rPr spc="-15"/>
              <a:t> </a:t>
            </a:r>
            <a:r>
              <a:rPr/>
              <a:t>the</a:t>
            </a:r>
            <a:r>
              <a:rPr spc="-5"/>
              <a:t> </a:t>
            </a:r>
            <a:r>
              <a:rPr/>
              <a:t>septum.</a:t>
            </a:r>
          </a:p>
          <a:p>
            <a:pPr marL="4445">
              <a:lnSpc>
                <a:spcPct val="100000"/>
              </a:lnSpc>
              <a:spcBef>
                <a:spcPts val="45"/>
              </a:spcBef>
              <a:buClr>
                <a:srgbClr val="021279"/>
              </a:buClr>
              <a:buFont typeface="Arial MT"/>
              <a:buChar char="•"/>
            </a:pPr>
            <a:endParaRPr sz="2500"/>
          </a:p>
          <a:p>
            <a:pPr marL="360045" indent="-342900">
              <a:lnSpc>
                <a:spcPct val="100000"/>
              </a:lnSpc>
              <a:buChar char="•"/>
              <a:tabLst>
                <a:tab pos="359410" algn="l"/>
                <a:tab pos="360045" algn="l"/>
              </a:tabLst>
            </a:pPr>
            <a:r>
              <a:rPr spc="-5"/>
              <a:t>Coronary</a:t>
            </a:r>
            <a:r>
              <a:rPr spc="-20"/>
              <a:t> </a:t>
            </a:r>
            <a:r>
              <a:rPr spc="-5"/>
              <a:t>arteries</a:t>
            </a:r>
            <a:r>
              <a:rPr spc="-20"/>
              <a:t> </a:t>
            </a:r>
            <a:r>
              <a:rPr spc="-5"/>
              <a:t>perfuse</a:t>
            </a:r>
            <a:r>
              <a:rPr spc="-15"/>
              <a:t> </a:t>
            </a:r>
            <a:r>
              <a:rPr/>
              <a:t>myocardium</a:t>
            </a:r>
            <a:r>
              <a:rPr spc="-15"/>
              <a:t> </a:t>
            </a:r>
            <a:r>
              <a:rPr spc="-5"/>
              <a:t>during</a:t>
            </a:r>
            <a:r>
              <a:rPr spc="-15"/>
              <a:t> </a:t>
            </a:r>
            <a:r>
              <a:rPr spc="-5"/>
              <a:t>diastole.</a:t>
            </a: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8436" y="498159"/>
            <a:ext cx="25723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3221"/>
            <a:ext cx="7980680" cy="28194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756920" indent="-342900">
              <a:lnSpc>
                <a:spcPct val="100699"/>
              </a:lnSpc>
              <a:spcBef>
                <a:spcPts val="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Cardiac output is amount of blood pumped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through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circulatory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system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in one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minute.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021279"/>
              </a:buClr>
              <a:buFont typeface="Arial MT"/>
              <a:buChar char="•"/>
            </a:pPr>
            <a:endParaRPr sz="2900">
              <a:latin typeface="Arial MT"/>
              <a:cs typeface="Arial MT"/>
            </a:endParaRPr>
          </a:p>
          <a:p>
            <a:pPr marL="355600" marR="569595" indent="-342900">
              <a:lnSpc>
                <a:spcPct val="1296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Rate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strength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myocardial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contractions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can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be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influenced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by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autonomic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nervous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system.</a:t>
            </a:r>
            <a:endParaRPr sz="2400">
              <a:latin typeface="Arial MT"/>
              <a:cs typeface="Arial MT"/>
            </a:endParaRPr>
          </a:p>
          <a:p>
            <a:pPr marL="761365" marR="5080" indent="-292100">
              <a:lnSpc>
                <a:spcPct val="100800"/>
              </a:lnSpc>
              <a:spcBef>
                <a:spcPts val="580"/>
              </a:spcBef>
              <a:tabLst>
                <a:tab pos="755015" algn="l"/>
              </a:tabLst>
            </a:pP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–	Two </a:t>
            </a:r>
            <a:r>
              <a:rPr sz="2000" spc="-5">
                <a:solidFill>
                  <a:srgbClr val="021279"/>
                </a:solidFill>
                <a:latin typeface="Arial MT"/>
                <a:cs typeface="Arial MT"/>
              </a:rPr>
              <a:t>divisions are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the sympathetic </a:t>
            </a:r>
            <a:r>
              <a:rPr sz="2000" spc="-5">
                <a:solidFill>
                  <a:srgbClr val="021279"/>
                </a:solidFill>
                <a:latin typeface="Arial MT"/>
                <a:cs typeface="Arial MT"/>
              </a:rPr>
              <a:t>and parasympathetic nervous </a:t>
            </a:r>
            <a:r>
              <a:rPr sz="2000" spc="-54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systems.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8436" y="498159"/>
            <a:ext cx="25723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2741"/>
            <a:ext cx="7886700" cy="39725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511175" indent="-342900">
              <a:lnSpc>
                <a:spcPts val="2600"/>
              </a:lnSpc>
              <a:spcBef>
                <a:spcPts val="42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Sodium, calcium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 potassium are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key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electrolytes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responsible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for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initiating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electrical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charges.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21279"/>
              </a:buClr>
              <a:buFont typeface="Arial MT"/>
              <a:buChar char="•"/>
            </a:pPr>
            <a:endParaRPr sz="3250">
              <a:latin typeface="Arial MT"/>
              <a:cs typeface="Arial MT"/>
            </a:endParaRPr>
          </a:p>
          <a:p>
            <a:pPr marL="355600" marR="5080" indent="-342900">
              <a:lnSpc>
                <a:spcPct val="89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Depolarization of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cells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occurs when positive electrolytes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move from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outside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inside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 causing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it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become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more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positively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charged.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21279"/>
              </a:buClr>
              <a:buFont typeface="Arial MT"/>
              <a:buChar char="•"/>
            </a:pPr>
            <a:endParaRPr sz="3300">
              <a:latin typeface="Arial MT"/>
              <a:cs typeface="Arial MT"/>
            </a:endParaRPr>
          </a:p>
          <a:p>
            <a:pPr marL="355600" marR="52705" indent="-342900">
              <a:lnSpc>
                <a:spcPct val="894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Depolarization</a:t>
            </a:r>
            <a:r>
              <a:rPr sz="24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myocardial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cells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causes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calcium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be </a:t>
            </a:r>
            <a:r>
              <a:rPr sz="2400" spc="-65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released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come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into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close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proximity with actin and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 myosin filaments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muscle fibers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leading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myocardial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contraction.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8436" y="498159"/>
            <a:ext cx="25723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2741"/>
            <a:ext cx="7905115" cy="43916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784225" indent="-342900">
              <a:lnSpc>
                <a:spcPts val="2600"/>
              </a:lnSpc>
              <a:spcBef>
                <a:spcPts val="42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Myocardial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depolarization progresses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from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in an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orderly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fashion.</a:t>
            </a:r>
            <a:endParaRPr sz="24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200"/>
              </a:spcBef>
              <a:tabLst>
                <a:tab pos="755015" algn="l"/>
              </a:tabLst>
            </a:pP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–	Electrical</a:t>
            </a:r>
            <a:r>
              <a:rPr sz="20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stimulus</a:t>
            </a:r>
            <a:r>
              <a:rPr sz="20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causes</a:t>
            </a:r>
            <a:r>
              <a:rPr sz="20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 spc="-5">
                <a:solidFill>
                  <a:srgbClr val="021279"/>
                </a:solidFill>
                <a:latin typeface="Arial MT"/>
                <a:cs typeface="Arial MT"/>
              </a:rPr>
              <a:t>heart</a:t>
            </a:r>
            <a:r>
              <a:rPr sz="2000" spc="-2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muscle</a:t>
            </a:r>
            <a:r>
              <a:rPr sz="20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to</a:t>
            </a:r>
            <a:r>
              <a:rPr sz="20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contract.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>
              <a:latin typeface="Arial MT"/>
              <a:cs typeface="Arial MT"/>
            </a:endParaRPr>
          </a:p>
          <a:p>
            <a:pPr marL="355600" marR="5080" indent="-342900">
              <a:lnSpc>
                <a:spcPts val="252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Electrical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impulse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that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initiates heartbeat arises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from SA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node.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21279"/>
              </a:buClr>
              <a:buFont typeface="Arial MT"/>
              <a:buChar char="•"/>
            </a:pPr>
            <a:endParaRPr sz="3250">
              <a:latin typeface="Arial MT"/>
              <a:cs typeface="Arial MT"/>
            </a:endParaRPr>
          </a:p>
          <a:p>
            <a:pPr marL="355600" marR="137795" indent="-342900">
              <a:lnSpc>
                <a:spcPts val="262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From there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it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travels through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 generating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positive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waveform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on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ECG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contraction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of atria.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21279"/>
              </a:buClr>
              <a:buFont typeface="Arial MT"/>
              <a:buChar char="•"/>
            </a:pPr>
            <a:endParaRPr sz="3150">
              <a:latin typeface="Arial MT"/>
              <a:cs typeface="Arial MT"/>
            </a:endParaRPr>
          </a:p>
          <a:p>
            <a:pPr marL="355600" marR="358775" indent="-342900">
              <a:lnSpc>
                <a:spcPts val="262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Impulse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slowed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as it passes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from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atria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to ventricles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through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AV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node.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8436" y="498159"/>
            <a:ext cx="25723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2261"/>
            <a:ext cx="7805420" cy="42265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21590" indent="-342900">
              <a:lnSpc>
                <a:spcPct val="799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On ECG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impulse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traveling through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His-Purkinje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system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is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seen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as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flat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line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following the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P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wave.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21279"/>
              </a:buClr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355600" marR="5080" indent="-342900">
              <a:lnSpc>
                <a:spcPts val="232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QRS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complex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is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generated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contract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as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a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result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electrical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impulse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stimulating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21279"/>
              </a:buClr>
              <a:buFont typeface="Arial MT"/>
              <a:buChar char="•"/>
            </a:pPr>
            <a:endParaRPr sz="2550">
              <a:latin typeface="Arial MT"/>
              <a:cs typeface="Arial MT"/>
            </a:endParaRPr>
          </a:p>
          <a:p>
            <a:pPr marL="355600" marR="360045" indent="-342900">
              <a:lnSpc>
                <a:spcPts val="232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ST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segment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and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T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wave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represents</a:t>
            </a:r>
            <a:r>
              <a:rPr sz="24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repolarization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of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ventricles.</a:t>
            </a:r>
            <a:endParaRPr sz="24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tabLst>
                <a:tab pos="755015" algn="l"/>
              </a:tabLst>
            </a:pP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–	Atrial</a:t>
            </a:r>
            <a:r>
              <a:rPr sz="20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repolarization</a:t>
            </a:r>
            <a:r>
              <a:rPr sz="20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 spc="-5">
                <a:solidFill>
                  <a:srgbClr val="021279"/>
                </a:solidFill>
                <a:latin typeface="Arial MT"/>
                <a:cs typeface="Arial MT"/>
              </a:rPr>
              <a:t>occurs</a:t>
            </a:r>
            <a:r>
              <a:rPr sz="20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 spc="-5">
                <a:solidFill>
                  <a:srgbClr val="021279"/>
                </a:solidFill>
                <a:latin typeface="Arial MT"/>
                <a:cs typeface="Arial MT"/>
              </a:rPr>
              <a:t>but</a:t>
            </a:r>
            <a:r>
              <a:rPr sz="20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 spc="-5">
                <a:solidFill>
                  <a:srgbClr val="021279"/>
                </a:solidFill>
                <a:latin typeface="Arial MT"/>
                <a:cs typeface="Arial MT"/>
              </a:rPr>
              <a:t>is</a:t>
            </a:r>
            <a:r>
              <a:rPr sz="20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 spc="-5">
                <a:solidFill>
                  <a:srgbClr val="021279"/>
                </a:solidFill>
                <a:latin typeface="Arial MT"/>
                <a:cs typeface="Arial MT"/>
              </a:rPr>
              <a:t>hidden</a:t>
            </a:r>
            <a:r>
              <a:rPr sz="20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 spc="-5">
                <a:solidFill>
                  <a:srgbClr val="021279"/>
                </a:solidFill>
                <a:latin typeface="Arial MT"/>
                <a:cs typeface="Arial MT"/>
              </a:rPr>
              <a:t>by</a:t>
            </a:r>
            <a:r>
              <a:rPr sz="2000" spc="-1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QRS</a:t>
            </a:r>
            <a:r>
              <a:rPr sz="20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000">
                <a:solidFill>
                  <a:srgbClr val="021279"/>
                </a:solidFill>
                <a:latin typeface="Arial MT"/>
                <a:cs typeface="Arial MT"/>
              </a:rPr>
              <a:t>complex.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00">
              <a:latin typeface="Arial MT"/>
              <a:cs typeface="Arial MT"/>
            </a:endParaRPr>
          </a:p>
          <a:p>
            <a:pPr marL="355600" marR="90170" indent="-342900">
              <a:lnSpc>
                <a:spcPct val="785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Other sites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 heart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can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assume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control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by discharging </a:t>
            </a:r>
            <a:r>
              <a:rPr sz="2400" spc="-65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impulses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faster than SA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node or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stepping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in when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SA </a:t>
            </a:r>
            <a:r>
              <a:rPr sz="2400" spc="5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 spc="-5">
                <a:solidFill>
                  <a:srgbClr val="021279"/>
                </a:solidFill>
                <a:latin typeface="Arial MT"/>
                <a:cs typeface="Arial MT"/>
              </a:rPr>
              <a:t>node</a:t>
            </a:r>
            <a:r>
              <a:rPr sz="2400" spc="-10">
                <a:solidFill>
                  <a:srgbClr val="021279"/>
                </a:solidFill>
                <a:latin typeface="Arial MT"/>
                <a:cs typeface="Arial MT"/>
              </a:rPr>
              <a:t> </a:t>
            </a:r>
            <a:r>
              <a:rPr sz="2400">
                <a:solidFill>
                  <a:srgbClr val="021279"/>
                </a:solidFill>
                <a:latin typeface="Arial MT"/>
                <a:cs typeface="Arial MT"/>
              </a:rPr>
              <a:t>fails.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8682042" y="5862642"/>
            <a:ext cx="238125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73617" y="5877561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Arial MT"/>
                <a:cs typeface="Arial MT"/>
              </a:rPr>
              <a:t>I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19"/>
  <p:tag name="AS_OS" val="Unix 5.11.0.1022"/>
  <p:tag name="AS_RELEASE_DATE" val="2021.04.14"/>
  <p:tag name="AS_TITLE" val="Aspose.Slides for .NET Standard 2.0"/>
  <p:tag name="AS_VERSION" val="21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 pitchFamily="34" charset="0"/>
        <a:cs typeface="Arial" pitchFamily="34" charset="0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isp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ustom 2">
      <a:majorFont>
        <a:latin typeface="Comic Sans MS"/>
        <a:ea typeface="Arial" pitchFamily="34" charset="0"/>
        <a:cs typeface="Tahoma"/>
      </a:majorFont>
      <a:minorFont>
        <a:latin typeface="Comic Sans MS"/>
        <a:ea typeface="Arial" pitchFamily="34" charset="0"/>
        <a:cs typeface="Tahoma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1283</Words>
  <Application>Microsoft Office PowerPoint</Application>
  <PresentationFormat>On-screen Show (4:3)</PresentationFormat>
  <Paragraphs>270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63</vt:i4>
      </vt:variant>
    </vt:vector>
  </HeadingPairs>
  <TitlesOfParts>
    <vt:vector size="73" baseType="lpstr">
      <vt:lpstr>Arial</vt:lpstr>
      <vt:lpstr>Arial MT</vt:lpstr>
      <vt:lpstr>Calibri</vt:lpstr>
      <vt:lpstr>Comic Sans MS</vt:lpstr>
      <vt:lpstr>Tahoma</vt:lpstr>
      <vt:lpstr>Wingdings</vt:lpstr>
      <vt:lpstr>Wingdings 3</vt:lpstr>
      <vt:lpstr>Office Theme</vt:lpstr>
      <vt:lpstr>Office Theme</vt:lpstr>
      <vt:lpstr>Wisp</vt:lpstr>
      <vt:lpstr>Introduction to cardiac physiology </vt:lpstr>
      <vt:lpstr>Heart :</vt:lpstr>
      <vt:lpstr>Chambers :</vt:lpstr>
      <vt:lpstr>PowerPoint Presentation</vt:lpstr>
      <vt:lpstr>PowerPoint Presentation</vt:lpstr>
      <vt:lpstr>Valves :</vt:lpstr>
      <vt:lpstr>Valves :</vt:lpstr>
      <vt:lpstr>Layers :</vt:lpstr>
      <vt:lpstr>Coronary arteries :</vt:lpstr>
      <vt:lpstr>Coronary veins :</vt:lpstr>
      <vt:lpstr>Layers :</vt:lpstr>
      <vt:lpstr>Normal pressure :</vt:lpstr>
      <vt:lpstr>Normal O2 saturation :</vt:lpstr>
      <vt:lpstr>Conductive system :</vt:lpstr>
      <vt:lpstr>Circulation :</vt:lpstr>
      <vt:lpstr>Circulation :</vt:lpstr>
      <vt:lpstr>Electrocardiogram</vt:lpstr>
      <vt:lpstr>ECG Machine</vt:lpstr>
      <vt:lpstr>ECG Machine</vt:lpstr>
      <vt:lpstr>What the ECG Won’t Do</vt:lpstr>
      <vt:lpstr>The Heart</vt:lpstr>
      <vt:lpstr>The Heart</vt:lpstr>
      <vt:lpstr>The Heart</vt:lpstr>
      <vt:lpstr>The Heart</vt:lpstr>
      <vt:lpstr>The Heart</vt:lpstr>
      <vt:lpstr>Heart Wall</vt:lpstr>
      <vt:lpstr>Heart Cells</vt:lpstr>
      <vt:lpstr>Myocardial Cells</vt:lpstr>
      <vt:lpstr>Working Cells</vt:lpstr>
      <vt:lpstr>Internal Heart</vt:lpstr>
      <vt:lpstr>Heart Valves</vt:lpstr>
      <vt:lpstr>Skeleton of Heart</vt:lpstr>
      <vt:lpstr>Cardiac Muscles</vt:lpstr>
      <vt:lpstr>Coronary Arteries</vt:lpstr>
      <vt:lpstr>Blood Flow</vt:lpstr>
      <vt:lpstr>Cardiac Cycle</vt:lpstr>
      <vt:lpstr>Cardiac Cycle</vt:lpstr>
      <vt:lpstr>Cardiac Output</vt:lpstr>
      <vt:lpstr>Blood Pressure</vt:lpstr>
      <vt:lpstr>Influences on Heart</vt:lpstr>
      <vt:lpstr>Baroreceptors and  Chemoreceptors</vt:lpstr>
      <vt:lpstr>Autonomic Nervous System</vt:lpstr>
      <vt:lpstr>Autonomic Nervous System</vt:lpstr>
      <vt:lpstr>Sympathetic Stimulation</vt:lpstr>
      <vt:lpstr>Parasympathetic Stimulation</vt:lpstr>
      <vt:lpstr>Key Properties of Myocardial  Cells</vt:lpstr>
      <vt:lpstr>Heart’s Conduction System</vt:lpstr>
      <vt:lpstr>Pacemaker Sites</vt:lpstr>
      <vt:lpstr>Polarized State</vt:lpstr>
      <vt:lpstr>Depolarization</vt:lpstr>
      <vt:lpstr>Repolarization</vt:lpstr>
      <vt:lpstr>Refractory Period</vt:lpstr>
      <vt:lpstr>Putting it All Together</vt:lpstr>
      <vt:lpstr>Putting it All Together</vt:lpstr>
      <vt:lpstr>Putting it All Together</vt:lpstr>
      <vt:lpstr>Putting it All Together</vt:lpstr>
      <vt:lpstr>Putting it All Together</vt:lpstr>
      <vt:lpstr>Putting it All Together</vt:lpstr>
      <vt:lpstr>Summary</vt:lpstr>
      <vt:lpstr>Summary</vt:lpstr>
      <vt:lpstr>Summary</vt:lpstr>
      <vt:lpstr>Summary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Intoduction to cardiac physiology </dc:title>
  <cp:lastModifiedBy>COMPU</cp:lastModifiedBy>
  <cp:revision>5</cp:revision>
  <cp:lastPrinted>2022-04-11T15:45:48Z</cp:lastPrinted>
  <dcterms:created xsi:type="dcterms:W3CDTF">2022-04-11T15:45:48Z</dcterms:created>
  <dcterms:modified xsi:type="dcterms:W3CDTF">2022-04-11T18:08:49Z</dcterms:modified>
</cp:coreProperties>
</file>