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747" r:id="rId1"/>
  </p:sldMasterIdLst>
  <p:notesMasterIdLst>
    <p:notesMasterId r:id="rId71"/>
  </p:notesMasterIdLst>
  <p:handoutMasterIdLst>
    <p:handoutMasterId r:id="rId72"/>
  </p:handoutMasterIdLst>
  <p:sldIdLst>
    <p:sldId id="256" r:id="rId2"/>
    <p:sldId id="257" r:id="rId3"/>
    <p:sldId id="258" r:id="rId4"/>
    <p:sldId id="294" r:id="rId5"/>
    <p:sldId id="295" r:id="rId6"/>
    <p:sldId id="259" r:id="rId7"/>
    <p:sldId id="296" r:id="rId8"/>
    <p:sldId id="297" r:id="rId9"/>
    <p:sldId id="302" r:id="rId10"/>
    <p:sldId id="301" r:id="rId11"/>
    <p:sldId id="304" r:id="rId12"/>
    <p:sldId id="305" r:id="rId13"/>
    <p:sldId id="330" r:id="rId14"/>
    <p:sldId id="260" r:id="rId15"/>
    <p:sldId id="261" r:id="rId16"/>
    <p:sldId id="263" r:id="rId17"/>
    <p:sldId id="290" r:id="rId18"/>
    <p:sldId id="291" r:id="rId19"/>
    <p:sldId id="298" r:id="rId20"/>
    <p:sldId id="264" r:id="rId21"/>
    <p:sldId id="308" r:id="rId22"/>
    <p:sldId id="265" r:id="rId23"/>
    <p:sldId id="309" r:id="rId24"/>
    <p:sldId id="310" r:id="rId25"/>
    <p:sldId id="311" r:id="rId26"/>
    <p:sldId id="312" r:id="rId27"/>
    <p:sldId id="313" r:id="rId28"/>
    <p:sldId id="267" r:id="rId29"/>
    <p:sldId id="266" r:id="rId30"/>
    <p:sldId id="314" r:id="rId31"/>
    <p:sldId id="268" r:id="rId32"/>
    <p:sldId id="315" r:id="rId33"/>
    <p:sldId id="318" r:id="rId34"/>
    <p:sldId id="269" r:id="rId35"/>
    <p:sldId id="270" r:id="rId36"/>
    <p:sldId id="271" r:id="rId37"/>
    <p:sldId id="272" r:id="rId38"/>
    <p:sldId id="273" r:id="rId39"/>
    <p:sldId id="316" r:id="rId40"/>
    <p:sldId id="317" r:id="rId41"/>
    <p:sldId id="299" r:id="rId42"/>
    <p:sldId id="274" r:id="rId43"/>
    <p:sldId id="275" r:id="rId44"/>
    <p:sldId id="276" r:id="rId45"/>
    <p:sldId id="277" r:id="rId46"/>
    <p:sldId id="278" r:id="rId47"/>
    <p:sldId id="321" r:id="rId48"/>
    <p:sldId id="320" r:id="rId49"/>
    <p:sldId id="322" r:id="rId50"/>
    <p:sldId id="319" r:id="rId51"/>
    <p:sldId id="323" r:id="rId52"/>
    <p:sldId id="324" r:id="rId53"/>
    <p:sldId id="279" r:id="rId54"/>
    <p:sldId id="327" r:id="rId55"/>
    <p:sldId id="280" r:id="rId56"/>
    <p:sldId id="306" r:id="rId57"/>
    <p:sldId id="326" r:id="rId58"/>
    <p:sldId id="282" r:id="rId59"/>
    <p:sldId id="283" r:id="rId60"/>
    <p:sldId id="284" r:id="rId61"/>
    <p:sldId id="285" r:id="rId62"/>
    <p:sldId id="286" r:id="rId63"/>
    <p:sldId id="287" r:id="rId64"/>
    <p:sldId id="307" r:id="rId65"/>
    <p:sldId id="325" r:id="rId66"/>
    <p:sldId id="288" r:id="rId67"/>
    <p:sldId id="289" r:id="rId68"/>
    <p:sldId id="328" r:id="rId69"/>
    <p:sldId id="329" r:id="rId70"/>
  </p:sldIdLst>
  <p:sldSz cx="12192000" cy="6858000"/>
  <p:notesSz cx="6858000" cy="9144000"/>
  <p:defaultTextStyle>
    <a:defPPr>
      <a:defRPr lang="ar-SA"/>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2314"/>
    <a:srgbClr val="9C9492"/>
    <a:srgbClr val="C9B9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636" y="60"/>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slide" Target="slides/slide62.xml" /><Relationship Id="rId68" Type="http://schemas.openxmlformats.org/officeDocument/2006/relationships/slide" Target="slides/slide67.xml" /><Relationship Id="rId76" Type="http://schemas.openxmlformats.org/officeDocument/2006/relationships/tableStyles" Target="tableStyles.xml" /><Relationship Id="rId7" Type="http://schemas.openxmlformats.org/officeDocument/2006/relationships/slide" Target="slides/slide6.xml" /><Relationship Id="rId71"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61" Type="http://schemas.openxmlformats.org/officeDocument/2006/relationships/slide" Target="slides/slide60.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handoutMaster" Target="handoutMasters/handoutMaster1.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rtl="1" eaLnBrk="1" hangingPunct="1">
              <a:defRPr sz="1200">
                <a:latin typeface="Times New Roman" panose="02020603050405020304" pitchFamily="18" charset="0"/>
                <a:cs typeface="Arial" panose="020B0604020202020204" pitchFamily="34" charset="0"/>
              </a:defRPr>
            </a:lvl1pPr>
          </a:lstStyle>
          <a:p>
            <a:pPr>
              <a:defRPr/>
            </a:pPr>
            <a:endParaRPr lang="en-US" altLang="ar-SA"/>
          </a:p>
        </p:txBody>
      </p:sp>
      <p:sp>
        <p:nvSpPr>
          <p:cNvPr id="7171" name="Rectangle 3"/>
          <p:cNvSpPr>
            <a:spLocks noGrp="1" noChangeArrowheads="1"/>
          </p:cNvSpPr>
          <p:nvPr>
            <p:ph type="dt" sz="quarter" idx="1"/>
          </p:nvPr>
        </p:nvSpPr>
        <p:spPr bwMode="auto">
          <a:xfrm>
            <a:off x="1588"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rtl="1" eaLnBrk="1" hangingPunct="1">
              <a:defRPr sz="1200">
                <a:latin typeface="Times New Roman" panose="02020603050405020304" pitchFamily="18" charset="0"/>
                <a:cs typeface="Arial" panose="020B0604020202020204" pitchFamily="34" charset="0"/>
              </a:defRPr>
            </a:lvl1pPr>
          </a:lstStyle>
          <a:p>
            <a:pPr>
              <a:defRPr/>
            </a:pPr>
            <a:endParaRPr lang="en-US" altLang="ar-SA"/>
          </a:p>
        </p:txBody>
      </p:sp>
      <p:sp>
        <p:nvSpPr>
          <p:cNvPr id="7172" name="Rectangle 4"/>
          <p:cNvSpPr>
            <a:spLocks noGrp="1" noChangeArrowheads="1"/>
          </p:cNvSpPr>
          <p:nvPr>
            <p:ph type="ftr" sz="quarter" idx="2"/>
          </p:nvPr>
        </p:nvSpPr>
        <p:spPr bwMode="auto">
          <a:xfrm>
            <a:off x="388620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rtl="1" eaLnBrk="1" hangingPunct="1">
              <a:defRPr sz="1200">
                <a:latin typeface="Times New Roman" panose="02020603050405020304" pitchFamily="18" charset="0"/>
                <a:cs typeface="Arial" panose="020B0604020202020204" pitchFamily="34" charset="0"/>
              </a:defRPr>
            </a:lvl1pPr>
          </a:lstStyle>
          <a:p>
            <a:pPr>
              <a:defRPr/>
            </a:pPr>
            <a:endParaRPr lang="en-US" altLang="ar-SA"/>
          </a:p>
        </p:txBody>
      </p:sp>
      <p:sp>
        <p:nvSpPr>
          <p:cNvPr id="7173" name="Rectangle 5"/>
          <p:cNvSpPr>
            <a:spLocks noGrp="1" noChangeArrowheads="1"/>
          </p:cNvSpPr>
          <p:nvPr>
            <p:ph type="sldNum" sz="quarter" idx="3"/>
          </p:nvPr>
        </p:nvSpPr>
        <p:spPr bwMode="auto">
          <a:xfrm>
            <a:off x="1588"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rtl="1" eaLnBrk="1" hangingPunct="1">
              <a:defRPr sz="1200" smtClean="0">
                <a:latin typeface="Times New Roman" panose="02020603050405020304" pitchFamily="18" charset="0"/>
              </a:defRPr>
            </a:lvl1pPr>
          </a:lstStyle>
          <a:p>
            <a:pPr>
              <a:defRPr/>
            </a:pPr>
            <a:fld id="{6AF54E8F-CE2D-439E-92D4-4E90A8E53464}" type="slidenum">
              <a:rPr lang="ar-SA" altLang="ar-SA"/>
              <a:pPr>
                <a:defRPr/>
              </a:pPr>
              <a:t>‹#›</a:t>
            </a:fld>
            <a:endParaRPr lang="en-US" altLang="ar-SA"/>
          </a:p>
        </p:txBody>
      </p:sp>
    </p:spTree>
    <p:extLst>
      <p:ext uri="{BB962C8B-B14F-4D97-AF65-F5344CB8AC3E}">
        <p14:creationId xmlns:p14="http://schemas.microsoft.com/office/powerpoint/2010/main" val="18724378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rtl="1" eaLnBrk="1" hangingPunct="1">
              <a:defRPr sz="1200">
                <a:latin typeface="Times New Roman" panose="02020603050405020304" pitchFamily="18" charset="0"/>
                <a:cs typeface="Arial" panose="020B0604020202020204" pitchFamily="34" charset="0"/>
              </a:defRPr>
            </a:lvl1pPr>
          </a:lstStyle>
          <a:p>
            <a:pPr>
              <a:defRPr/>
            </a:pPr>
            <a:endParaRPr lang="en-US" altLang="ar-SA"/>
          </a:p>
        </p:txBody>
      </p:sp>
      <p:sp>
        <p:nvSpPr>
          <p:cNvPr id="6147" name="Rectangle 3"/>
          <p:cNvSpPr>
            <a:spLocks noGrp="1" noChangeArrowheads="1"/>
          </p:cNvSpPr>
          <p:nvPr>
            <p:ph type="dt" idx="1"/>
          </p:nvPr>
        </p:nvSpPr>
        <p:spPr bwMode="auto">
          <a:xfrm>
            <a:off x="1588"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rtl="1" eaLnBrk="1" hangingPunct="1">
              <a:defRPr sz="1200">
                <a:latin typeface="Times New Roman" panose="02020603050405020304" pitchFamily="18" charset="0"/>
                <a:cs typeface="Arial" panose="020B0604020202020204" pitchFamily="34" charset="0"/>
              </a:defRPr>
            </a:lvl1pPr>
          </a:lstStyle>
          <a:p>
            <a:pPr>
              <a:defRPr/>
            </a:pPr>
            <a:endParaRPr lang="en-US" altLang="ar-SA"/>
          </a:p>
        </p:txBody>
      </p:sp>
      <p:sp>
        <p:nvSpPr>
          <p:cNvPr id="819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ar-SA" altLang="ar-SA" noProof="0"/>
              <a:t>انقر لتحرير أنماط النص الرئيسي</a:t>
            </a:r>
          </a:p>
          <a:p>
            <a:pPr lvl="1"/>
            <a:r>
              <a:rPr lang="ar-SA" altLang="ar-SA" noProof="0"/>
              <a:t>المستوى الثاني</a:t>
            </a:r>
          </a:p>
          <a:p>
            <a:pPr lvl="2"/>
            <a:r>
              <a:rPr lang="ar-SA" altLang="ar-SA" noProof="0"/>
              <a:t>المستوى الثالث</a:t>
            </a:r>
          </a:p>
          <a:p>
            <a:pPr lvl="3"/>
            <a:r>
              <a:rPr lang="ar-SA" altLang="ar-SA" noProof="0"/>
              <a:t>المستوى الرابع</a:t>
            </a:r>
          </a:p>
          <a:p>
            <a:pPr lvl="4"/>
            <a:r>
              <a:rPr lang="ar-SA" altLang="ar-SA" noProof="0"/>
              <a:t>المستوى الخامس</a:t>
            </a:r>
          </a:p>
        </p:txBody>
      </p:sp>
      <p:sp>
        <p:nvSpPr>
          <p:cNvPr id="6150" name="Rectangle 6"/>
          <p:cNvSpPr>
            <a:spLocks noGrp="1" noChangeArrowheads="1"/>
          </p:cNvSpPr>
          <p:nvPr>
            <p:ph type="ftr" sz="quarter" idx="4"/>
          </p:nvPr>
        </p:nvSpPr>
        <p:spPr bwMode="auto">
          <a:xfrm>
            <a:off x="388620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rtl="1" eaLnBrk="1" hangingPunct="1">
              <a:defRPr sz="1200">
                <a:latin typeface="Times New Roman" panose="02020603050405020304" pitchFamily="18" charset="0"/>
                <a:cs typeface="Arial" panose="020B0604020202020204" pitchFamily="34" charset="0"/>
              </a:defRPr>
            </a:lvl1pPr>
          </a:lstStyle>
          <a:p>
            <a:pPr>
              <a:defRPr/>
            </a:pPr>
            <a:endParaRPr lang="en-US" altLang="ar-SA"/>
          </a:p>
        </p:txBody>
      </p:sp>
      <p:sp>
        <p:nvSpPr>
          <p:cNvPr id="6151" name="Rectangle 7"/>
          <p:cNvSpPr>
            <a:spLocks noGrp="1" noChangeArrowheads="1"/>
          </p:cNvSpPr>
          <p:nvPr>
            <p:ph type="sldNum" sz="quarter" idx="5"/>
          </p:nvPr>
        </p:nvSpPr>
        <p:spPr bwMode="auto">
          <a:xfrm>
            <a:off x="1588"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rtl="1" eaLnBrk="1" hangingPunct="1">
              <a:defRPr sz="1200" smtClean="0">
                <a:latin typeface="Times New Roman" panose="02020603050405020304" pitchFamily="18" charset="0"/>
              </a:defRPr>
            </a:lvl1pPr>
          </a:lstStyle>
          <a:p>
            <a:pPr>
              <a:defRPr/>
            </a:pPr>
            <a:fld id="{BE72E2B8-E200-41FA-B5D8-52529D9C8C2F}" type="slidenum">
              <a:rPr lang="ar-SA" altLang="ar-SA"/>
              <a:pPr>
                <a:defRPr/>
              </a:pPr>
              <a:t>‹#›</a:t>
            </a:fld>
            <a:endParaRPr lang="en-US" altLang="ar-SA"/>
          </a:p>
        </p:txBody>
      </p:sp>
    </p:spTree>
    <p:extLst>
      <p:ext uri="{BB962C8B-B14F-4D97-AF65-F5344CB8AC3E}">
        <p14:creationId xmlns:p14="http://schemas.microsoft.com/office/powerpoint/2010/main" val="4157968695"/>
      </p:ext>
    </p:extLst>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1pPr>
    <a:lvl2pPr marL="457200" algn="r" rtl="1" eaLnBrk="0" fontAlgn="base" hangingPunct="0">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2pPr>
    <a:lvl3pPr marL="914400" algn="r" rtl="1" eaLnBrk="0" fontAlgn="base" hangingPunct="0">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3pPr>
    <a:lvl4pPr marL="1371600" algn="r" rtl="1" eaLnBrk="0" fontAlgn="base" hangingPunct="0">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4pPr>
    <a:lvl5pPr marL="1828800" algn="r" rtl="1" eaLnBrk="0" fontAlgn="base" hangingPunct="0">
      <a:spcBef>
        <a:spcPct val="30000"/>
      </a:spcBef>
      <a:spcAft>
        <a:spcPct val="0"/>
      </a:spcAft>
      <a:defRPr sz="1200" kern="1200">
        <a:solidFill>
          <a:schemeClr val="tx1"/>
        </a:solidFill>
        <a:latin typeface="Times New Roman" panose="02020603050405020304" pitchFamily="18" charset="0"/>
        <a:ea typeface="+mn-ea"/>
        <a:cs typeface="Arial" panose="020B060402020202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شكل بيضاوي 12"/>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endParaRPr lang="en-US"/>
          </a:p>
        </p:txBody>
      </p:sp>
      <p:sp>
        <p:nvSpPr>
          <p:cNvPr id="5" name="شكل بيضاوي 13"/>
          <p:cNvSpPr/>
          <p:nvPr/>
        </p:nvSpPr>
        <p:spPr>
          <a:xfrm>
            <a:off x="1543050" y="1344613"/>
            <a:ext cx="84138"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endParaRPr lang="en-US"/>
          </a:p>
        </p:txBody>
      </p:sp>
      <p:sp>
        <p:nvSpPr>
          <p:cNvPr id="14" name="عنوان 13"/>
          <p:cNvSpPr>
            <a:spLocks noGrp="1"/>
          </p:cNvSpPr>
          <p:nvPr>
            <p:ph type="ctrTitle"/>
          </p:nvPr>
        </p:nvSpPr>
        <p:spPr>
          <a:xfrm>
            <a:off x="1910080" y="359898"/>
            <a:ext cx="9875520" cy="1472184"/>
          </a:xfrm>
        </p:spPr>
        <p:txBody>
          <a:bodyPr anchor="b"/>
          <a:lstStyle>
            <a:lvl1pPr algn="l">
              <a:defRPr/>
            </a:lvl1pPr>
            <a:extLst/>
          </a:lstStyle>
          <a:p>
            <a:r>
              <a:rPr lang="ar-SA"/>
              <a:t>انقر لتحرير نمط العنوان الرئيسي</a:t>
            </a:r>
            <a:endParaRPr lang="en-US"/>
          </a:p>
        </p:txBody>
      </p:sp>
      <p:sp>
        <p:nvSpPr>
          <p:cNvPr id="22" name="عنوان فرعي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ar-SA"/>
              <a:t>انقر لتحرير نمط العنوان الثانوي الرئيسي</a:t>
            </a:r>
            <a:endParaRPr lang="en-US"/>
          </a:p>
        </p:txBody>
      </p:sp>
      <p:sp>
        <p:nvSpPr>
          <p:cNvPr id="6" name="عنصر نائب للتاريخ 6"/>
          <p:cNvSpPr>
            <a:spLocks noGrp="1"/>
          </p:cNvSpPr>
          <p:nvPr>
            <p:ph type="dt" sz="half" idx="10"/>
          </p:nvPr>
        </p:nvSpPr>
        <p:spPr/>
        <p:txBody>
          <a:bodyPr/>
          <a:lstStyle>
            <a:lvl1pPr>
              <a:defRPr/>
            </a:lvl1pPr>
          </a:lstStyle>
          <a:p>
            <a:pPr>
              <a:defRPr/>
            </a:pPr>
            <a:endParaRPr lang="en-US" altLang="ar-SA"/>
          </a:p>
        </p:txBody>
      </p:sp>
      <p:sp>
        <p:nvSpPr>
          <p:cNvPr id="7" name="عنصر نائب للتذييل 19"/>
          <p:cNvSpPr>
            <a:spLocks noGrp="1"/>
          </p:cNvSpPr>
          <p:nvPr>
            <p:ph type="ftr" sz="quarter" idx="11"/>
          </p:nvPr>
        </p:nvSpPr>
        <p:spPr/>
        <p:txBody>
          <a:bodyPr/>
          <a:lstStyle>
            <a:lvl1pPr>
              <a:defRPr/>
            </a:lvl1pPr>
          </a:lstStyle>
          <a:p>
            <a:pPr>
              <a:defRPr/>
            </a:pPr>
            <a:endParaRPr lang="en-US" altLang="ar-SA"/>
          </a:p>
        </p:txBody>
      </p:sp>
      <p:sp>
        <p:nvSpPr>
          <p:cNvPr id="8" name="عنصر نائب لرقم الشريحة 9"/>
          <p:cNvSpPr>
            <a:spLocks noGrp="1"/>
          </p:cNvSpPr>
          <p:nvPr>
            <p:ph type="sldNum" sz="quarter" idx="12"/>
          </p:nvPr>
        </p:nvSpPr>
        <p:spPr/>
        <p:txBody>
          <a:bodyPr/>
          <a:lstStyle>
            <a:lvl1pPr>
              <a:defRPr smtClean="0"/>
            </a:lvl1pPr>
          </a:lstStyle>
          <a:p>
            <a:pPr>
              <a:defRPr/>
            </a:pPr>
            <a:fld id="{FEBE0786-E4D6-4F94-A766-9891B270F041}" type="slidenum">
              <a:rPr lang="ar-SA" altLang="ar-SA"/>
              <a:pPr>
                <a:defRPr/>
              </a:pPr>
              <a:t>‹#›</a:t>
            </a:fld>
            <a:endParaRPr lang="en-US" altLang="ar-SA"/>
          </a:p>
        </p:txBody>
      </p:sp>
    </p:spTree>
    <p:extLst>
      <p:ext uri="{BB962C8B-B14F-4D97-AF65-F5344CB8AC3E}">
        <p14:creationId xmlns:p14="http://schemas.microsoft.com/office/powerpoint/2010/main" val="3433025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23"/>
          <p:cNvSpPr>
            <a:spLocks noGrp="1"/>
          </p:cNvSpPr>
          <p:nvPr>
            <p:ph type="dt" sz="half" idx="10"/>
          </p:nvPr>
        </p:nvSpPr>
        <p:spPr/>
        <p:txBody>
          <a:bodyPr/>
          <a:lstStyle>
            <a:lvl1pPr>
              <a:defRPr/>
            </a:lvl1pPr>
          </a:lstStyle>
          <a:p>
            <a:pPr>
              <a:defRPr/>
            </a:pPr>
            <a:endParaRPr lang="en-US" altLang="ar-SA"/>
          </a:p>
        </p:txBody>
      </p:sp>
      <p:sp>
        <p:nvSpPr>
          <p:cNvPr id="5" name="عنصر نائب للتذييل 9"/>
          <p:cNvSpPr>
            <a:spLocks noGrp="1"/>
          </p:cNvSpPr>
          <p:nvPr>
            <p:ph type="ftr" sz="quarter" idx="11"/>
          </p:nvPr>
        </p:nvSpPr>
        <p:spPr/>
        <p:txBody>
          <a:bodyPr/>
          <a:lstStyle>
            <a:lvl1pPr>
              <a:defRPr/>
            </a:lvl1pPr>
          </a:lstStyle>
          <a:p>
            <a:pPr>
              <a:defRPr/>
            </a:pPr>
            <a:endParaRPr lang="en-US" altLang="ar-SA"/>
          </a:p>
        </p:txBody>
      </p:sp>
      <p:sp>
        <p:nvSpPr>
          <p:cNvPr id="6" name="عنصر نائب لرقم الشريحة 21"/>
          <p:cNvSpPr>
            <a:spLocks noGrp="1"/>
          </p:cNvSpPr>
          <p:nvPr>
            <p:ph type="sldNum" sz="quarter" idx="12"/>
          </p:nvPr>
        </p:nvSpPr>
        <p:spPr/>
        <p:txBody>
          <a:bodyPr/>
          <a:lstStyle>
            <a:lvl1pPr>
              <a:defRPr/>
            </a:lvl1pPr>
          </a:lstStyle>
          <a:p>
            <a:pPr>
              <a:defRPr/>
            </a:pPr>
            <a:fld id="{68CC2C20-8738-4B2E-BDAC-0288B98F5A04}" type="slidenum">
              <a:rPr lang="ar-SA" altLang="ar-SA"/>
              <a:pPr>
                <a:defRPr/>
              </a:pPr>
              <a:t>‹#›</a:t>
            </a:fld>
            <a:endParaRPr lang="en-US" altLang="ar-SA"/>
          </a:p>
        </p:txBody>
      </p:sp>
    </p:spTree>
    <p:extLst>
      <p:ext uri="{BB962C8B-B14F-4D97-AF65-F5344CB8AC3E}">
        <p14:creationId xmlns:p14="http://schemas.microsoft.com/office/powerpoint/2010/main" val="358903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4" name="مستطيل 12"/>
          <p:cNvSpPr/>
          <p:nvPr/>
        </p:nvSpPr>
        <p:spPr>
          <a:xfrm>
            <a:off x="3043238" y="0"/>
            <a:ext cx="9144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مستطيل 13"/>
          <p:cNvSpPr/>
          <p:nvPr/>
        </p:nvSpPr>
        <p:spPr bwMode="invGray">
          <a:xfrm>
            <a:off x="3048000" y="0"/>
            <a:ext cx="1016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شكل بيضاوي 15"/>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endParaRPr lang="en-US"/>
          </a:p>
        </p:txBody>
      </p:sp>
      <p:sp>
        <p:nvSpPr>
          <p:cNvPr id="7" name="شكل بيضاوي 16"/>
          <p:cNvSpPr/>
          <p:nvPr/>
        </p:nvSpPr>
        <p:spPr>
          <a:xfrm>
            <a:off x="3211513" y="2746375"/>
            <a:ext cx="84137"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hangingPunct="1">
              <a:defRPr/>
            </a:pPr>
            <a:endParaRPr lang="en-US"/>
          </a:p>
        </p:txBody>
      </p:sp>
      <p:sp>
        <p:nvSpPr>
          <p:cNvPr id="2" name="عنوان 1"/>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lang="ar-SA"/>
              <a:t>انقر لتحرير نمط العنوان الرئيسي</a:t>
            </a:r>
            <a:endParaRPr lang="en-US"/>
          </a:p>
        </p:txBody>
      </p:sp>
      <p:sp>
        <p:nvSpPr>
          <p:cNvPr id="3" name="عنصر نائب للنص 2"/>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ar-SA"/>
              <a:t>انقر لتحرير أنماط النص الرئيسي</a:t>
            </a:r>
          </a:p>
        </p:txBody>
      </p:sp>
      <p:sp>
        <p:nvSpPr>
          <p:cNvPr id="8" name="عنصر نائب للتاريخ 3"/>
          <p:cNvSpPr>
            <a:spLocks noGrp="1"/>
          </p:cNvSpPr>
          <p:nvPr>
            <p:ph type="dt" sz="half" idx="10"/>
          </p:nvPr>
        </p:nvSpPr>
        <p:spPr/>
        <p:txBody>
          <a:bodyPr/>
          <a:lstStyle>
            <a:lvl1pPr>
              <a:defRPr/>
            </a:lvl1pPr>
          </a:lstStyle>
          <a:p>
            <a:pPr>
              <a:defRPr/>
            </a:pPr>
            <a:endParaRPr lang="en-US" altLang="ar-SA"/>
          </a:p>
        </p:txBody>
      </p:sp>
      <p:sp>
        <p:nvSpPr>
          <p:cNvPr id="9" name="عنصر نائب للتذييل 4"/>
          <p:cNvSpPr>
            <a:spLocks noGrp="1"/>
          </p:cNvSpPr>
          <p:nvPr>
            <p:ph type="ftr" sz="quarter" idx="11"/>
          </p:nvPr>
        </p:nvSpPr>
        <p:spPr/>
        <p:txBody>
          <a:bodyPr/>
          <a:lstStyle>
            <a:lvl1pPr>
              <a:defRPr/>
            </a:lvl1pPr>
          </a:lstStyle>
          <a:p>
            <a:pPr>
              <a:defRPr/>
            </a:pPr>
            <a:endParaRPr lang="en-US" altLang="ar-SA"/>
          </a:p>
        </p:txBody>
      </p:sp>
      <p:sp>
        <p:nvSpPr>
          <p:cNvPr id="10" name="عنصر نائب لرقم الشريحة 5"/>
          <p:cNvSpPr>
            <a:spLocks noGrp="1"/>
          </p:cNvSpPr>
          <p:nvPr>
            <p:ph type="sldNum" sz="quarter" idx="12"/>
          </p:nvPr>
        </p:nvSpPr>
        <p:spPr/>
        <p:txBody>
          <a:bodyPr/>
          <a:lstStyle>
            <a:lvl1pPr>
              <a:defRPr smtClean="0"/>
            </a:lvl1pPr>
          </a:lstStyle>
          <a:p>
            <a:pPr>
              <a:defRPr/>
            </a:pPr>
            <a:fld id="{947339AC-B5E0-4D7D-9CF7-E4C9282BD615}" type="slidenum">
              <a:rPr lang="ar-SA" altLang="ar-SA"/>
              <a:pPr>
                <a:defRPr/>
              </a:pPr>
              <a:t>‹#›</a:t>
            </a:fld>
            <a:endParaRPr lang="en-US" altLang="ar-SA"/>
          </a:p>
        </p:txBody>
      </p:sp>
    </p:spTree>
    <p:extLst>
      <p:ext uri="{BB962C8B-B14F-4D97-AF65-F5344CB8AC3E}">
        <p14:creationId xmlns:p14="http://schemas.microsoft.com/office/powerpoint/2010/main" val="1999993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914144" y="274320"/>
            <a:ext cx="9997440" cy="1143000"/>
          </a:xfrm>
        </p:spPr>
        <p:txBody>
          <a:bodyPr/>
          <a:lstStyle/>
          <a:p>
            <a:r>
              <a:rPr lang="ar-SA"/>
              <a:t>انقر لتحرير نمط العنوان الرئيسي</a:t>
            </a:r>
            <a:endParaRPr lang="en-US"/>
          </a:p>
        </p:txBody>
      </p:sp>
      <p:sp>
        <p:nvSpPr>
          <p:cNvPr id="3" name="عنصر نائب للمحتوى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23"/>
          <p:cNvSpPr>
            <a:spLocks noGrp="1"/>
          </p:cNvSpPr>
          <p:nvPr>
            <p:ph type="dt" sz="half" idx="10"/>
          </p:nvPr>
        </p:nvSpPr>
        <p:spPr/>
        <p:txBody>
          <a:bodyPr/>
          <a:lstStyle>
            <a:lvl1pPr>
              <a:defRPr/>
            </a:lvl1pPr>
          </a:lstStyle>
          <a:p>
            <a:pPr>
              <a:defRPr/>
            </a:pPr>
            <a:endParaRPr lang="en-US" altLang="ar-SA"/>
          </a:p>
        </p:txBody>
      </p:sp>
      <p:sp>
        <p:nvSpPr>
          <p:cNvPr id="6" name="عنصر نائب للتذييل 9"/>
          <p:cNvSpPr>
            <a:spLocks noGrp="1"/>
          </p:cNvSpPr>
          <p:nvPr>
            <p:ph type="ftr" sz="quarter" idx="11"/>
          </p:nvPr>
        </p:nvSpPr>
        <p:spPr/>
        <p:txBody>
          <a:bodyPr/>
          <a:lstStyle>
            <a:lvl1pPr>
              <a:defRPr/>
            </a:lvl1pPr>
          </a:lstStyle>
          <a:p>
            <a:pPr>
              <a:defRPr/>
            </a:pPr>
            <a:endParaRPr lang="en-US" altLang="ar-SA"/>
          </a:p>
        </p:txBody>
      </p:sp>
      <p:sp>
        <p:nvSpPr>
          <p:cNvPr id="7" name="عنصر نائب لرقم الشريحة 21"/>
          <p:cNvSpPr>
            <a:spLocks noGrp="1"/>
          </p:cNvSpPr>
          <p:nvPr>
            <p:ph type="sldNum" sz="quarter" idx="12"/>
          </p:nvPr>
        </p:nvSpPr>
        <p:spPr/>
        <p:txBody>
          <a:bodyPr/>
          <a:lstStyle>
            <a:lvl1pPr>
              <a:defRPr/>
            </a:lvl1pPr>
          </a:lstStyle>
          <a:p>
            <a:pPr>
              <a:defRPr/>
            </a:pPr>
            <a:fld id="{8097E65E-8F52-48AB-810B-BA29E008FF4F}" type="slidenum">
              <a:rPr lang="ar-SA" altLang="ar-SA"/>
              <a:pPr>
                <a:defRPr/>
              </a:pPr>
              <a:t>‹#›</a:t>
            </a:fld>
            <a:endParaRPr lang="en-US" altLang="ar-SA"/>
          </a:p>
        </p:txBody>
      </p:sp>
    </p:spTree>
    <p:extLst>
      <p:ext uri="{BB962C8B-B14F-4D97-AF65-F5344CB8AC3E}">
        <p14:creationId xmlns:p14="http://schemas.microsoft.com/office/powerpoint/2010/main" val="3847124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5160336"/>
            <a:ext cx="10972800" cy="1143000"/>
          </a:xfrm>
        </p:spPr>
        <p:txBody>
          <a:bodyPr/>
          <a:lstStyle>
            <a:lvl1pPr algn="ctr">
              <a:defRPr sz="4500" b="1" cap="none" baseline="0"/>
            </a:lvl1pPr>
            <a:extLst/>
          </a:lstStyle>
          <a:p>
            <a:r>
              <a:rPr lang="ar-SA"/>
              <a:t>انقر لتحرير نمط العنوان الرئيسي</a:t>
            </a:r>
            <a:endParaRPr lang="en-US"/>
          </a:p>
        </p:txBody>
      </p:sp>
      <p:sp>
        <p:nvSpPr>
          <p:cNvPr id="3" name="عنصر نائب للنص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ar-SA"/>
              <a:t>انقر لتحرير أنماط النص الرئيسي</a:t>
            </a:r>
          </a:p>
        </p:txBody>
      </p:sp>
      <p:sp>
        <p:nvSpPr>
          <p:cNvPr id="4" name="عنصر نائب للنص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ar-SA"/>
              <a:t>انقر لتحرير أنماط النص الرئيسي</a:t>
            </a:r>
          </a:p>
        </p:txBody>
      </p:sp>
      <p:sp>
        <p:nvSpPr>
          <p:cNvPr id="5" name="عنصر نائب للمحتوى 4"/>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محتوى 5"/>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p:cNvSpPr>
            <a:spLocks noGrp="1"/>
          </p:cNvSpPr>
          <p:nvPr>
            <p:ph type="dt" sz="half" idx="10"/>
          </p:nvPr>
        </p:nvSpPr>
        <p:spPr/>
        <p:txBody>
          <a:bodyPr/>
          <a:lstStyle>
            <a:lvl1pPr>
              <a:defRPr/>
            </a:lvl1pPr>
          </a:lstStyle>
          <a:p>
            <a:pPr>
              <a:defRPr/>
            </a:pPr>
            <a:endParaRPr lang="en-US" altLang="ar-SA"/>
          </a:p>
        </p:txBody>
      </p:sp>
      <p:sp>
        <p:nvSpPr>
          <p:cNvPr id="8" name="عنصر نائب للتذييل 7"/>
          <p:cNvSpPr>
            <a:spLocks noGrp="1"/>
          </p:cNvSpPr>
          <p:nvPr>
            <p:ph type="ftr" sz="quarter" idx="11"/>
          </p:nvPr>
        </p:nvSpPr>
        <p:spPr/>
        <p:txBody>
          <a:bodyPr/>
          <a:lstStyle>
            <a:lvl1pPr>
              <a:defRPr/>
            </a:lvl1pPr>
          </a:lstStyle>
          <a:p>
            <a:pPr>
              <a:defRPr/>
            </a:pPr>
            <a:endParaRPr lang="en-US" altLang="ar-SA"/>
          </a:p>
        </p:txBody>
      </p:sp>
      <p:sp>
        <p:nvSpPr>
          <p:cNvPr id="9" name="عنصر نائب لرقم الشريحة 8"/>
          <p:cNvSpPr>
            <a:spLocks noGrp="1"/>
          </p:cNvSpPr>
          <p:nvPr>
            <p:ph type="sldNum" sz="quarter" idx="12"/>
          </p:nvPr>
        </p:nvSpPr>
        <p:spPr/>
        <p:txBody>
          <a:bodyPr/>
          <a:lstStyle>
            <a:lvl1pPr>
              <a:defRPr smtClean="0"/>
            </a:lvl1pPr>
          </a:lstStyle>
          <a:p>
            <a:pPr>
              <a:defRPr/>
            </a:pPr>
            <a:fld id="{6B7AE3A8-4424-4A17-925D-BF43F380DDFF}" type="slidenum">
              <a:rPr lang="ar-SA" altLang="ar-SA"/>
              <a:pPr>
                <a:defRPr/>
              </a:pPr>
              <a:t>‹#›</a:t>
            </a:fld>
            <a:endParaRPr lang="en-US" altLang="ar-SA"/>
          </a:p>
        </p:txBody>
      </p:sp>
    </p:spTree>
    <p:extLst>
      <p:ext uri="{BB962C8B-B14F-4D97-AF65-F5344CB8AC3E}">
        <p14:creationId xmlns:p14="http://schemas.microsoft.com/office/powerpoint/2010/main" val="3089359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914144" y="274320"/>
            <a:ext cx="9997440" cy="1143000"/>
          </a:xfrm>
        </p:spPr>
        <p:txBody>
          <a:bodyPr/>
          <a:lstStyle/>
          <a:p>
            <a:r>
              <a:rPr lang="ar-SA"/>
              <a:t>انقر لتحرير نمط العنوان الرئيسي</a:t>
            </a:r>
            <a:endParaRPr lang="en-US"/>
          </a:p>
        </p:txBody>
      </p:sp>
      <p:sp>
        <p:nvSpPr>
          <p:cNvPr id="3" name="عنصر نائب للتاريخ 23"/>
          <p:cNvSpPr>
            <a:spLocks noGrp="1"/>
          </p:cNvSpPr>
          <p:nvPr>
            <p:ph type="dt" sz="half" idx="10"/>
          </p:nvPr>
        </p:nvSpPr>
        <p:spPr/>
        <p:txBody>
          <a:bodyPr/>
          <a:lstStyle>
            <a:lvl1pPr>
              <a:defRPr/>
            </a:lvl1pPr>
          </a:lstStyle>
          <a:p>
            <a:pPr>
              <a:defRPr/>
            </a:pPr>
            <a:endParaRPr lang="en-US" altLang="ar-SA"/>
          </a:p>
        </p:txBody>
      </p:sp>
      <p:sp>
        <p:nvSpPr>
          <p:cNvPr id="4" name="عنصر نائب للتذييل 9"/>
          <p:cNvSpPr>
            <a:spLocks noGrp="1"/>
          </p:cNvSpPr>
          <p:nvPr>
            <p:ph type="ftr" sz="quarter" idx="11"/>
          </p:nvPr>
        </p:nvSpPr>
        <p:spPr/>
        <p:txBody>
          <a:bodyPr/>
          <a:lstStyle>
            <a:lvl1pPr>
              <a:defRPr/>
            </a:lvl1pPr>
          </a:lstStyle>
          <a:p>
            <a:pPr>
              <a:defRPr/>
            </a:pPr>
            <a:endParaRPr lang="en-US" altLang="ar-SA"/>
          </a:p>
        </p:txBody>
      </p:sp>
      <p:sp>
        <p:nvSpPr>
          <p:cNvPr id="5" name="عنصر نائب لرقم الشريحة 21"/>
          <p:cNvSpPr>
            <a:spLocks noGrp="1"/>
          </p:cNvSpPr>
          <p:nvPr>
            <p:ph type="sldNum" sz="quarter" idx="12"/>
          </p:nvPr>
        </p:nvSpPr>
        <p:spPr/>
        <p:txBody>
          <a:bodyPr/>
          <a:lstStyle>
            <a:lvl1pPr>
              <a:defRPr/>
            </a:lvl1pPr>
          </a:lstStyle>
          <a:p>
            <a:pPr>
              <a:defRPr/>
            </a:pPr>
            <a:fld id="{1ACC9BE6-7E46-486B-B72C-BE07322388F1}" type="slidenum">
              <a:rPr lang="ar-SA" altLang="ar-SA"/>
              <a:pPr>
                <a:defRPr/>
              </a:pPr>
              <a:t>‹#›</a:t>
            </a:fld>
            <a:endParaRPr lang="en-US" altLang="ar-SA"/>
          </a:p>
        </p:txBody>
      </p:sp>
    </p:spTree>
    <p:extLst>
      <p:ext uri="{BB962C8B-B14F-4D97-AF65-F5344CB8AC3E}">
        <p14:creationId xmlns:p14="http://schemas.microsoft.com/office/powerpoint/2010/main" val="148491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2" name="مستطيل 12"/>
          <p:cNvSpPr/>
          <p:nvPr/>
        </p:nvSpPr>
        <p:spPr>
          <a:xfrm>
            <a:off x="1352550" y="0"/>
            <a:ext cx="1083945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مستطيل 13"/>
          <p:cNvSpPr/>
          <p:nvPr/>
        </p:nvSpPr>
        <p:spPr bwMode="invGray">
          <a:xfrm>
            <a:off x="1352550" y="0"/>
            <a:ext cx="96838"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عنصر نائب للتاريخ 1"/>
          <p:cNvSpPr>
            <a:spLocks noGrp="1"/>
          </p:cNvSpPr>
          <p:nvPr>
            <p:ph type="dt" sz="half" idx="10"/>
          </p:nvPr>
        </p:nvSpPr>
        <p:spPr/>
        <p:txBody>
          <a:bodyPr/>
          <a:lstStyle>
            <a:lvl1pPr>
              <a:defRPr/>
            </a:lvl1pPr>
          </a:lstStyle>
          <a:p>
            <a:pPr>
              <a:defRPr/>
            </a:pPr>
            <a:endParaRPr lang="en-US" altLang="ar-SA"/>
          </a:p>
        </p:txBody>
      </p:sp>
      <p:sp>
        <p:nvSpPr>
          <p:cNvPr id="5" name="عنصر نائب للتذييل 2"/>
          <p:cNvSpPr>
            <a:spLocks noGrp="1"/>
          </p:cNvSpPr>
          <p:nvPr>
            <p:ph type="ftr" sz="quarter" idx="11"/>
          </p:nvPr>
        </p:nvSpPr>
        <p:spPr/>
        <p:txBody>
          <a:bodyPr/>
          <a:lstStyle>
            <a:lvl1pPr>
              <a:defRPr/>
            </a:lvl1pPr>
          </a:lstStyle>
          <a:p>
            <a:pPr>
              <a:defRPr/>
            </a:pPr>
            <a:endParaRPr lang="en-US" altLang="ar-SA"/>
          </a:p>
        </p:txBody>
      </p:sp>
      <p:sp>
        <p:nvSpPr>
          <p:cNvPr id="6" name="عنصر نائب لرقم الشريحة 3"/>
          <p:cNvSpPr>
            <a:spLocks noGrp="1"/>
          </p:cNvSpPr>
          <p:nvPr>
            <p:ph type="sldNum" sz="quarter" idx="12"/>
          </p:nvPr>
        </p:nvSpPr>
        <p:spPr/>
        <p:txBody>
          <a:bodyPr/>
          <a:lstStyle>
            <a:lvl1pPr>
              <a:defRPr smtClean="0"/>
            </a:lvl1pPr>
          </a:lstStyle>
          <a:p>
            <a:pPr>
              <a:defRPr/>
            </a:pPr>
            <a:fld id="{6A3146FE-A82D-4F14-B5EC-845B43979375}" type="slidenum">
              <a:rPr lang="ar-SA" altLang="ar-SA"/>
              <a:pPr>
                <a:defRPr/>
              </a:pPr>
              <a:t>‹#›</a:t>
            </a:fld>
            <a:endParaRPr lang="en-US" altLang="ar-SA"/>
          </a:p>
        </p:txBody>
      </p:sp>
    </p:spTree>
    <p:extLst>
      <p:ext uri="{BB962C8B-B14F-4D97-AF65-F5344CB8AC3E}">
        <p14:creationId xmlns:p14="http://schemas.microsoft.com/office/powerpoint/2010/main" val="2052736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lang="ar-SA"/>
              <a:t>انقر لتحرير نمط العنوان الرئيسي</a:t>
            </a:r>
            <a:endParaRPr lang="en-US"/>
          </a:p>
        </p:txBody>
      </p:sp>
      <p:sp>
        <p:nvSpPr>
          <p:cNvPr id="3" name="عنصر نائب للنص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ar-SA"/>
              <a:t>انقر لتحرير أنماط النص الرئيسي</a:t>
            </a:r>
          </a:p>
        </p:txBody>
      </p:sp>
      <p:sp>
        <p:nvSpPr>
          <p:cNvPr id="4" name="عنصر نائب للمحتوى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p:cNvSpPr>
            <a:spLocks noGrp="1"/>
          </p:cNvSpPr>
          <p:nvPr>
            <p:ph type="dt" sz="half" idx="10"/>
          </p:nvPr>
        </p:nvSpPr>
        <p:spPr/>
        <p:txBody>
          <a:bodyPr/>
          <a:lstStyle>
            <a:lvl1pPr>
              <a:defRPr/>
            </a:lvl1pPr>
          </a:lstStyle>
          <a:p>
            <a:pPr>
              <a:defRPr/>
            </a:pPr>
            <a:endParaRPr lang="en-US" altLang="ar-SA"/>
          </a:p>
        </p:txBody>
      </p:sp>
      <p:sp>
        <p:nvSpPr>
          <p:cNvPr id="6" name="عنصر نائب للتذييل 5"/>
          <p:cNvSpPr>
            <a:spLocks noGrp="1"/>
          </p:cNvSpPr>
          <p:nvPr>
            <p:ph type="ftr" sz="quarter" idx="11"/>
          </p:nvPr>
        </p:nvSpPr>
        <p:spPr/>
        <p:txBody>
          <a:bodyPr/>
          <a:lstStyle>
            <a:lvl1pPr>
              <a:defRPr/>
            </a:lvl1pPr>
          </a:lstStyle>
          <a:p>
            <a:pPr>
              <a:defRPr/>
            </a:pPr>
            <a:endParaRPr lang="en-US" altLang="ar-SA"/>
          </a:p>
        </p:txBody>
      </p:sp>
      <p:sp>
        <p:nvSpPr>
          <p:cNvPr id="7" name="عنصر نائب لرقم الشريحة 6"/>
          <p:cNvSpPr>
            <a:spLocks noGrp="1"/>
          </p:cNvSpPr>
          <p:nvPr>
            <p:ph type="sldNum" sz="quarter" idx="12"/>
          </p:nvPr>
        </p:nvSpPr>
        <p:spPr/>
        <p:txBody>
          <a:bodyPr/>
          <a:lstStyle>
            <a:lvl1pPr>
              <a:defRPr smtClean="0"/>
            </a:lvl1pPr>
          </a:lstStyle>
          <a:p>
            <a:pPr>
              <a:defRPr/>
            </a:pPr>
            <a:fld id="{C5B8AA46-D0D5-461C-9171-E7B415224B70}" type="slidenum">
              <a:rPr lang="ar-SA" altLang="ar-SA"/>
              <a:pPr>
                <a:defRPr/>
              </a:pPr>
              <a:t>‹#›</a:t>
            </a:fld>
            <a:endParaRPr lang="en-US" altLang="ar-SA"/>
          </a:p>
        </p:txBody>
      </p:sp>
    </p:spTree>
    <p:extLst>
      <p:ext uri="{BB962C8B-B14F-4D97-AF65-F5344CB8AC3E}">
        <p14:creationId xmlns:p14="http://schemas.microsoft.com/office/powerpoint/2010/main" val="2180823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5" name="مستطيل 12"/>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p>
            <a:pPr indent="-283464" eaLnBrk="1" hangingPunct="1">
              <a:lnSpc>
                <a:spcPts val="3000"/>
              </a:lnSpc>
              <a:spcBef>
                <a:spcPts val="600"/>
              </a:spcBef>
              <a:buClr>
                <a:schemeClr val="accent1"/>
              </a:buClr>
              <a:buSzPct val="80000"/>
              <a:buFont typeface="Wingdings 2"/>
              <a:buNone/>
              <a:defRPr/>
            </a:pPr>
            <a:endParaRPr lang="en-US" sz="3200">
              <a:latin typeface="+mn-lt"/>
              <a:cs typeface="+mn-cs"/>
            </a:endParaRPr>
          </a:p>
        </p:txBody>
      </p:sp>
      <p:sp>
        <p:nvSpPr>
          <p:cNvPr id="6" name="مخطط انسيابي: معالجة 13"/>
          <p:cNvSpPr/>
          <p:nvPr/>
        </p:nvSpPr>
        <p:spPr>
          <a:xfrm rot="19468671">
            <a:off x="528638" y="954088"/>
            <a:ext cx="9144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مخطط انسيابي: معالجة 15"/>
          <p:cNvSpPr/>
          <p:nvPr/>
        </p:nvSpPr>
        <p:spPr>
          <a:xfrm rot="2103354" flipH="1">
            <a:off x="6672263" y="936625"/>
            <a:ext cx="865187"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 name="عنوان 1"/>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lang="ar-SA"/>
              <a:t>انقر لتحرير نمط العنوان الرئيسي</a:t>
            </a:r>
            <a:endParaRPr lang="en-US"/>
          </a:p>
        </p:txBody>
      </p:sp>
      <p:sp>
        <p:nvSpPr>
          <p:cNvPr id="3" name="عنصر نائب للصورة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ar-SA" noProof="0"/>
              <a:t>انقر فوق الأيقونة لإضافة صورة</a:t>
            </a:r>
            <a:endParaRPr lang="en-US" noProof="0" dirty="0"/>
          </a:p>
        </p:txBody>
      </p:sp>
      <p:sp>
        <p:nvSpPr>
          <p:cNvPr id="4" name="عنصر نائب للنص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ar-SA"/>
              <a:t>انقر لتحرير أنماط النص الرئيسي</a:t>
            </a:r>
          </a:p>
        </p:txBody>
      </p:sp>
      <p:sp>
        <p:nvSpPr>
          <p:cNvPr id="8" name="عنصر نائب للتاريخ 4"/>
          <p:cNvSpPr>
            <a:spLocks noGrp="1"/>
          </p:cNvSpPr>
          <p:nvPr>
            <p:ph type="dt" sz="half" idx="10"/>
          </p:nvPr>
        </p:nvSpPr>
        <p:spPr/>
        <p:txBody>
          <a:bodyPr/>
          <a:lstStyle>
            <a:lvl1pPr>
              <a:defRPr/>
            </a:lvl1pPr>
          </a:lstStyle>
          <a:p>
            <a:pPr>
              <a:defRPr/>
            </a:pPr>
            <a:endParaRPr lang="en-US" altLang="ar-SA"/>
          </a:p>
        </p:txBody>
      </p:sp>
      <p:sp>
        <p:nvSpPr>
          <p:cNvPr id="9" name="عنصر نائب للتذييل 5"/>
          <p:cNvSpPr>
            <a:spLocks noGrp="1"/>
          </p:cNvSpPr>
          <p:nvPr>
            <p:ph type="ftr" sz="quarter" idx="11"/>
          </p:nvPr>
        </p:nvSpPr>
        <p:spPr/>
        <p:txBody>
          <a:bodyPr/>
          <a:lstStyle>
            <a:lvl1pPr>
              <a:defRPr/>
            </a:lvl1pPr>
          </a:lstStyle>
          <a:p>
            <a:pPr>
              <a:defRPr/>
            </a:pPr>
            <a:endParaRPr lang="en-US" altLang="ar-SA"/>
          </a:p>
        </p:txBody>
      </p:sp>
      <p:sp>
        <p:nvSpPr>
          <p:cNvPr id="10" name="عنصر نائب لرقم الشريحة 6"/>
          <p:cNvSpPr>
            <a:spLocks noGrp="1"/>
          </p:cNvSpPr>
          <p:nvPr>
            <p:ph type="sldNum" sz="quarter" idx="12"/>
          </p:nvPr>
        </p:nvSpPr>
        <p:spPr/>
        <p:txBody>
          <a:bodyPr/>
          <a:lstStyle>
            <a:lvl1pPr>
              <a:defRPr smtClean="0"/>
            </a:lvl1pPr>
          </a:lstStyle>
          <a:p>
            <a:pPr>
              <a:defRPr/>
            </a:pPr>
            <a:fld id="{BD695516-A239-42ED-AB2D-02EB931EDE0F}" type="slidenum">
              <a:rPr lang="ar-SA" altLang="ar-SA"/>
              <a:pPr>
                <a:defRPr/>
              </a:pPr>
              <a:t>‹#›</a:t>
            </a:fld>
            <a:endParaRPr lang="en-US" altLang="ar-SA"/>
          </a:p>
        </p:txBody>
      </p:sp>
    </p:spTree>
    <p:extLst>
      <p:ext uri="{BB962C8B-B14F-4D97-AF65-F5344CB8AC3E}">
        <p14:creationId xmlns:p14="http://schemas.microsoft.com/office/powerpoint/2010/main" val="3489833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23"/>
          <p:cNvSpPr>
            <a:spLocks noGrp="1"/>
          </p:cNvSpPr>
          <p:nvPr>
            <p:ph type="dt" sz="half" idx="10"/>
          </p:nvPr>
        </p:nvSpPr>
        <p:spPr/>
        <p:txBody>
          <a:bodyPr/>
          <a:lstStyle>
            <a:lvl1pPr>
              <a:defRPr/>
            </a:lvl1pPr>
          </a:lstStyle>
          <a:p>
            <a:pPr>
              <a:defRPr/>
            </a:pPr>
            <a:endParaRPr lang="en-US" altLang="ar-SA"/>
          </a:p>
        </p:txBody>
      </p:sp>
      <p:sp>
        <p:nvSpPr>
          <p:cNvPr id="5" name="عنصر نائب للتذييل 9"/>
          <p:cNvSpPr>
            <a:spLocks noGrp="1"/>
          </p:cNvSpPr>
          <p:nvPr>
            <p:ph type="ftr" sz="quarter" idx="11"/>
          </p:nvPr>
        </p:nvSpPr>
        <p:spPr/>
        <p:txBody>
          <a:bodyPr/>
          <a:lstStyle>
            <a:lvl1pPr>
              <a:defRPr/>
            </a:lvl1pPr>
          </a:lstStyle>
          <a:p>
            <a:pPr>
              <a:defRPr/>
            </a:pPr>
            <a:endParaRPr lang="en-US" altLang="ar-SA"/>
          </a:p>
        </p:txBody>
      </p:sp>
      <p:sp>
        <p:nvSpPr>
          <p:cNvPr id="6" name="عنصر نائب لرقم الشريحة 21"/>
          <p:cNvSpPr>
            <a:spLocks noGrp="1"/>
          </p:cNvSpPr>
          <p:nvPr>
            <p:ph type="sldNum" sz="quarter" idx="12"/>
          </p:nvPr>
        </p:nvSpPr>
        <p:spPr/>
        <p:txBody>
          <a:bodyPr/>
          <a:lstStyle>
            <a:lvl1pPr>
              <a:defRPr/>
            </a:lvl1pPr>
          </a:lstStyle>
          <a:p>
            <a:pPr>
              <a:defRPr/>
            </a:pPr>
            <a:fld id="{49C7357E-C069-4458-A3BA-A7345A0788A6}" type="slidenum">
              <a:rPr lang="ar-SA" altLang="ar-SA"/>
              <a:pPr>
                <a:defRPr/>
              </a:pPr>
              <a:t>‹#›</a:t>
            </a:fld>
            <a:endParaRPr lang="en-US" altLang="ar-SA"/>
          </a:p>
        </p:txBody>
      </p:sp>
    </p:spTree>
    <p:extLst>
      <p:ext uri="{BB962C8B-B14F-4D97-AF65-F5344CB8AC3E}">
        <p14:creationId xmlns:p14="http://schemas.microsoft.com/office/powerpoint/2010/main" val="1164803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9144000" y="274640"/>
            <a:ext cx="2438400" cy="5851525"/>
          </a:xfrm>
        </p:spPr>
        <p:txBody>
          <a:bodyPr vert="eaVert"/>
          <a:lstStyle/>
          <a:p>
            <a:r>
              <a:rPr lang="ar-SA"/>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1524000" y="274641"/>
            <a:ext cx="7416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23"/>
          <p:cNvSpPr>
            <a:spLocks noGrp="1"/>
          </p:cNvSpPr>
          <p:nvPr>
            <p:ph type="dt" sz="half" idx="10"/>
          </p:nvPr>
        </p:nvSpPr>
        <p:spPr/>
        <p:txBody>
          <a:bodyPr/>
          <a:lstStyle>
            <a:lvl1pPr>
              <a:defRPr/>
            </a:lvl1pPr>
          </a:lstStyle>
          <a:p>
            <a:pPr>
              <a:defRPr/>
            </a:pPr>
            <a:endParaRPr lang="en-US" altLang="ar-SA"/>
          </a:p>
        </p:txBody>
      </p:sp>
      <p:sp>
        <p:nvSpPr>
          <p:cNvPr id="5" name="عنصر نائب للتذييل 9"/>
          <p:cNvSpPr>
            <a:spLocks noGrp="1"/>
          </p:cNvSpPr>
          <p:nvPr>
            <p:ph type="ftr" sz="quarter" idx="11"/>
          </p:nvPr>
        </p:nvSpPr>
        <p:spPr/>
        <p:txBody>
          <a:bodyPr/>
          <a:lstStyle>
            <a:lvl1pPr>
              <a:defRPr/>
            </a:lvl1pPr>
          </a:lstStyle>
          <a:p>
            <a:pPr>
              <a:defRPr/>
            </a:pPr>
            <a:endParaRPr lang="en-US" altLang="ar-SA"/>
          </a:p>
        </p:txBody>
      </p:sp>
      <p:sp>
        <p:nvSpPr>
          <p:cNvPr id="6" name="عنصر نائب لرقم الشريحة 21"/>
          <p:cNvSpPr>
            <a:spLocks noGrp="1"/>
          </p:cNvSpPr>
          <p:nvPr>
            <p:ph type="sldNum" sz="quarter" idx="12"/>
          </p:nvPr>
        </p:nvSpPr>
        <p:spPr/>
        <p:txBody>
          <a:bodyPr/>
          <a:lstStyle>
            <a:lvl1pPr>
              <a:defRPr/>
            </a:lvl1pPr>
          </a:lstStyle>
          <a:p>
            <a:pPr>
              <a:defRPr/>
            </a:pPr>
            <a:fld id="{42E53606-54F6-477B-8A2A-90434AE2A25F}" type="slidenum">
              <a:rPr lang="ar-SA" altLang="ar-SA"/>
              <a:pPr>
                <a:defRPr/>
              </a:pPr>
              <a:t>‹#›</a:t>
            </a:fld>
            <a:endParaRPr lang="en-US" altLang="ar-SA"/>
          </a:p>
        </p:txBody>
      </p:sp>
    </p:spTree>
    <p:extLst>
      <p:ext uri="{BB962C8B-B14F-4D97-AF65-F5344CB8AC3E}">
        <p14:creationId xmlns:p14="http://schemas.microsoft.com/office/powerpoint/2010/main" val="2125066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عنوان وجدول">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77814"/>
            <a:ext cx="10972800" cy="1139825"/>
          </a:xfrm>
        </p:spPr>
        <p:txBody>
          <a:bodyPr/>
          <a:lstStyle/>
          <a:p>
            <a:r>
              <a:rPr lang="ar-SA"/>
              <a:t>انقر لتحرير نمط عنوان الشكل الرئيسي</a:t>
            </a:r>
          </a:p>
        </p:txBody>
      </p:sp>
      <p:sp>
        <p:nvSpPr>
          <p:cNvPr id="3" name="عنصر نائب للجدول 2"/>
          <p:cNvSpPr>
            <a:spLocks noGrp="1"/>
          </p:cNvSpPr>
          <p:nvPr>
            <p:ph type="tbl" idx="1"/>
          </p:nvPr>
        </p:nvSpPr>
        <p:spPr>
          <a:xfrm>
            <a:off x="609600" y="1600201"/>
            <a:ext cx="10972800" cy="4530725"/>
          </a:xfrm>
        </p:spPr>
        <p:txBody>
          <a:bodyPr>
            <a:normAutofit/>
          </a:bodyPr>
          <a:lstStyle/>
          <a:p>
            <a:pPr lvl="0"/>
            <a:endParaRPr lang="ar-SA" noProof="0"/>
          </a:p>
        </p:txBody>
      </p:sp>
      <p:sp>
        <p:nvSpPr>
          <p:cNvPr id="4" name="عنصر نائب للتاريخ 23"/>
          <p:cNvSpPr>
            <a:spLocks noGrp="1"/>
          </p:cNvSpPr>
          <p:nvPr>
            <p:ph type="dt" sz="half" idx="10"/>
          </p:nvPr>
        </p:nvSpPr>
        <p:spPr/>
        <p:txBody>
          <a:bodyPr/>
          <a:lstStyle>
            <a:lvl1pPr>
              <a:defRPr/>
            </a:lvl1pPr>
          </a:lstStyle>
          <a:p>
            <a:pPr>
              <a:defRPr/>
            </a:pPr>
            <a:endParaRPr lang="en-US" altLang="ar-SA"/>
          </a:p>
        </p:txBody>
      </p:sp>
      <p:sp>
        <p:nvSpPr>
          <p:cNvPr id="5" name="عنصر نائب للتذييل 9"/>
          <p:cNvSpPr>
            <a:spLocks noGrp="1"/>
          </p:cNvSpPr>
          <p:nvPr>
            <p:ph type="ftr" sz="quarter" idx="11"/>
          </p:nvPr>
        </p:nvSpPr>
        <p:spPr/>
        <p:txBody>
          <a:bodyPr/>
          <a:lstStyle>
            <a:lvl1pPr>
              <a:defRPr/>
            </a:lvl1pPr>
          </a:lstStyle>
          <a:p>
            <a:pPr>
              <a:defRPr/>
            </a:pPr>
            <a:endParaRPr lang="en-US" altLang="ar-SA"/>
          </a:p>
        </p:txBody>
      </p:sp>
      <p:sp>
        <p:nvSpPr>
          <p:cNvPr id="6" name="عنصر نائب لرقم الشريحة 21"/>
          <p:cNvSpPr>
            <a:spLocks noGrp="1"/>
          </p:cNvSpPr>
          <p:nvPr>
            <p:ph type="sldNum" sz="quarter" idx="12"/>
          </p:nvPr>
        </p:nvSpPr>
        <p:spPr/>
        <p:txBody>
          <a:bodyPr/>
          <a:lstStyle>
            <a:lvl1pPr>
              <a:defRPr/>
            </a:lvl1pPr>
          </a:lstStyle>
          <a:p>
            <a:pPr>
              <a:defRPr/>
            </a:pPr>
            <a:fld id="{B0AD98D4-0FF8-4CC9-807B-8043EC1127A4}" type="slidenum">
              <a:rPr lang="ar-SA" altLang="ar-SA"/>
              <a:pPr>
                <a:defRPr/>
              </a:pPr>
              <a:t>‹#›</a:t>
            </a:fld>
            <a:endParaRPr lang="en-US" altLang="ar-SA"/>
          </a:p>
        </p:txBody>
      </p:sp>
    </p:spTree>
    <p:extLst>
      <p:ext uri="{BB962C8B-B14F-4D97-AF65-F5344CB8AC3E}">
        <p14:creationId xmlns:p14="http://schemas.microsoft.com/office/powerpoint/2010/main" val="2022757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image" Target="../media/image2.jpe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7" name="دائري 6"/>
          <p:cNvSpPr/>
          <p:nvPr/>
        </p:nvSpPr>
        <p:spPr>
          <a:xfrm>
            <a:off x="-1087438" y="-815975"/>
            <a:ext cx="2184401"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شكل بيضاوي 7"/>
          <p:cNvSpPr/>
          <p:nvPr/>
        </p:nvSpPr>
        <p:spPr>
          <a:xfrm>
            <a:off x="223838" y="20638"/>
            <a:ext cx="2271712"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1" name="دائرة مجوفة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2" name="مستطيل 11"/>
          <p:cNvSpPr/>
          <p:nvPr/>
        </p:nvSpPr>
        <p:spPr>
          <a:xfrm>
            <a:off x="1350963" y="0"/>
            <a:ext cx="1084103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عنصر نائب للعنوان 4"/>
          <p:cNvSpPr>
            <a:spLocks noGrp="1"/>
          </p:cNvSpPr>
          <p:nvPr>
            <p:ph type="title"/>
          </p:nvPr>
        </p:nvSpPr>
        <p:spPr>
          <a:xfrm>
            <a:off x="1912938" y="274638"/>
            <a:ext cx="9999662" cy="1143000"/>
          </a:xfrm>
          <a:prstGeom prst="rect">
            <a:avLst/>
          </a:prstGeom>
        </p:spPr>
        <p:txBody>
          <a:bodyPr anchor="ctr">
            <a:normAutofit/>
          </a:bodyPr>
          <a:lstStyle/>
          <a:p>
            <a:r>
              <a:rPr lang="ar-SA"/>
              <a:t>انقر لتحرير نمط العنوان الرئيسي</a:t>
            </a:r>
            <a:endParaRPr lang="en-US"/>
          </a:p>
        </p:txBody>
      </p:sp>
      <p:sp>
        <p:nvSpPr>
          <p:cNvPr id="1033" name="عنصر نائب للنص 8"/>
          <p:cNvSpPr>
            <a:spLocks noGrp="1"/>
          </p:cNvSpPr>
          <p:nvPr>
            <p:ph type="body" idx="1"/>
          </p:nvPr>
        </p:nvSpPr>
        <p:spPr bwMode="auto">
          <a:xfrm>
            <a:off x="1912938" y="1447800"/>
            <a:ext cx="9999662"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ar-SA"/>
              <a:t>انقر لتحرير أنماط النص الرئيسي</a:t>
            </a:r>
            <a:endParaRPr lang="en-US" altLang="ar-SA"/>
          </a:p>
          <a:p>
            <a:pPr lvl="1"/>
            <a:r>
              <a:rPr lang="ar-SA" altLang="ar-SA"/>
              <a:t>المستوى الثاني</a:t>
            </a:r>
            <a:endParaRPr lang="en-US" altLang="ar-SA"/>
          </a:p>
          <a:p>
            <a:pPr lvl="2"/>
            <a:r>
              <a:rPr lang="ar-SA" altLang="ar-SA"/>
              <a:t>المستوى الثالث</a:t>
            </a:r>
            <a:endParaRPr lang="en-US" altLang="ar-SA"/>
          </a:p>
          <a:p>
            <a:pPr lvl="3"/>
            <a:r>
              <a:rPr lang="ar-SA" altLang="ar-SA"/>
              <a:t>المستوى الرابع</a:t>
            </a:r>
            <a:endParaRPr lang="en-US" altLang="ar-SA"/>
          </a:p>
          <a:p>
            <a:pPr lvl="4"/>
            <a:r>
              <a:rPr lang="ar-SA" altLang="ar-SA"/>
              <a:t>المستوى الخامس</a:t>
            </a:r>
            <a:endParaRPr lang="en-US" altLang="ar-SA"/>
          </a:p>
        </p:txBody>
      </p:sp>
      <p:sp>
        <p:nvSpPr>
          <p:cNvPr id="24" name="عنصر نائب للتاريخ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cs typeface="Arial" charset="0"/>
              </a:defRPr>
            </a:lvl1pPr>
            <a:extLst/>
          </a:lstStyle>
          <a:p>
            <a:pPr>
              <a:defRPr/>
            </a:pPr>
            <a:endParaRPr lang="en-US" altLang="ar-SA"/>
          </a:p>
        </p:txBody>
      </p:sp>
      <p:sp>
        <p:nvSpPr>
          <p:cNvPr id="10" name="عنصر نائب للتذييل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cs typeface="Arial" charset="0"/>
              </a:defRPr>
            </a:lvl1pPr>
            <a:extLst/>
          </a:lstStyle>
          <a:p>
            <a:pPr>
              <a:defRPr/>
            </a:pPr>
            <a:endParaRPr lang="en-US" altLang="ar-SA"/>
          </a:p>
        </p:txBody>
      </p:sp>
      <p:sp>
        <p:nvSpPr>
          <p:cNvPr id="22" name="عنصر نائب لرقم الشريحة 21"/>
          <p:cNvSpPr>
            <a:spLocks noGrp="1"/>
          </p:cNvSpPr>
          <p:nvPr>
            <p:ph type="sldNum" sz="quarter" idx="4"/>
          </p:nvPr>
        </p:nvSpPr>
        <p:spPr>
          <a:xfrm>
            <a:off x="11485563" y="6305550"/>
            <a:ext cx="609600" cy="476250"/>
          </a:xfrm>
          <a:prstGeom prst="rect">
            <a:avLst/>
          </a:prstGeom>
        </p:spPr>
        <p:txBody>
          <a:bodyPr vert="horz" wrap="square" lIns="91440" tIns="45720" rIns="91440" bIns="45720" numCol="1" anchor="b" anchorCtr="0" compatLnSpc="1">
            <a:prstTxWarp prst="textNoShape">
              <a:avLst/>
            </a:prstTxWarp>
          </a:bodyPr>
          <a:lstStyle>
            <a:lvl1pPr algn="ctr" eaLnBrk="1" hangingPunct="1">
              <a:defRPr sz="1200" smtClean="0">
                <a:solidFill>
                  <a:srgbClr val="B5A788"/>
                </a:solidFill>
              </a:defRPr>
            </a:lvl1pPr>
          </a:lstStyle>
          <a:p>
            <a:pPr>
              <a:defRPr/>
            </a:pPr>
            <a:fld id="{7E68B415-1B41-4A8D-96CE-2782F8483DD7}" type="slidenum">
              <a:rPr lang="ar-SA" altLang="ar-SA"/>
              <a:pPr>
                <a:defRPr/>
              </a:pPr>
              <a:t>‹#›</a:t>
            </a:fld>
            <a:endParaRPr lang="en-US" altLang="ar-SA"/>
          </a:p>
        </p:txBody>
      </p:sp>
      <p:sp>
        <p:nvSpPr>
          <p:cNvPr id="15" name="مستطيل 14"/>
          <p:cNvSpPr/>
          <p:nvPr/>
        </p:nvSpPr>
        <p:spPr bwMode="invGray">
          <a:xfrm>
            <a:off x="1352550" y="0"/>
            <a:ext cx="96838"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Tree>
  </p:cSld>
  <p:clrMap bg1="lt1" tx1="dk1" bg2="lt2" tx2="dk2" accent1="accent1" accent2="accent2" accent3="accent3" accent4="accent4" accent5="accent5" accent6="accent6" hlink="hlink" folHlink="folHlink"/>
  <p:sldLayoutIdLst>
    <p:sldLayoutId id="2147483827" r:id="rId1"/>
    <p:sldLayoutId id="2147483821" r:id="rId2"/>
    <p:sldLayoutId id="2147483828" r:id="rId3"/>
    <p:sldLayoutId id="2147483822" r:id="rId4"/>
    <p:sldLayoutId id="2147483829" r:id="rId5"/>
    <p:sldLayoutId id="2147483823" r:id="rId6"/>
    <p:sldLayoutId id="2147483830" r:id="rId7"/>
    <p:sldLayoutId id="2147483831" r:id="rId8"/>
    <p:sldLayoutId id="2147483832" r:id="rId9"/>
    <p:sldLayoutId id="2147483824" r:id="rId10"/>
    <p:sldLayoutId id="2147483825" r:id="rId11"/>
    <p:sldLayoutId id="2147483826" r:id="rId12"/>
  </p:sldLayoutIdLst>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ajalla UI"/>
          <a:cs typeface="+mj-cs"/>
        </a:defRPr>
      </a:lvl1pPr>
      <a:lvl2pPr algn="l" rtl="0" eaLnBrk="0" fontAlgn="base" hangingPunct="0">
        <a:spcBef>
          <a:spcPct val="0"/>
        </a:spcBef>
        <a:spcAft>
          <a:spcPct val="0"/>
        </a:spcAft>
        <a:defRPr sz="4300">
          <a:solidFill>
            <a:srgbClr val="572314"/>
          </a:solidFill>
          <a:latin typeface="Gill Sans MT" panose="020B0502020104020203" pitchFamily="34" charset="0"/>
          <a:ea typeface="Majalla UI"/>
          <a:cs typeface="Majalla UI"/>
        </a:defRPr>
      </a:lvl2pPr>
      <a:lvl3pPr algn="l" rtl="0" eaLnBrk="0" fontAlgn="base" hangingPunct="0">
        <a:spcBef>
          <a:spcPct val="0"/>
        </a:spcBef>
        <a:spcAft>
          <a:spcPct val="0"/>
        </a:spcAft>
        <a:defRPr sz="4300">
          <a:solidFill>
            <a:srgbClr val="572314"/>
          </a:solidFill>
          <a:latin typeface="Gill Sans MT" panose="020B0502020104020203" pitchFamily="34" charset="0"/>
          <a:ea typeface="Majalla UI"/>
          <a:cs typeface="Majalla UI"/>
        </a:defRPr>
      </a:lvl3pPr>
      <a:lvl4pPr algn="l" rtl="0" eaLnBrk="0" fontAlgn="base" hangingPunct="0">
        <a:spcBef>
          <a:spcPct val="0"/>
        </a:spcBef>
        <a:spcAft>
          <a:spcPct val="0"/>
        </a:spcAft>
        <a:defRPr sz="4300">
          <a:solidFill>
            <a:srgbClr val="572314"/>
          </a:solidFill>
          <a:latin typeface="Gill Sans MT" panose="020B0502020104020203" pitchFamily="34" charset="0"/>
          <a:ea typeface="Majalla UI"/>
          <a:cs typeface="Majalla UI"/>
        </a:defRPr>
      </a:lvl4pPr>
      <a:lvl5pPr algn="l" rtl="0" eaLnBrk="0" fontAlgn="base" hangingPunct="0">
        <a:spcBef>
          <a:spcPct val="0"/>
        </a:spcBef>
        <a:spcAft>
          <a:spcPct val="0"/>
        </a:spcAft>
        <a:defRPr sz="4300">
          <a:solidFill>
            <a:srgbClr val="572314"/>
          </a:solidFill>
          <a:latin typeface="Gill Sans MT" panose="020B0502020104020203" pitchFamily="34" charset="0"/>
          <a:ea typeface="Majalla UI"/>
          <a:cs typeface="Majalla UI"/>
        </a:defRPr>
      </a:lvl5pPr>
      <a:lvl6pPr marL="457200" algn="l" rtl="0" fontAlgn="base">
        <a:spcBef>
          <a:spcPct val="0"/>
        </a:spcBef>
        <a:spcAft>
          <a:spcPct val="0"/>
        </a:spcAft>
        <a:defRPr sz="4300">
          <a:solidFill>
            <a:srgbClr val="572314"/>
          </a:solidFill>
          <a:latin typeface="Gill Sans MT" panose="020B0502020104020203" pitchFamily="34" charset="0"/>
          <a:ea typeface="Majalla UI"/>
          <a:cs typeface="Majalla UI"/>
        </a:defRPr>
      </a:lvl6pPr>
      <a:lvl7pPr marL="914400" algn="l" rtl="0" fontAlgn="base">
        <a:spcBef>
          <a:spcPct val="0"/>
        </a:spcBef>
        <a:spcAft>
          <a:spcPct val="0"/>
        </a:spcAft>
        <a:defRPr sz="4300">
          <a:solidFill>
            <a:srgbClr val="572314"/>
          </a:solidFill>
          <a:latin typeface="Gill Sans MT" panose="020B0502020104020203" pitchFamily="34" charset="0"/>
          <a:ea typeface="Majalla UI"/>
          <a:cs typeface="Majalla UI"/>
        </a:defRPr>
      </a:lvl7pPr>
      <a:lvl8pPr marL="1371600" algn="l" rtl="0" fontAlgn="base">
        <a:spcBef>
          <a:spcPct val="0"/>
        </a:spcBef>
        <a:spcAft>
          <a:spcPct val="0"/>
        </a:spcAft>
        <a:defRPr sz="4300">
          <a:solidFill>
            <a:srgbClr val="572314"/>
          </a:solidFill>
          <a:latin typeface="Gill Sans MT" panose="020B0502020104020203" pitchFamily="34" charset="0"/>
          <a:ea typeface="Majalla UI"/>
          <a:cs typeface="Majalla UI"/>
        </a:defRPr>
      </a:lvl8pPr>
      <a:lvl9pPr marL="1828800" algn="l" rtl="0" fontAlgn="base">
        <a:spcBef>
          <a:spcPct val="0"/>
        </a:spcBef>
        <a:spcAft>
          <a:spcPct val="0"/>
        </a:spcAft>
        <a:defRPr sz="4300">
          <a:solidFill>
            <a:srgbClr val="572314"/>
          </a:solidFill>
          <a:latin typeface="Gill Sans MT" panose="020B0502020104020203" pitchFamily="34" charset="0"/>
          <a:ea typeface="Majalla UI"/>
          <a:cs typeface="Majalla UI"/>
        </a:defRPr>
      </a:lvl9pPr>
      <a:extLst/>
    </p:titleStyle>
    <p:bodyStyle>
      <a:lvl1pPr marL="365125" indent="-282575" algn="l" rtl="0" eaLnBrk="0" fontAlgn="base" hangingPunct="0">
        <a:spcBef>
          <a:spcPts val="600"/>
        </a:spcBef>
        <a:spcAft>
          <a:spcPct val="0"/>
        </a:spcAft>
        <a:buClr>
          <a:schemeClr val="accent1"/>
        </a:buClr>
        <a:buSzPct val="80000"/>
        <a:buFont typeface="Wingdings 2" panose="05020102010507070707" pitchFamily="18" charset="2"/>
        <a:buChar char=""/>
        <a:defRPr sz="3200" kern="1200">
          <a:solidFill>
            <a:schemeClr val="tx1"/>
          </a:solidFill>
          <a:latin typeface="+mn-lt"/>
          <a:ea typeface="Majalla UI"/>
          <a:cs typeface="+mn-cs"/>
        </a:defRPr>
      </a:lvl1pPr>
      <a:lvl2pPr marL="639763" indent="-236538" algn="l" rtl="0" eaLnBrk="0" fontAlgn="base" hangingPunct="0">
        <a:spcBef>
          <a:spcPts val="550"/>
        </a:spcBef>
        <a:spcAft>
          <a:spcPct val="0"/>
        </a:spcAft>
        <a:buClr>
          <a:schemeClr val="accent1"/>
        </a:buClr>
        <a:buFont typeface="Verdana" panose="020B0604030504040204" pitchFamily="34" charset="0"/>
        <a:buChar char="◦"/>
        <a:defRPr sz="2800" kern="1200">
          <a:solidFill>
            <a:schemeClr val="tx1"/>
          </a:solidFill>
          <a:latin typeface="+mn-lt"/>
          <a:ea typeface="Majalla UI"/>
          <a:cs typeface="+mn-cs"/>
        </a:defRPr>
      </a:lvl2pPr>
      <a:lvl3pPr marL="885825" indent="-228600" algn="l" rtl="0" eaLnBrk="0" fontAlgn="base" hangingPunct="0">
        <a:spcBef>
          <a:spcPct val="20000"/>
        </a:spcBef>
        <a:spcAft>
          <a:spcPct val="0"/>
        </a:spcAft>
        <a:buClr>
          <a:schemeClr val="accent2"/>
        </a:buClr>
        <a:buFont typeface="Wingdings 2" panose="05020102010507070707" pitchFamily="18" charset="2"/>
        <a:buChar char=""/>
        <a:defRPr sz="2400" kern="1200">
          <a:solidFill>
            <a:schemeClr val="tx1"/>
          </a:solidFill>
          <a:latin typeface="+mn-lt"/>
          <a:ea typeface="Majalla UI"/>
          <a:cs typeface="+mn-cs"/>
        </a:defRPr>
      </a:lvl3pPr>
      <a:lvl4pPr marL="1096963" indent="-173038" algn="l" rtl="0" eaLnBrk="0" fontAlgn="base" hangingPunct="0">
        <a:spcBef>
          <a:spcPct val="20000"/>
        </a:spcBef>
        <a:spcAft>
          <a:spcPct val="0"/>
        </a:spcAft>
        <a:buClr>
          <a:srgbClr val="C32D2E"/>
        </a:buClr>
        <a:buFont typeface="Wingdings 2" panose="05020102010507070707" pitchFamily="18" charset="2"/>
        <a:buChar char=""/>
        <a:defRPr sz="2000" kern="1200">
          <a:solidFill>
            <a:schemeClr val="tx1"/>
          </a:solidFill>
          <a:latin typeface="+mn-lt"/>
          <a:ea typeface="Majalla UI"/>
          <a:cs typeface="+mn-cs"/>
        </a:defRPr>
      </a:lvl4pPr>
      <a:lvl5pPr marL="1296988" indent="-182563" algn="l" rtl="0" eaLnBrk="0" fontAlgn="base" hangingPunct="0">
        <a:spcBef>
          <a:spcPct val="20000"/>
        </a:spcBef>
        <a:spcAft>
          <a:spcPct val="0"/>
        </a:spcAft>
        <a:buClr>
          <a:srgbClr val="84AA33"/>
        </a:buClr>
        <a:buFont typeface="Wingdings 2" panose="05020102010507070707" pitchFamily="18" charset="2"/>
        <a:buChar char=""/>
        <a:defRPr sz="2000" kern="1200">
          <a:solidFill>
            <a:schemeClr val="tx1"/>
          </a:solidFill>
          <a:latin typeface="+mn-lt"/>
          <a:ea typeface="Majalla UI"/>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3" Type="http://schemas.openxmlformats.org/officeDocument/2006/relationships/image" Target="../media/image10.jpeg" /><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3" Type="http://schemas.openxmlformats.org/officeDocument/2006/relationships/image" Target="../media/image12.png" /><Relationship Id="rId2" Type="http://schemas.openxmlformats.org/officeDocument/2006/relationships/image" Target="../media/image11.jpe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15.jpe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image" Target="../media/image16.jpe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17.jpe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image" Target="../media/image18.jpe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image" Target="../media/image19.jpe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image" Target="../media/image20.pn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3" Type="http://schemas.openxmlformats.org/officeDocument/2006/relationships/image" Target="../media/image22.png" /><Relationship Id="rId2" Type="http://schemas.openxmlformats.org/officeDocument/2006/relationships/image" Target="../media/image21.png"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3" Type="http://schemas.openxmlformats.org/officeDocument/2006/relationships/image" Target="../media/image24.png" /><Relationship Id="rId2" Type="http://schemas.openxmlformats.org/officeDocument/2006/relationships/image" Target="../media/image23.png"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image" Target="../media/image25.png"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image" Target="../media/image26.png"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3" Type="http://schemas.openxmlformats.org/officeDocument/2006/relationships/image" Target="../media/image28.jpeg" /><Relationship Id="rId2" Type="http://schemas.openxmlformats.org/officeDocument/2006/relationships/image" Target="../media/image27.jpeg"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image" Target="../media/image29.png"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2" Type="http://schemas.openxmlformats.org/officeDocument/2006/relationships/image" Target="../media/image30.jpeg" /><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2" Type="http://schemas.openxmlformats.org/officeDocument/2006/relationships/image" Target="../media/image31.jpeg" /><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2" Type="http://schemas.openxmlformats.org/officeDocument/2006/relationships/image" Target="../media/image32.jpeg" /><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2" Type="http://schemas.openxmlformats.org/officeDocument/2006/relationships/image" Target="../media/image33.jpeg" /><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2" Type="http://schemas.openxmlformats.org/officeDocument/2006/relationships/image" Target="../media/image34.jpeg" /><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2" Type="http://schemas.openxmlformats.org/officeDocument/2006/relationships/image" Target="../media/image35.jpeg" /><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2" Type="http://schemas.openxmlformats.org/officeDocument/2006/relationships/image" Target="../media/image36.jpeg" /><Relationship Id="rId1" Type="http://schemas.openxmlformats.org/officeDocument/2006/relationships/slideLayout" Target="../slideLayouts/slideLayout2.xml" /></Relationships>
</file>

<file path=ppt/slides/_rels/slide56.xml.rels><?xml version="1.0" encoding="UTF-8" standalone="yes"?>
<Relationships xmlns="http://schemas.openxmlformats.org/package/2006/relationships"><Relationship Id="rId2" Type="http://schemas.openxmlformats.org/officeDocument/2006/relationships/image" Target="../media/image37.jpeg" /><Relationship Id="rId1" Type="http://schemas.openxmlformats.org/officeDocument/2006/relationships/slideLayout" Target="../slideLayouts/slideLayout2.xml" /></Relationships>
</file>

<file path=ppt/slides/_rels/slide57.xml.rels><?xml version="1.0" encoding="UTF-8" standalone="yes"?>
<Relationships xmlns="http://schemas.openxmlformats.org/package/2006/relationships"><Relationship Id="rId2" Type="http://schemas.openxmlformats.org/officeDocument/2006/relationships/image" Target="../media/image38.jpeg" /><Relationship Id="rId1" Type="http://schemas.openxmlformats.org/officeDocument/2006/relationships/slideLayout" Target="../slideLayouts/slideLayout2.xml" /></Relationships>
</file>

<file path=ppt/slides/_rels/slide58.xml.rels><?xml version="1.0" encoding="UTF-8" standalone="yes"?>
<Relationships xmlns="http://schemas.openxmlformats.org/package/2006/relationships"><Relationship Id="rId2" Type="http://schemas.openxmlformats.org/officeDocument/2006/relationships/image" Target="../media/image39.jpeg" /><Relationship Id="rId1" Type="http://schemas.openxmlformats.org/officeDocument/2006/relationships/slideLayout" Target="../slideLayouts/slideLayout2.xml" /></Relationships>
</file>

<file path=ppt/slides/_rels/slide59.xml.rels><?xml version="1.0" encoding="UTF-8" standalone="yes"?>
<Relationships xmlns="http://schemas.openxmlformats.org/package/2006/relationships"><Relationship Id="rId2" Type="http://schemas.openxmlformats.org/officeDocument/2006/relationships/image" Target="../media/image40.jpeg" /><Relationship Id="rId1" Type="http://schemas.openxmlformats.org/officeDocument/2006/relationships/slideLayout" Target="../slideLayouts/slideLayout2.xml" /></Relationships>
</file>

<file path=ppt/slides/_rels/slide60.xml.rels><?xml version="1.0" encoding="UTF-8" standalone="yes"?>
<Relationships xmlns="http://schemas.openxmlformats.org/package/2006/relationships"><Relationship Id="rId2" Type="http://schemas.openxmlformats.org/officeDocument/2006/relationships/image" Target="../media/image41.jpeg" /><Relationship Id="rId1" Type="http://schemas.openxmlformats.org/officeDocument/2006/relationships/slideLayout" Target="../slideLayouts/slideLayout2.xml" /></Relationships>
</file>

<file path=ppt/slides/_rels/slide61.xml.rels><?xml version="1.0" encoding="UTF-8" standalone="yes"?>
<Relationships xmlns="http://schemas.openxmlformats.org/package/2006/relationships"><Relationship Id="rId2" Type="http://schemas.openxmlformats.org/officeDocument/2006/relationships/image" Target="../media/image42.jpeg" /><Relationship Id="rId1" Type="http://schemas.openxmlformats.org/officeDocument/2006/relationships/slideLayout" Target="../slideLayouts/slideLayout2.xml" /></Relationships>
</file>

<file path=ppt/slides/_rels/slide62.xml.rels><?xml version="1.0" encoding="UTF-8" standalone="yes"?>
<Relationships xmlns="http://schemas.openxmlformats.org/package/2006/relationships"><Relationship Id="rId2" Type="http://schemas.openxmlformats.org/officeDocument/2006/relationships/image" Target="../media/image43.png" /><Relationship Id="rId1" Type="http://schemas.openxmlformats.org/officeDocument/2006/relationships/slideLayout" Target="../slideLayouts/slideLayout2.xml" /></Relationships>
</file>

<file path=ppt/slides/_rels/slide63.xml.rels><?xml version="1.0" encoding="UTF-8" standalone="yes"?>
<Relationships xmlns="http://schemas.openxmlformats.org/package/2006/relationships"><Relationship Id="rId2" Type="http://schemas.openxmlformats.org/officeDocument/2006/relationships/image" Target="../media/image44.jpeg" /><Relationship Id="rId1" Type="http://schemas.openxmlformats.org/officeDocument/2006/relationships/slideLayout" Target="../slideLayouts/slideLayout2.xml" /></Relationships>
</file>

<file path=ppt/slides/_rels/slide64.xml.rels><?xml version="1.0" encoding="UTF-8" standalone="yes"?>
<Relationships xmlns="http://schemas.openxmlformats.org/package/2006/relationships"><Relationship Id="rId2" Type="http://schemas.openxmlformats.org/officeDocument/2006/relationships/image" Target="../media/image45.jpeg" /><Relationship Id="rId1" Type="http://schemas.openxmlformats.org/officeDocument/2006/relationships/slideLayout" Target="../slideLayouts/slideLayout2.xml" /></Relationships>
</file>

<file path=ppt/slides/_rels/slide65.xml.rels><?xml version="1.0" encoding="UTF-8" standalone="yes"?>
<Relationships xmlns="http://schemas.openxmlformats.org/package/2006/relationships"><Relationship Id="rId2" Type="http://schemas.openxmlformats.org/officeDocument/2006/relationships/image" Target="../media/image46.jpeg" /><Relationship Id="rId1" Type="http://schemas.openxmlformats.org/officeDocument/2006/relationships/slideLayout" Target="../slideLayouts/slideLayout12.xml" /></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 /></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8.xml.rels><?xml version="1.0" encoding="UTF-8" standalone="yes"?>
<Relationships xmlns="http://schemas.openxmlformats.org/package/2006/relationships"><Relationship Id="rId2" Type="http://schemas.openxmlformats.org/officeDocument/2006/relationships/image" Target="../media/image47.jpeg" /><Relationship Id="rId1" Type="http://schemas.openxmlformats.org/officeDocument/2006/relationships/slideLayout" Target="../slideLayouts/slideLayout2.xml" /></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955925" y="360363"/>
            <a:ext cx="7407275" cy="1471612"/>
          </a:xfrm>
        </p:spPr>
        <p:txBody>
          <a:bodyPr/>
          <a:lstStyle/>
          <a:p>
            <a:pPr algn="ctr" eaLnBrk="1" fontAlgn="auto" hangingPunct="1">
              <a:spcAft>
                <a:spcPts val="0"/>
              </a:spcAft>
              <a:defRPr/>
            </a:pPr>
            <a:r>
              <a:rPr lang="en-US" altLang="ar-SA" dirty="0">
                <a:solidFill>
                  <a:schemeClr val="tx2">
                    <a:satMod val="130000"/>
                  </a:schemeClr>
                </a:solidFill>
                <a:ea typeface="+mj-ea"/>
              </a:rPr>
              <a:t>Basic Physiological Parameters</a:t>
            </a:r>
          </a:p>
        </p:txBody>
      </p:sp>
      <p:sp>
        <p:nvSpPr>
          <p:cNvPr id="3076" name="Rectangle 6"/>
          <p:cNvSpPr>
            <a:spLocks noGrp="1" noChangeArrowheads="1"/>
          </p:cNvSpPr>
          <p:nvPr>
            <p:ph type="subTitle" idx="1"/>
          </p:nvPr>
        </p:nvSpPr>
        <p:spPr>
          <a:xfrm>
            <a:off x="2495550" y="5026025"/>
            <a:ext cx="8339138" cy="1211263"/>
          </a:xfrm>
        </p:spPr>
        <p:txBody>
          <a:bodyPr>
            <a:noAutofit/>
          </a:bodyPr>
          <a:lstStyle/>
          <a:p>
            <a:pPr algn="ctr" eaLnBrk="1" fontAlgn="auto" hangingPunct="1">
              <a:spcAft>
                <a:spcPts val="0"/>
              </a:spcAft>
              <a:defRPr/>
            </a:pPr>
            <a:r>
              <a:rPr lang="en-US" altLang="ar-SA" sz="1600" dirty="0">
                <a:solidFill>
                  <a:srgbClr val="9C9492"/>
                </a:solidFill>
                <a:ea typeface="+mn-ea"/>
              </a:rPr>
              <a:t>Physiology Lab 1</a:t>
            </a:r>
          </a:p>
          <a:p>
            <a:pPr algn="ctr" eaLnBrk="1" fontAlgn="auto" hangingPunct="1">
              <a:spcAft>
                <a:spcPts val="0"/>
              </a:spcAft>
              <a:defRPr/>
            </a:pPr>
            <a:endParaRPr lang="en-US" altLang="ar-SA" sz="1600" dirty="0">
              <a:solidFill>
                <a:srgbClr val="FF0000"/>
              </a:solidFill>
              <a:ea typeface="+mn-ea"/>
            </a:endParaRPr>
          </a:p>
          <a:p>
            <a:pPr algn="ctr" eaLnBrk="1" fontAlgn="auto" hangingPunct="1">
              <a:spcAft>
                <a:spcPts val="0"/>
              </a:spcAft>
              <a:defRPr/>
            </a:pPr>
            <a:r>
              <a:rPr lang="en-US" altLang="ar-SA" sz="1800" b="1" dirty="0" err="1">
                <a:solidFill>
                  <a:srgbClr val="572314"/>
                </a:solidFill>
                <a:effectLst>
                  <a:outerShdw blurRad="38100" dist="38100" dir="2700000" algn="tl">
                    <a:srgbClr val="000000">
                      <a:alpha val="43137"/>
                    </a:srgbClr>
                  </a:outerShdw>
                </a:effectLst>
                <a:ea typeface="+mn-ea"/>
              </a:rPr>
              <a:t>Dr.Essa</a:t>
            </a:r>
            <a:r>
              <a:rPr lang="en-US" altLang="ar-SA" sz="1800" b="1" dirty="0">
                <a:solidFill>
                  <a:srgbClr val="572314"/>
                </a:solidFill>
                <a:effectLst>
                  <a:outerShdw blurRad="38100" dist="38100" dir="2700000" algn="tl">
                    <a:srgbClr val="000000">
                      <a:alpha val="43137"/>
                    </a:srgbClr>
                  </a:outerShdw>
                </a:effectLst>
                <a:ea typeface="+mn-ea"/>
              </a:rPr>
              <a:t> </a:t>
            </a:r>
            <a:r>
              <a:rPr lang="en-US" altLang="ar-SA" sz="1800" b="1" dirty="0" err="1">
                <a:solidFill>
                  <a:srgbClr val="572314"/>
                </a:solidFill>
                <a:effectLst>
                  <a:outerShdw blurRad="38100" dist="38100" dir="2700000" algn="tl">
                    <a:srgbClr val="000000">
                      <a:alpha val="43137"/>
                    </a:srgbClr>
                  </a:outerShdw>
                </a:effectLst>
                <a:ea typeface="+mn-ea"/>
              </a:rPr>
              <a:t>Allahham</a:t>
            </a:r>
            <a:endParaRPr lang="en-US" altLang="ar-SA" sz="1800" b="1" dirty="0">
              <a:solidFill>
                <a:srgbClr val="572314"/>
              </a:solidFill>
              <a:effectLst>
                <a:outerShdw blurRad="38100" dist="38100" dir="2700000" algn="tl">
                  <a:srgbClr val="000000">
                    <a:alpha val="43137"/>
                  </a:srgbClr>
                </a:outerShdw>
              </a:effectLst>
              <a:ea typeface="+mn-ea"/>
            </a:endParaRPr>
          </a:p>
          <a:p>
            <a:pPr eaLnBrk="1" fontAlgn="auto" hangingPunct="1">
              <a:spcAft>
                <a:spcPts val="0"/>
              </a:spcAft>
              <a:defRPr/>
            </a:pPr>
            <a:endParaRPr lang="en-US" altLang="ar-SA" sz="1600" dirty="0">
              <a:solidFill>
                <a:srgbClr val="0070C0"/>
              </a:solidFill>
              <a:ea typeface="+mn-ea"/>
            </a:endParaRPr>
          </a:p>
          <a:p>
            <a:pPr eaLnBrk="1" fontAlgn="auto" hangingPunct="1">
              <a:spcAft>
                <a:spcPts val="0"/>
              </a:spcAft>
              <a:defRPr/>
            </a:pPr>
            <a:r>
              <a:rPr lang="en-US" altLang="ar-SA" sz="1600" b="1" dirty="0">
                <a:ea typeface="+mn-ea"/>
              </a:rPr>
              <a:t> </a:t>
            </a:r>
          </a:p>
        </p:txBody>
      </p:sp>
      <p:pic>
        <p:nvPicPr>
          <p:cNvPr id="10244" name="Picture 5" descr="Image result for Vital sig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2963" y="2276475"/>
            <a:ext cx="65532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fontAlgn="auto" hangingPunct="1">
              <a:spcAft>
                <a:spcPts val="0"/>
              </a:spcAft>
              <a:defRPr/>
            </a:pPr>
            <a:r>
              <a:rPr lang="en-US" altLang="ar-SA">
                <a:solidFill>
                  <a:schemeClr val="tx2">
                    <a:satMod val="130000"/>
                  </a:schemeClr>
                </a:solidFill>
                <a:ea typeface="+mj-ea"/>
              </a:rPr>
              <a:t>Vital signs </a:t>
            </a:r>
          </a:p>
        </p:txBody>
      </p:sp>
      <p:sp>
        <p:nvSpPr>
          <p:cNvPr id="6147" name="Rectangle 3"/>
          <p:cNvSpPr>
            <a:spLocks noGrp="1" noChangeArrowheads="1"/>
          </p:cNvSpPr>
          <p:nvPr>
            <p:ph idx="1"/>
          </p:nvPr>
        </p:nvSpPr>
        <p:spPr/>
        <p:txBody>
          <a:bodyPr>
            <a:normAutofit/>
          </a:bodyPr>
          <a:lstStyle/>
          <a:p>
            <a:pPr marL="365760" indent="-283464" eaLnBrk="1" fontAlgn="auto" hangingPunct="1">
              <a:spcAft>
                <a:spcPts val="0"/>
              </a:spcAft>
              <a:buFont typeface="Wingdings 2"/>
              <a:buChar char=""/>
              <a:defRPr/>
            </a:pPr>
            <a:r>
              <a:rPr lang="en-US" altLang="ar-SA" dirty="0">
                <a:ea typeface="+mn-ea"/>
              </a:rPr>
              <a:t>Vital signs reflect the </a:t>
            </a:r>
            <a:r>
              <a:rPr lang="en-US" altLang="ar-SA" dirty="0">
                <a:solidFill>
                  <a:srgbClr val="FF0000"/>
                </a:solidFill>
                <a:ea typeface="+mn-ea"/>
              </a:rPr>
              <a:t>body's physiologic</a:t>
            </a:r>
          </a:p>
          <a:p>
            <a:pPr marL="0" indent="0" eaLnBrk="1" fontAlgn="auto" hangingPunct="1">
              <a:spcAft>
                <a:spcPts val="0"/>
              </a:spcAft>
              <a:buFont typeface="Wingdings 2" panose="05020102010507070707" pitchFamily="18" charset="2"/>
              <a:buNone/>
              <a:defRPr/>
            </a:pPr>
            <a:r>
              <a:rPr lang="en-US" altLang="ar-SA" dirty="0">
                <a:ea typeface="+mn-ea"/>
              </a:rPr>
              <a:t>   status and provide information critical to</a:t>
            </a:r>
          </a:p>
          <a:p>
            <a:pPr marL="0" indent="0" eaLnBrk="1" fontAlgn="auto" hangingPunct="1">
              <a:spcAft>
                <a:spcPts val="0"/>
              </a:spcAft>
              <a:buFont typeface="Wingdings 2" panose="05020102010507070707" pitchFamily="18" charset="2"/>
              <a:buNone/>
              <a:defRPr/>
            </a:pPr>
            <a:r>
              <a:rPr lang="en-US" altLang="ar-SA" dirty="0">
                <a:ea typeface="+mn-ea"/>
              </a:rPr>
              <a:t>   evaluating homeostatic balance.</a:t>
            </a:r>
          </a:p>
          <a:p>
            <a:pPr marL="365760" indent="-283464" eaLnBrk="1" fontAlgn="auto" hangingPunct="1">
              <a:spcAft>
                <a:spcPts val="0"/>
              </a:spcAft>
              <a:buFont typeface="Wingdings 2"/>
              <a:buChar char=""/>
              <a:defRPr/>
            </a:pPr>
            <a:endParaRPr lang="en-US" altLang="ar-SA" dirty="0">
              <a:ea typeface="+mn-ea"/>
            </a:endParaRPr>
          </a:p>
          <a:p>
            <a:pPr marL="365760" indent="-283464" eaLnBrk="1" fontAlgn="auto" hangingPunct="1">
              <a:spcAft>
                <a:spcPts val="0"/>
              </a:spcAft>
              <a:buFont typeface="Wingdings 2"/>
              <a:buChar char=""/>
              <a:defRPr/>
            </a:pPr>
            <a:r>
              <a:rPr lang="en-US" altLang="ar-SA" dirty="0">
                <a:ea typeface="+mn-ea"/>
              </a:rPr>
              <a:t>Prior to measuring vital signs, the patient should have had the opportunity to sit for approximately </a:t>
            </a:r>
            <a:r>
              <a:rPr lang="en-US" altLang="ar-SA" b="1" dirty="0">
                <a:ea typeface="+mn-ea"/>
              </a:rPr>
              <a:t>5 minutes </a:t>
            </a:r>
            <a:r>
              <a:rPr lang="en-US" altLang="ar-SA" dirty="0">
                <a:ea typeface="+mn-ea"/>
              </a:rPr>
              <a:t>.</a:t>
            </a:r>
          </a:p>
          <a:p>
            <a:pPr marL="365760" indent="-283464" eaLnBrk="1" fontAlgn="auto" hangingPunct="1">
              <a:spcAft>
                <a:spcPts val="0"/>
              </a:spcAft>
              <a:buFont typeface="Wingdings 2"/>
              <a:buChar char=""/>
              <a:defRPr/>
            </a:pPr>
            <a:r>
              <a:rPr lang="en-US" altLang="ar-SA" dirty="0">
                <a:ea typeface="+mn-ea"/>
              </a:rPr>
              <a:t>All While patient is </a:t>
            </a:r>
            <a:r>
              <a:rPr lang="en-US" altLang="ar-SA" b="1" dirty="0">
                <a:ea typeface="+mn-ea"/>
              </a:rPr>
              <a:t>seated</a:t>
            </a:r>
            <a:r>
              <a:rPr lang="en-US" altLang="ar-SA" dirty="0">
                <a:ea typeface="+mn-ea"/>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981200" y="549275"/>
            <a:ext cx="8229600" cy="868363"/>
          </a:xfrm>
        </p:spPr>
        <p:txBody>
          <a:bodyPr>
            <a:normAutofit fontScale="90000"/>
          </a:bodyPr>
          <a:lstStyle/>
          <a:p>
            <a:pPr eaLnBrk="1" fontAlgn="auto" hangingPunct="1">
              <a:spcAft>
                <a:spcPts val="0"/>
              </a:spcAft>
              <a:defRPr/>
            </a:pPr>
            <a:r>
              <a:rPr lang="en-US" altLang="ar-SA" b="1" u="sng" dirty="0">
                <a:solidFill>
                  <a:schemeClr val="tx2">
                    <a:satMod val="130000"/>
                  </a:schemeClr>
                </a:solidFill>
                <a:effectLst>
                  <a:outerShdw blurRad="38100" dist="38100" dir="2700000" algn="tl">
                    <a:srgbClr val="000000">
                      <a:alpha val="43137"/>
                    </a:srgbClr>
                  </a:outerShdw>
                </a:effectLst>
                <a:ea typeface="+mj-ea"/>
              </a:rPr>
              <a:t>It includes:</a:t>
            </a:r>
            <a:br>
              <a:rPr lang="en-US" altLang="ar-SA" b="1" u="sng" dirty="0">
                <a:solidFill>
                  <a:schemeClr val="tx2">
                    <a:satMod val="130000"/>
                  </a:schemeClr>
                </a:solidFill>
                <a:effectLst>
                  <a:outerShdw blurRad="38100" dist="38100" dir="2700000" algn="tl">
                    <a:srgbClr val="000000">
                      <a:alpha val="43137"/>
                    </a:srgbClr>
                  </a:outerShdw>
                </a:effectLst>
                <a:ea typeface="+mj-ea"/>
              </a:rPr>
            </a:br>
            <a:endParaRPr lang="en-US" altLang="ar-SA" dirty="0">
              <a:solidFill>
                <a:schemeClr val="tx2">
                  <a:satMod val="130000"/>
                </a:schemeClr>
              </a:solidFill>
              <a:ea typeface="+mj-ea"/>
            </a:endParaRPr>
          </a:p>
        </p:txBody>
      </p:sp>
      <p:sp>
        <p:nvSpPr>
          <p:cNvPr id="12291" name="Rectangle 3"/>
          <p:cNvSpPr>
            <a:spLocks noGrp="1"/>
          </p:cNvSpPr>
          <p:nvPr>
            <p:ph idx="1"/>
          </p:nvPr>
        </p:nvSpPr>
        <p:spPr/>
        <p:txBody>
          <a:bodyPr/>
          <a:lstStyle/>
          <a:p>
            <a:pPr eaLnBrk="1" hangingPunct="1">
              <a:buFont typeface="Wingdings" panose="05000000000000000000" pitchFamily="2" charset="2"/>
              <a:buNone/>
            </a:pPr>
            <a:endParaRPr lang="en-US" altLang="ar-SA"/>
          </a:p>
          <a:p>
            <a:pPr eaLnBrk="1" hangingPunct="1">
              <a:buFont typeface="Wingdings" panose="05000000000000000000" pitchFamily="2" charset="2"/>
              <a:buNone/>
            </a:pPr>
            <a:r>
              <a:rPr lang="en-US" altLang="ar-SA" b="1"/>
              <a:t>-Temperature, </a:t>
            </a:r>
          </a:p>
          <a:p>
            <a:pPr eaLnBrk="1" hangingPunct="1">
              <a:buFont typeface="Wingdings" panose="05000000000000000000" pitchFamily="2" charset="2"/>
              <a:buNone/>
            </a:pPr>
            <a:r>
              <a:rPr lang="en-US" altLang="ar-SA" b="1"/>
              <a:t>-Respiratory rate </a:t>
            </a:r>
          </a:p>
          <a:p>
            <a:pPr eaLnBrk="1" hangingPunct="1">
              <a:buFont typeface="Wingdings" panose="05000000000000000000" pitchFamily="2" charset="2"/>
              <a:buNone/>
            </a:pPr>
            <a:r>
              <a:rPr lang="en-US" altLang="ar-SA" b="1"/>
              <a:t>-Heart rate</a:t>
            </a:r>
          </a:p>
          <a:p>
            <a:pPr eaLnBrk="1" hangingPunct="1">
              <a:buFont typeface="Wingdings" panose="05000000000000000000" pitchFamily="2" charset="2"/>
              <a:buNone/>
            </a:pPr>
            <a:r>
              <a:rPr lang="en-US" altLang="ar-SA" b="1"/>
              <a:t>-Blood pressure.</a:t>
            </a:r>
          </a:p>
          <a:p>
            <a:pPr eaLnBrk="1" hangingPunct="1">
              <a:buFont typeface="Wingdings" panose="05000000000000000000" pitchFamily="2" charset="2"/>
              <a:buNone/>
            </a:pPr>
            <a:endParaRPr lang="en-US" altLang="ar-SA"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fontAlgn="auto" hangingPunct="1">
              <a:spcAft>
                <a:spcPts val="0"/>
              </a:spcAft>
              <a:defRPr/>
            </a:pPr>
            <a:r>
              <a:rPr lang="en-US" altLang="ar-SA" b="1">
                <a:solidFill>
                  <a:schemeClr val="tx2">
                    <a:satMod val="130000"/>
                  </a:schemeClr>
                </a:solidFill>
                <a:ea typeface="+mj-ea"/>
              </a:rPr>
              <a:t>Purposes</a:t>
            </a:r>
          </a:p>
        </p:txBody>
      </p:sp>
      <p:sp>
        <p:nvSpPr>
          <p:cNvPr id="7171" name="Rectangle 3"/>
          <p:cNvSpPr>
            <a:spLocks noGrp="1" noChangeArrowheads="1"/>
          </p:cNvSpPr>
          <p:nvPr>
            <p:ph idx="1"/>
          </p:nvPr>
        </p:nvSpPr>
        <p:spPr/>
        <p:txBody>
          <a:bodyPr>
            <a:normAutofit/>
          </a:bodyPr>
          <a:lstStyle/>
          <a:p>
            <a:pPr marL="365760" indent="-283464" eaLnBrk="1" fontAlgn="auto" hangingPunct="1">
              <a:spcAft>
                <a:spcPts val="0"/>
              </a:spcAft>
              <a:buFont typeface="Wingdings 2"/>
              <a:buChar char=""/>
              <a:defRPr/>
            </a:pPr>
            <a:r>
              <a:rPr lang="en-US" altLang="ar-SA" dirty="0">
                <a:ea typeface="+mn-ea"/>
              </a:rPr>
              <a:t>To obtain base line data about the patient</a:t>
            </a:r>
          </a:p>
          <a:p>
            <a:pPr marL="0" indent="0" eaLnBrk="1" fontAlgn="auto" hangingPunct="1">
              <a:spcAft>
                <a:spcPts val="0"/>
              </a:spcAft>
              <a:buFont typeface="Wingdings 2" panose="05020102010507070707" pitchFamily="18" charset="2"/>
              <a:buNone/>
              <a:defRPr/>
            </a:pPr>
            <a:r>
              <a:rPr lang="en-US" altLang="ar-SA" dirty="0">
                <a:ea typeface="+mn-ea"/>
              </a:rPr>
              <a:t>   condition</a:t>
            </a:r>
          </a:p>
          <a:p>
            <a:pPr marL="365760" indent="-283464" eaLnBrk="1" fontAlgn="auto" hangingPunct="1">
              <a:spcAft>
                <a:spcPts val="0"/>
              </a:spcAft>
              <a:buFont typeface="Wingdings 2"/>
              <a:buChar char=""/>
              <a:defRPr/>
            </a:pPr>
            <a:r>
              <a:rPr lang="en-US" altLang="ar-SA" dirty="0">
                <a:ea typeface="+mn-ea"/>
              </a:rPr>
              <a:t>for diagnostic purpose</a:t>
            </a:r>
          </a:p>
          <a:p>
            <a:pPr marL="365760" indent="-283464" eaLnBrk="1" fontAlgn="auto" hangingPunct="1">
              <a:spcAft>
                <a:spcPts val="0"/>
              </a:spcAft>
              <a:buFont typeface="Wingdings 2"/>
              <a:buChar char=""/>
              <a:defRPr/>
            </a:pPr>
            <a:r>
              <a:rPr lang="en-US" altLang="ar-SA" dirty="0">
                <a:ea typeface="+mn-ea"/>
              </a:rPr>
              <a:t>For therapeutic purpose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عنوان 1"/>
          <p:cNvSpPr>
            <a:spLocks noGrp="1"/>
          </p:cNvSpPr>
          <p:nvPr>
            <p:ph type="title"/>
          </p:nvPr>
        </p:nvSpPr>
        <p:spPr/>
        <p:txBody>
          <a:bodyPr/>
          <a:lstStyle/>
          <a:p>
            <a:pPr eaLnBrk="1" fontAlgn="auto" hangingPunct="1">
              <a:spcAft>
                <a:spcPts val="0"/>
              </a:spcAft>
              <a:defRPr/>
            </a:pPr>
            <a:r>
              <a:rPr lang="en-US" altLang="en-US" b="1" dirty="0">
                <a:solidFill>
                  <a:schemeClr val="tx2">
                    <a:satMod val="130000"/>
                  </a:schemeClr>
                </a:solidFill>
                <a:ea typeface="+mj-ea"/>
              </a:rPr>
              <a:t>Time to assess vital signs:</a:t>
            </a:r>
          </a:p>
        </p:txBody>
      </p:sp>
      <p:sp>
        <p:nvSpPr>
          <p:cNvPr id="14339" name="عنصر نائب للمحتوى 2"/>
          <p:cNvSpPr>
            <a:spLocks noGrp="1"/>
          </p:cNvSpPr>
          <p:nvPr>
            <p:ph idx="1"/>
          </p:nvPr>
        </p:nvSpPr>
        <p:spPr/>
        <p:txBody>
          <a:bodyPr/>
          <a:lstStyle/>
          <a:p>
            <a:pPr marL="0" indent="0" eaLnBrk="1" hangingPunct="1">
              <a:buFont typeface="Wingdings 2" panose="05020102010507070707" pitchFamily="18" charset="2"/>
              <a:buNone/>
            </a:pPr>
            <a:r>
              <a:rPr lang="en-US" altLang="en-US" dirty="0">
                <a:cs typeface="Majalla UI"/>
              </a:rPr>
              <a:t>-On admission to obtain baseline date</a:t>
            </a:r>
          </a:p>
          <a:p>
            <a:pPr marL="0" indent="0" eaLnBrk="1" hangingPunct="1">
              <a:buFont typeface="Wingdings 2" panose="05020102010507070707" pitchFamily="18" charset="2"/>
              <a:buNone/>
            </a:pPr>
            <a:r>
              <a:rPr lang="en-US" altLang="en-US" dirty="0">
                <a:cs typeface="Majalla UI"/>
              </a:rPr>
              <a:t>-symptoms such as chest pain or fainting</a:t>
            </a:r>
          </a:p>
          <a:p>
            <a:pPr marL="0" indent="0" eaLnBrk="1" hangingPunct="1">
              <a:buFont typeface="Wingdings 2" panose="05020102010507070707" pitchFamily="18" charset="2"/>
              <a:buNone/>
            </a:pPr>
            <a:r>
              <a:rPr lang="en-US" altLang="en-US" dirty="0">
                <a:cs typeface="Majalla UI"/>
              </a:rPr>
              <a:t>-Before and after the administration of certain </a:t>
            </a:r>
            <a:r>
              <a:rPr lang="en-US" altLang="en-US" dirty="0">
                <a:solidFill>
                  <a:srgbClr val="FF0000"/>
                </a:solidFill>
                <a:cs typeface="Majalla UI"/>
              </a:rPr>
              <a:t>medications</a:t>
            </a:r>
            <a:r>
              <a:rPr lang="en-US" altLang="en-US" dirty="0">
                <a:cs typeface="Majalla UI"/>
              </a:rPr>
              <a:t> that could affect RR or BP (Respiratory s. and CVS)</a:t>
            </a:r>
          </a:p>
          <a:p>
            <a:pPr marL="0" indent="0" eaLnBrk="1" hangingPunct="1">
              <a:buFont typeface="Wingdings 2" panose="05020102010507070707" pitchFamily="18" charset="2"/>
              <a:buNone/>
            </a:pPr>
            <a:r>
              <a:rPr lang="en-US" altLang="en-US" dirty="0">
                <a:cs typeface="Majalla UI"/>
              </a:rPr>
              <a:t>-Before and after </a:t>
            </a:r>
            <a:r>
              <a:rPr lang="en-US" altLang="en-US" dirty="0">
                <a:solidFill>
                  <a:srgbClr val="FF0000"/>
                </a:solidFill>
                <a:cs typeface="Majalla UI"/>
              </a:rPr>
              <a:t>surgery</a:t>
            </a:r>
            <a:r>
              <a:rPr lang="en-US" altLang="en-US" dirty="0">
                <a:cs typeface="Majalla UI"/>
              </a:rPr>
              <a:t> or an invasive diagnostic procedures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fontAlgn="auto" hangingPunct="1">
              <a:spcAft>
                <a:spcPts val="0"/>
              </a:spcAft>
              <a:defRPr/>
            </a:pPr>
            <a:r>
              <a:rPr lang="en-US" altLang="ar-SA" b="1" dirty="0">
                <a:solidFill>
                  <a:schemeClr val="tx2">
                    <a:satMod val="130000"/>
                  </a:schemeClr>
                </a:solidFill>
                <a:ea typeface="+mj-ea"/>
              </a:rPr>
              <a:t>1.Temperature</a:t>
            </a:r>
          </a:p>
        </p:txBody>
      </p:sp>
      <p:sp>
        <p:nvSpPr>
          <p:cNvPr id="15363" name="Rectangle 3"/>
          <p:cNvSpPr>
            <a:spLocks noGrp="1"/>
          </p:cNvSpPr>
          <p:nvPr>
            <p:ph idx="1"/>
          </p:nvPr>
        </p:nvSpPr>
        <p:spPr/>
        <p:txBody>
          <a:bodyPr/>
          <a:lstStyle/>
          <a:p>
            <a:pPr eaLnBrk="1" hangingPunct="1"/>
            <a:r>
              <a:rPr lang="en-US" altLang="ar-SA"/>
              <a:t>It is the hotness or coldness of the body.</a:t>
            </a:r>
          </a:p>
          <a:p>
            <a:pPr eaLnBrk="1" hangingPunct="1">
              <a:buFont typeface="Wingdings" panose="05000000000000000000" pitchFamily="2" charset="2"/>
              <a:buNone/>
            </a:pPr>
            <a:r>
              <a:rPr lang="en-US" altLang="ar-SA"/>
              <a:t>   It is the balance between heat production &amp;</a:t>
            </a:r>
          </a:p>
          <a:p>
            <a:pPr eaLnBrk="1" hangingPunct="1">
              <a:buFont typeface="Wingdings" panose="05000000000000000000" pitchFamily="2" charset="2"/>
              <a:buNone/>
            </a:pPr>
            <a:r>
              <a:rPr lang="en-US" altLang="ar-SA"/>
              <a:t>   heat loss of the body.</a:t>
            </a:r>
          </a:p>
          <a:p>
            <a:pPr eaLnBrk="1" hangingPunct="1">
              <a:buFont typeface="Wingdings" panose="05000000000000000000" pitchFamily="2" charset="2"/>
              <a:buNone/>
            </a:pPr>
            <a:r>
              <a:rPr lang="en-US" altLang="ar-SA"/>
              <a:t>   Normal body temperature using</a:t>
            </a:r>
          </a:p>
          <a:p>
            <a:pPr eaLnBrk="1" hangingPunct="1">
              <a:buFont typeface="Wingdings" panose="05000000000000000000" pitchFamily="2" charset="2"/>
              <a:buNone/>
            </a:pPr>
            <a:r>
              <a:rPr lang="en-US" altLang="ar-SA"/>
              <a:t>   oral 37 ° Celsius or 98.6 ° F</a:t>
            </a:r>
          </a:p>
          <a:p>
            <a:pPr eaLnBrk="1" hangingPunct="1">
              <a:buFont typeface="Wingdings" panose="05000000000000000000" pitchFamily="2" charset="2"/>
              <a:buNone/>
            </a:pPr>
            <a:r>
              <a:rPr lang="en-US" altLang="ar-SA">
                <a:solidFill>
                  <a:srgbClr val="C00000"/>
                </a:solidFill>
              </a:rPr>
              <a:t>    F = 1.8 °C + 32</a:t>
            </a:r>
          </a:p>
          <a:p>
            <a:pPr eaLnBrk="1" hangingPunct="1">
              <a:buFont typeface="Wingdings" panose="05000000000000000000" pitchFamily="2" charset="2"/>
              <a:buNone/>
            </a:pPr>
            <a:endParaRPr lang="en-US" altLang="ar-S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عنوان 1"/>
          <p:cNvSpPr>
            <a:spLocks noGrp="1"/>
          </p:cNvSpPr>
          <p:nvPr>
            <p:ph type="title"/>
          </p:nvPr>
        </p:nvSpPr>
        <p:spPr/>
        <p:txBody>
          <a:bodyPr/>
          <a:lstStyle/>
          <a:p>
            <a:pPr eaLnBrk="1" fontAlgn="auto" hangingPunct="1">
              <a:spcAft>
                <a:spcPts val="0"/>
              </a:spcAft>
              <a:defRPr/>
            </a:pPr>
            <a:r>
              <a:rPr lang="en-US" altLang="en-US" b="1" dirty="0">
                <a:solidFill>
                  <a:schemeClr val="tx2">
                    <a:satMod val="130000"/>
                  </a:schemeClr>
                </a:solidFill>
                <a:ea typeface="+mj-ea"/>
              </a:rPr>
              <a:t>Two types of body temp.:</a:t>
            </a:r>
          </a:p>
        </p:txBody>
      </p:sp>
      <p:sp>
        <p:nvSpPr>
          <p:cNvPr id="16387" name="عنصر نائب للمحتوى 2"/>
          <p:cNvSpPr>
            <a:spLocks noGrp="1"/>
          </p:cNvSpPr>
          <p:nvPr>
            <p:ph idx="1"/>
          </p:nvPr>
        </p:nvSpPr>
        <p:spPr/>
        <p:txBody>
          <a:bodyPr/>
          <a:lstStyle/>
          <a:p>
            <a:pPr marL="0" indent="0" eaLnBrk="1" hangingPunct="1">
              <a:buFont typeface="Wingdings 2" panose="05020102010507070707" pitchFamily="18" charset="2"/>
              <a:buNone/>
            </a:pPr>
            <a:r>
              <a:rPr lang="en-US" altLang="en-US" sz="3000" b="1" dirty="0">
                <a:cs typeface="Majalla UI"/>
              </a:rPr>
              <a:t> 1. Core temp.</a:t>
            </a:r>
          </a:p>
          <a:p>
            <a:pPr marL="0" indent="0" eaLnBrk="1" hangingPunct="1">
              <a:buFont typeface="Wingdings 2" panose="05020102010507070707" pitchFamily="18" charset="2"/>
              <a:buNone/>
            </a:pPr>
            <a:r>
              <a:rPr lang="en-US" altLang="en-US" sz="3000" dirty="0">
                <a:cs typeface="Majalla UI"/>
              </a:rPr>
              <a:t>Is the temperature of internal organs and it</a:t>
            </a:r>
          </a:p>
          <a:p>
            <a:pPr marL="0" indent="0" eaLnBrk="1" hangingPunct="1">
              <a:buFont typeface="Wingdings 2" panose="05020102010507070707" pitchFamily="18" charset="2"/>
              <a:buNone/>
            </a:pPr>
            <a:r>
              <a:rPr lang="en-US" altLang="en-US" sz="3000" dirty="0">
                <a:cs typeface="Majalla UI"/>
              </a:rPr>
              <a:t>remains constant most of the time (37°c);</a:t>
            </a:r>
          </a:p>
          <a:p>
            <a:pPr marL="0" indent="0" eaLnBrk="1" hangingPunct="1">
              <a:buFont typeface="Wingdings 2" panose="05020102010507070707" pitchFamily="18" charset="2"/>
              <a:buNone/>
            </a:pPr>
            <a:r>
              <a:rPr lang="en-US" altLang="en-US" sz="3000" dirty="0">
                <a:cs typeface="Majalla UI"/>
              </a:rPr>
              <a:t>with range of 36.5-37.5°c.</a:t>
            </a:r>
          </a:p>
          <a:p>
            <a:pPr marL="0" indent="0" eaLnBrk="1" hangingPunct="1">
              <a:buFont typeface="Wingdings 2" panose="05020102010507070707" pitchFamily="18" charset="2"/>
              <a:buNone/>
            </a:pPr>
            <a:r>
              <a:rPr lang="en-US" altLang="en-US" sz="3000" b="1" dirty="0">
                <a:cs typeface="Majalla UI"/>
              </a:rPr>
              <a:t>2. Surface Temperature:</a:t>
            </a:r>
          </a:p>
          <a:p>
            <a:pPr marL="0" indent="0" eaLnBrk="1" hangingPunct="1">
              <a:buFont typeface="Wingdings 2" panose="05020102010507070707" pitchFamily="18" charset="2"/>
              <a:buNone/>
            </a:pPr>
            <a:r>
              <a:rPr lang="en-US" altLang="en-US" sz="3000" dirty="0">
                <a:cs typeface="Majalla UI"/>
              </a:rPr>
              <a:t>• Surface body temperature: - is the temperature of the skin, subcutaneous tissue &amp; fat cells and it rises &amp; falls in response to the environment</a:t>
            </a:r>
          </a:p>
          <a:p>
            <a:pPr marL="0" indent="0" eaLnBrk="1" hangingPunct="1">
              <a:buFont typeface="Wingdings 2" panose="05020102010507070707" pitchFamily="18" charset="2"/>
              <a:buNone/>
            </a:pPr>
            <a:r>
              <a:rPr lang="en-US" altLang="en-US" sz="3000" dirty="0">
                <a:cs typeface="Majalla UI"/>
              </a:rPr>
              <a:t>• (Ranges between 20-40°c).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عنوان 1"/>
          <p:cNvSpPr>
            <a:spLocks noGrp="1"/>
          </p:cNvSpPr>
          <p:nvPr>
            <p:ph type="title"/>
          </p:nvPr>
        </p:nvSpPr>
        <p:spPr/>
        <p:txBody>
          <a:bodyPr/>
          <a:lstStyle/>
          <a:p>
            <a:pPr eaLnBrk="1" fontAlgn="auto" hangingPunct="1">
              <a:spcAft>
                <a:spcPts val="0"/>
              </a:spcAft>
              <a:defRPr/>
            </a:pPr>
            <a:r>
              <a:rPr lang="en-US" altLang="en-US" b="1" dirty="0">
                <a:solidFill>
                  <a:schemeClr val="tx2">
                    <a:satMod val="130000"/>
                  </a:schemeClr>
                </a:solidFill>
                <a:ea typeface="+mj-ea"/>
              </a:rPr>
              <a:t>Factors affecting body temp.:</a:t>
            </a:r>
          </a:p>
        </p:txBody>
      </p:sp>
      <p:sp>
        <p:nvSpPr>
          <p:cNvPr id="17411" name="عنصر نائب للمحتوى 2"/>
          <p:cNvSpPr>
            <a:spLocks noGrp="1"/>
          </p:cNvSpPr>
          <p:nvPr>
            <p:ph idx="1"/>
          </p:nvPr>
        </p:nvSpPr>
        <p:spPr/>
        <p:txBody>
          <a:bodyPr/>
          <a:lstStyle/>
          <a:p>
            <a:pPr marL="0" indent="0" eaLnBrk="1" hangingPunct="1">
              <a:buFont typeface="Wingdings 2" panose="05020102010507070707" pitchFamily="18" charset="2"/>
              <a:buNone/>
            </a:pPr>
            <a:r>
              <a:rPr lang="fr-FR" altLang="en-US">
                <a:cs typeface="Majalla UI"/>
              </a:rPr>
              <a:t>1.Age</a:t>
            </a:r>
          </a:p>
          <a:p>
            <a:pPr marL="0" indent="0" eaLnBrk="1" hangingPunct="1">
              <a:buFont typeface="Wingdings 2" panose="05020102010507070707" pitchFamily="18" charset="2"/>
              <a:buNone/>
            </a:pPr>
            <a:r>
              <a:rPr lang="fr-FR" altLang="en-US">
                <a:cs typeface="Majalla UI"/>
              </a:rPr>
              <a:t>2. circadian rhythm</a:t>
            </a:r>
          </a:p>
          <a:p>
            <a:pPr marL="0" indent="0" eaLnBrk="1" hangingPunct="1">
              <a:buFont typeface="Wingdings 2" panose="05020102010507070707" pitchFamily="18" charset="2"/>
              <a:buNone/>
            </a:pPr>
            <a:r>
              <a:rPr lang="fr-FR" altLang="en-US">
                <a:cs typeface="Majalla UI"/>
              </a:rPr>
              <a:t>3. Exercise</a:t>
            </a:r>
          </a:p>
          <a:p>
            <a:pPr marL="0" indent="0" eaLnBrk="1" hangingPunct="1">
              <a:buFont typeface="Wingdings 2" panose="05020102010507070707" pitchFamily="18" charset="2"/>
              <a:buNone/>
            </a:pPr>
            <a:r>
              <a:rPr lang="fr-FR" altLang="en-US">
                <a:cs typeface="Majalla UI"/>
              </a:rPr>
              <a:t>4. Hormones</a:t>
            </a:r>
          </a:p>
          <a:p>
            <a:pPr marL="0" indent="0" eaLnBrk="1" hangingPunct="1">
              <a:buFont typeface="Wingdings 2" panose="05020102010507070707" pitchFamily="18" charset="2"/>
              <a:buNone/>
            </a:pPr>
            <a:r>
              <a:rPr lang="fr-FR" altLang="en-US">
                <a:cs typeface="Majalla UI"/>
              </a:rPr>
              <a:t>5. Stress</a:t>
            </a:r>
          </a:p>
          <a:p>
            <a:pPr marL="0" indent="0" eaLnBrk="1" hangingPunct="1">
              <a:buFont typeface="Wingdings 2" panose="05020102010507070707" pitchFamily="18" charset="2"/>
              <a:buNone/>
            </a:pPr>
            <a:r>
              <a:rPr lang="fr-FR" altLang="en-US">
                <a:cs typeface="Majalla UI"/>
              </a:rPr>
              <a:t>6. Environment</a:t>
            </a:r>
            <a:endParaRPr lang="en-US" altLang="en-US">
              <a:cs typeface="Majalla U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Content Placeholder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575050" y="836613"/>
            <a:ext cx="6265863" cy="5580062"/>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Content Placeholder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00375" y="981075"/>
            <a:ext cx="7264400" cy="4638675"/>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Content Placeholder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604125" y="890588"/>
            <a:ext cx="4498975" cy="4300537"/>
          </a:xfrm>
        </p:spPr>
      </p:pic>
      <p:sp>
        <p:nvSpPr>
          <p:cNvPr id="7" name="TextBox 6"/>
          <p:cNvSpPr txBox="1"/>
          <p:nvPr/>
        </p:nvSpPr>
        <p:spPr>
          <a:xfrm>
            <a:off x="2495550" y="260350"/>
            <a:ext cx="5526088" cy="400050"/>
          </a:xfrm>
          <a:prstGeom prst="rect">
            <a:avLst/>
          </a:prstGeom>
          <a:noFill/>
        </p:spPr>
        <p:txBody>
          <a:bodyPr>
            <a:spAutoFit/>
          </a:bodyPr>
          <a:lstStyle/>
          <a:p>
            <a:pPr>
              <a:defRPr/>
            </a:pPr>
            <a:r>
              <a:rPr lang="en-US" sz="2000" b="1" dirty="0">
                <a:latin typeface="Frutiger-Bold"/>
              </a:rPr>
              <a:t>“SET POINT” </a:t>
            </a:r>
            <a:r>
              <a:rPr lang="en-US" b="1" dirty="0">
                <a:solidFill>
                  <a:schemeClr val="accent3">
                    <a:lumMod val="75000"/>
                  </a:schemeClr>
                </a:solidFill>
                <a:latin typeface="Frutiger-Bold"/>
              </a:rPr>
              <a:t>FOR TEMPERATURE CONTROL </a:t>
            </a:r>
            <a:endParaRPr lang="ar-SA" dirty="0">
              <a:solidFill>
                <a:schemeClr val="accent3">
                  <a:lumMod val="75000"/>
                </a:schemeClr>
              </a:solidFill>
            </a:endParaRPr>
          </a:p>
        </p:txBody>
      </p:sp>
      <p:sp>
        <p:nvSpPr>
          <p:cNvPr id="20484" name="TextBox 8"/>
          <p:cNvSpPr txBox="1">
            <a:spLocks noChangeArrowheads="1"/>
          </p:cNvSpPr>
          <p:nvPr/>
        </p:nvSpPr>
        <p:spPr bwMode="auto">
          <a:xfrm>
            <a:off x="1487488" y="890588"/>
            <a:ext cx="6116637" cy="369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r>
              <a:rPr lang="en-US">
                <a:solidFill>
                  <a:srgbClr val="000000"/>
                </a:solidFill>
                <a:latin typeface="Warnock Pro Light"/>
              </a:rPr>
              <a:t>at a critical body core temperature of about </a:t>
            </a:r>
            <a:r>
              <a:rPr lang="en-US" b="1">
                <a:solidFill>
                  <a:srgbClr val="000000"/>
                </a:solidFill>
                <a:latin typeface="Warnock Pro Light"/>
              </a:rPr>
              <a:t>37.1°C </a:t>
            </a:r>
            <a:r>
              <a:rPr lang="en-US">
                <a:solidFill>
                  <a:srgbClr val="000000"/>
                </a:solidFill>
                <a:latin typeface="Warnock Pro Light"/>
              </a:rPr>
              <a:t>(98.8°F), drastic changes occur in the rates of both heat loss and heat production.</a:t>
            </a:r>
          </a:p>
          <a:p>
            <a:endParaRPr lang="en-US">
              <a:solidFill>
                <a:srgbClr val="000000"/>
              </a:solidFill>
              <a:latin typeface="Warnock Pro Light"/>
            </a:endParaRPr>
          </a:p>
          <a:p>
            <a:r>
              <a:rPr lang="en-US">
                <a:solidFill>
                  <a:srgbClr val="000000"/>
                </a:solidFill>
                <a:latin typeface="Warnock Pro Light"/>
              </a:rPr>
              <a:t>At temperatures above this level, the rate of heat loss (e.g. sweating) is greater than that of heat production, so the body temperature falls and approaches the 37.1°C level.</a:t>
            </a:r>
          </a:p>
          <a:p>
            <a:endParaRPr lang="en-US">
              <a:solidFill>
                <a:srgbClr val="000000"/>
              </a:solidFill>
              <a:latin typeface="Warnock Pro Light"/>
            </a:endParaRPr>
          </a:p>
          <a:p>
            <a:r>
              <a:rPr lang="en-US">
                <a:solidFill>
                  <a:srgbClr val="000000"/>
                </a:solidFill>
                <a:latin typeface="Warnock Pro Light"/>
              </a:rPr>
              <a:t> At temperatures below this level, the rate of heat production (e.g. shivering) is greater than that of heat loss, so the body temperature rises and again approaches the 37.1°C level. </a:t>
            </a:r>
          </a:p>
          <a:p>
            <a:endParaRPr lang="en-US">
              <a:solidFill>
                <a:srgbClr val="000000"/>
              </a:solidFill>
              <a:latin typeface="Warnock Pro Light"/>
            </a:endParaRPr>
          </a:p>
        </p:txBody>
      </p:sp>
      <p:sp>
        <p:nvSpPr>
          <p:cNvPr id="20485" name="TextBox 10"/>
          <p:cNvSpPr txBox="1">
            <a:spLocks noChangeArrowheads="1"/>
          </p:cNvSpPr>
          <p:nvPr/>
        </p:nvSpPr>
        <p:spPr bwMode="auto">
          <a:xfrm>
            <a:off x="1468438" y="4894263"/>
            <a:ext cx="74279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r>
              <a:rPr lang="en-US">
                <a:solidFill>
                  <a:srgbClr val="000000"/>
                </a:solidFill>
                <a:latin typeface="Warnock Pro Light"/>
              </a:rPr>
              <a:t>This crucial temperature level is called the “set point” of the temperature control mechanism—that is, all the temperature control mechanisms continually attempt to bring the body temperature back to this set point level. </a:t>
            </a:r>
            <a:endParaRPr lang="ar-SA"/>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400" b="1" dirty="0">
                <a:solidFill>
                  <a:schemeClr val="accent3">
                    <a:lumMod val="75000"/>
                  </a:schemeClr>
                </a:solidFill>
                <a:latin typeface="Frutiger-Bold"/>
              </a:rPr>
              <a:t>Resetting the Hypothalamic Temperature-Regulating Center in Febrile Diseases—Effect of Pyrogens </a:t>
            </a:r>
            <a:endParaRPr lang="ar-SA" sz="2400" dirty="0">
              <a:solidFill>
                <a:schemeClr val="accent3">
                  <a:lumMod val="75000"/>
                </a:schemeClr>
              </a:solidFill>
            </a:endParaRPr>
          </a:p>
        </p:txBody>
      </p:sp>
      <p:sp>
        <p:nvSpPr>
          <p:cNvPr id="21507" name="Content Placeholder 2"/>
          <p:cNvSpPr>
            <a:spLocks noGrp="1"/>
          </p:cNvSpPr>
          <p:nvPr>
            <p:ph idx="1"/>
          </p:nvPr>
        </p:nvSpPr>
        <p:spPr>
          <a:xfrm>
            <a:off x="1631950" y="1844675"/>
            <a:ext cx="4751388" cy="4537075"/>
          </a:xfrm>
        </p:spPr>
        <p:txBody>
          <a:bodyPr/>
          <a:lstStyle/>
          <a:p>
            <a:r>
              <a:rPr lang="en-US" sz="1800">
                <a:solidFill>
                  <a:srgbClr val="000000"/>
                </a:solidFill>
                <a:latin typeface="Warnock Pro Light"/>
                <a:cs typeface="Majalla UI"/>
              </a:rPr>
              <a:t>toxins released from bacterial cell membranes, can cause the set point of the hypothalamic thermostat to rise. Substances that cause this effect are called </a:t>
            </a:r>
            <a:r>
              <a:rPr lang="en-US" sz="1800" i="1">
                <a:solidFill>
                  <a:srgbClr val="000000"/>
                </a:solidFill>
                <a:latin typeface="Warnock Pro Light"/>
                <a:cs typeface="Majalla UI"/>
              </a:rPr>
              <a:t>pyrogens</a:t>
            </a:r>
            <a:r>
              <a:rPr lang="en-US" sz="1800">
                <a:solidFill>
                  <a:srgbClr val="000000"/>
                </a:solidFill>
                <a:latin typeface="Warnock Pro Light"/>
                <a:cs typeface="Majalla UI"/>
              </a:rPr>
              <a:t>. </a:t>
            </a:r>
          </a:p>
          <a:p>
            <a:r>
              <a:rPr lang="en-US" sz="1800">
                <a:solidFill>
                  <a:srgbClr val="000000"/>
                </a:solidFill>
                <a:latin typeface="Warnock Pro Light"/>
                <a:cs typeface="Majalla UI"/>
              </a:rPr>
              <a:t>When the set point of the hypothalamic temperature-regulating center becomes higher than normal, all the mechanisms for raising the body temperature are brought into play, including heat conservation and increased heat production. Within a few hours after the set point has been increased, the body temperature also approaches this level</a:t>
            </a:r>
          </a:p>
          <a:p>
            <a:endParaRPr lang="en-US" sz="1800">
              <a:solidFill>
                <a:srgbClr val="000000"/>
              </a:solidFill>
              <a:latin typeface="Warnock Pro Light"/>
              <a:cs typeface="Majalla UI"/>
            </a:endParaRPr>
          </a:p>
          <a:p>
            <a:endParaRPr lang="en-US" sz="1800">
              <a:solidFill>
                <a:srgbClr val="000000"/>
              </a:solidFill>
              <a:latin typeface="Warnock Pro Light"/>
              <a:cs typeface="Majalla UI"/>
            </a:endParaRPr>
          </a:p>
          <a:p>
            <a:endParaRPr lang="ar-SA"/>
          </a:p>
        </p:txBody>
      </p:sp>
      <p:pic>
        <p:nvPicPr>
          <p:cNvPr id="215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3338" y="1584325"/>
            <a:ext cx="5519737" cy="459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267D2-182C-ABA8-F5DC-6EBBD08330D7}"/>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7A5352FD-445A-9C9E-0A1F-DA411C1AB671}"/>
              </a:ext>
            </a:extLst>
          </p:cNvPr>
          <p:cNvPicPr>
            <a:picLocks noGrp="1" noChangeAspect="1"/>
          </p:cNvPicPr>
          <p:nvPr>
            <p:ph idx="1"/>
          </p:nvPr>
        </p:nvPicPr>
        <p:blipFill>
          <a:blip r:embed="rId2"/>
          <a:stretch>
            <a:fillRect/>
          </a:stretch>
        </p:blipFill>
        <p:spPr>
          <a:xfrm>
            <a:off x="4950664" y="124815"/>
            <a:ext cx="3924209" cy="6608369"/>
          </a:xfrm>
          <a:prstGeom prst="rect">
            <a:avLst/>
          </a:prstGeom>
        </p:spPr>
      </p:pic>
    </p:spTree>
    <p:extLst>
      <p:ext uri="{BB962C8B-B14F-4D97-AF65-F5344CB8AC3E}">
        <p14:creationId xmlns:p14="http://schemas.microsoft.com/office/powerpoint/2010/main" val="3579323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fontAlgn="auto" hangingPunct="1">
              <a:spcAft>
                <a:spcPts val="0"/>
              </a:spcAft>
              <a:defRPr/>
            </a:pPr>
            <a:r>
              <a:rPr lang="en-US" altLang="ar-SA" sz="4400" b="1" dirty="0"/>
              <a:t>4 sites to measure temp.:</a:t>
            </a:r>
            <a:endParaRPr lang="en-US" altLang="ar-SA" b="1" dirty="0">
              <a:solidFill>
                <a:schemeClr val="tx2">
                  <a:satMod val="130000"/>
                </a:schemeClr>
              </a:solidFill>
              <a:ea typeface="+mj-ea"/>
            </a:endParaRPr>
          </a:p>
        </p:txBody>
      </p:sp>
      <p:sp>
        <p:nvSpPr>
          <p:cNvPr id="19459" name="Rectangle 3"/>
          <p:cNvSpPr>
            <a:spLocks noGrp="1"/>
          </p:cNvSpPr>
          <p:nvPr>
            <p:ph idx="1"/>
          </p:nvPr>
        </p:nvSpPr>
        <p:spPr/>
        <p:txBody>
          <a:bodyPr/>
          <a:lstStyle/>
          <a:p>
            <a:pPr marL="82550" indent="0" eaLnBrk="1" hangingPunct="1">
              <a:buFont typeface="Wingdings 2" panose="05020102010507070707" pitchFamily="18" charset="2"/>
              <a:buNone/>
              <a:defRPr/>
            </a:pPr>
            <a:r>
              <a:rPr lang="en-US" altLang="ar-SA" sz="2400" b="1" dirty="0"/>
              <a:t>rectally , orally , axillary or  tympanic (ears) .</a:t>
            </a:r>
          </a:p>
          <a:p>
            <a:pPr eaLnBrk="1" hangingPunct="1">
              <a:defRPr/>
            </a:pPr>
            <a:endParaRPr lang="en-US" altLang="ar-SA" sz="2400" dirty="0"/>
          </a:p>
          <a:p>
            <a:pPr eaLnBrk="1" hangingPunct="1">
              <a:defRPr/>
            </a:pPr>
            <a:r>
              <a:rPr lang="en-US" altLang="ar-SA" sz="2400" dirty="0">
                <a:solidFill>
                  <a:srgbClr val="C00000"/>
                </a:solidFill>
              </a:rPr>
              <a:t>Oral </a:t>
            </a:r>
            <a:r>
              <a:rPr lang="en-US" altLang="ar-SA" sz="2400" dirty="0"/>
              <a:t>: The normal oral temperature for adults is about (37° C). The normal oral temperature for a child is between (36.4° and 37.4° C)</a:t>
            </a:r>
            <a:r>
              <a:rPr lang="ar-EG" altLang="ar-SA" sz="2400" dirty="0"/>
              <a:t> </a:t>
            </a:r>
            <a:r>
              <a:rPr lang="en-US" altLang="ar-SA" sz="2400" dirty="0"/>
              <a:t> using digital thermometer or mercury filled thermometer . </a:t>
            </a:r>
          </a:p>
          <a:p>
            <a:pPr eaLnBrk="1" hangingPunct="1">
              <a:buFont typeface="Wingdings" panose="05000000000000000000" pitchFamily="2" charset="2"/>
              <a:buNone/>
              <a:defRPr/>
            </a:pPr>
            <a:endParaRPr lang="en-US" altLang="ar-SA" sz="2400" dirty="0">
              <a:solidFill>
                <a:srgbClr val="C00000"/>
              </a:solidFill>
            </a:endParaRPr>
          </a:p>
          <a:p>
            <a:pPr eaLnBrk="1" hangingPunct="1">
              <a:defRPr/>
            </a:pPr>
            <a:r>
              <a:rPr lang="en-US" altLang="ar-SA" sz="2400" dirty="0">
                <a:solidFill>
                  <a:srgbClr val="C00000"/>
                </a:solidFill>
              </a:rPr>
              <a:t>Rectally </a:t>
            </a:r>
            <a:r>
              <a:rPr lang="en-US" altLang="ar-SA" sz="2400" dirty="0"/>
              <a:t>: The normal rectal temperature (36.0 to 37.7° C)</a:t>
            </a:r>
            <a:r>
              <a:rPr lang="ar-EG" altLang="ar-SA" sz="2400" dirty="0"/>
              <a:t> </a:t>
            </a:r>
            <a:r>
              <a:rPr lang="en-US" altLang="ar-SA" sz="2400" dirty="0"/>
              <a:t>using mercury or digital thermometer .</a:t>
            </a:r>
          </a:p>
          <a:p>
            <a:pPr eaLnBrk="1" hangingPunct="1">
              <a:buFont typeface="Wingdings" panose="05000000000000000000" pitchFamily="2" charset="2"/>
              <a:buNone/>
              <a:defRPr/>
            </a:pPr>
            <a:r>
              <a:rPr lang="en-US" altLang="ar-SA" sz="2400" dirty="0"/>
              <a:t>( 0.5-0.7 higher than orally)</a:t>
            </a:r>
          </a:p>
          <a:p>
            <a:pPr eaLnBrk="1" hangingPunct="1">
              <a:defRPr/>
            </a:pPr>
            <a:endParaRPr lang="en-US" altLang="ar-SA"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p:cNvSpPr>
          <p:nvPr>
            <p:ph idx="1"/>
          </p:nvPr>
        </p:nvSpPr>
        <p:spPr/>
        <p:txBody>
          <a:bodyPr/>
          <a:lstStyle/>
          <a:p>
            <a:pPr eaLnBrk="1" hangingPunct="1"/>
            <a:r>
              <a:rPr lang="en-US" altLang="ar-SA">
                <a:solidFill>
                  <a:srgbClr val="C00000"/>
                </a:solidFill>
              </a:rPr>
              <a:t>Axillary temperature </a:t>
            </a:r>
            <a:r>
              <a:rPr lang="en-US" altLang="ar-SA"/>
              <a:t>: A normal axillary temperature is between (35.9° C) and (36.7° C). The normal axillary temperature is usually </a:t>
            </a:r>
            <a:r>
              <a:rPr lang="en-US" altLang="ar-SA" b="1"/>
              <a:t>a degree lower than </a:t>
            </a:r>
            <a:r>
              <a:rPr lang="en-US" altLang="ar-SA"/>
              <a:t>the oral (by mouth) temperature. ( 0.3-0.4 lower)</a:t>
            </a:r>
            <a:endParaRPr lang="ar-EG" altLang="ar-SA"/>
          </a:p>
          <a:p>
            <a:pPr eaLnBrk="1" hangingPunct="1"/>
            <a:endParaRPr lang="ar-EG" altLang="ar-SA"/>
          </a:p>
          <a:p>
            <a:pPr eaLnBrk="1" hangingPunct="1"/>
            <a:r>
              <a:rPr lang="en-US" altLang="ar-SA">
                <a:solidFill>
                  <a:srgbClr val="C00000"/>
                </a:solidFill>
              </a:rPr>
              <a:t>Tympanic  </a:t>
            </a:r>
            <a:r>
              <a:rPr lang="en-US" altLang="ar-SA"/>
              <a:t>: a special thermometer can quickly measure the tempreture of the ear drum , which reflects the body</a:t>
            </a:r>
            <a:r>
              <a:rPr lang="en-US" altLang="ar-SA">
                <a:latin typeface="Arial" panose="020B0604020202020204" pitchFamily="34" charset="0"/>
              </a:rPr>
              <a:t>’</a:t>
            </a:r>
            <a:r>
              <a:rPr lang="en-US" altLang="ar-SA"/>
              <a:t>s core tempreture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p:cNvSpPr>
          <p:nvPr>
            <p:ph idx="1"/>
          </p:nvPr>
        </p:nvSpPr>
        <p:spPr/>
        <p:txBody>
          <a:bodyPr/>
          <a:lstStyle/>
          <a:p>
            <a:pPr eaLnBrk="1" hangingPunct="1"/>
            <a:r>
              <a:rPr lang="en-US" altLang="ar-SA" sz="3000" dirty="0"/>
              <a:t>Normal body temperature is 37 °c </a:t>
            </a:r>
            <a:r>
              <a:rPr lang="en-US" altLang="ar-SA" sz="3000" dirty="0">
                <a:solidFill>
                  <a:srgbClr val="FF0000"/>
                </a:solidFill>
              </a:rPr>
              <a:t>(range is 36-38 °c) </a:t>
            </a:r>
            <a:r>
              <a:rPr lang="en-US" altLang="ar-SA" sz="3000" dirty="0"/>
              <a:t>(96.8 - 100 °F)</a:t>
            </a:r>
          </a:p>
          <a:p>
            <a:pPr eaLnBrk="1" hangingPunct="1"/>
            <a:r>
              <a:rPr lang="en-US" altLang="ar-SA" sz="3000" dirty="0"/>
              <a:t>Body temperature may be abnormal due to fever(high temperature) or hypothermia (low temperature).</a:t>
            </a:r>
          </a:p>
          <a:p>
            <a:pPr eaLnBrk="1" hangingPunct="1"/>
            <a:r>
              <a:rPr lang="en-US" altLang="ar-SA" sz="3000" dirty="0">
                <a:solidFill>
                  <a:srgbClr val="FF0000"/>
                </a:solidFill>
              </a:rPr>
              <a:t>Pyrexia, fever:</a:t>
            </a:r>
            <a:r>
              <a:rPr lang="en-US" altLang="ar-SA" sz="3000" dirty="0"/>
              <a:t> a body temperature above the normal ranges &gt; 37.8 or &gt; 38 °C</a:t>
            </a:r>
          </a:p>
          <a:p>
            <a:pPr eaLnBrk="1" hangingPunct="1"/>
            <a:r>
              <a:rPr lang="en-US" altLang="ar-SA" sz="3000" dirty="0">
                <a:solidFill>
                  <a:srgbClr val="FF0000"/>
                </a:solidFill>
              </a:rPr>
              <a:t>Hyperpyrexia</a:t>
            </a:r>
            <a:r>
              <a:rPr lang="en-US" altLang="ar-SA" sz="3000" dirty="0"/>
              <a:t>: a very high fever &gt;41 °c, &gt;42 °c leads to death</a:t>
            </a:r>
          </a:p>
          <a:p>
            <a:pPr eaLnBrk="1" hangingPunct="1"/>
            <a:r>
              <a:rPr lang="en-US" altLang="ar-SA" sz="3000" dirty="0">
                <a:solidFill>
                  <a:srgbClr val="FF0000"/>
                </a:solidFill>
              </a:rPr>
              <a:t>Hypothermia</a:t>
            </a:r>
            <a:r>
              <a:rPr lang="en-US" altLang="ar-SA" sz="3000" dirty="0"/>
              <a:t>: temp. between 34-35 °c, &lt;34 °c leads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Premier Care Pediatrics Patient Information: How to Measure Body  Temperature, Oral: Illust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4427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4" descr="Summit Medical Gro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5188" y="0"/>
            <a:ext cx="47228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Temperature: Rectal (Pediatric), Discharge Instruc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3050" y="0"/>
            <a:ext cx="43370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4" descr="How to measure body temperature correctly - Microlife 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959100" y="1738313"/>
            <a:ext cx="7499350" cy="4219575"/>
          </a:xfr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fontAlgn="auto" hangingPunct="1">
              <a:spcAft>
                <a:spcPts val="0"/>
              </a:spcAft>
              <a:defRPr/>
            </a:pPr>
            <a:r>
              <a:rPr lang="en-US" altLang="ar-SA" b="1" dirty="0">
                <a:solidFill>
                  <a:schemeClr val="tx2">
                    <a:satMod val="130000"/>
                  </a:schemeClr>
                </a:solidFill>
                <a:ea typeface="+mj-ea"/>
              </a:rPr>
              <a:t>2. Respiratory rate</a:t>
            </a:r>
          </a:p>
        </p:txBody>
      </p:sp>
      <p:sp>
        <p:nvSpPr>
          <p:cNvPr id="30723" name="Rectangle 3"/>
          <p:cNvSpPr>
            <a:spLocks noGrp="1"/>
          </p:cNvSpPr>
          <p:nvPr>
            <p:ph idx="1"/>
          </p:nvPr>
        </p:nvSpPr>
        <p:spPr/>
        <p:txBody>
          <a:bodyPr/>
          <a:lstStyle/>
          <a:p>
            <a:pPr eaLnBrk="1" hangingPunct="1">
              <a:defRPr/>
            </a:pPr>
            <a:r>
              <a:rPr lang="en-US" altLang="ar-SA" dirty="0"/>
              <a:t>RR = the number of breaths a person takes per minute .</a:t>
            </a:r>
          </a:p>
          <a:p>
            <a:pPr eaLnBrk="1" hangingPunct="1">
              <a:buFont typeface="Wingdings" panose="05000000000000000000" pitchFamily="2" charset="2"/>
              <a:buNone/>
              <a:defRPr/>
            </a:pPr>
            <a:endParaRPr lang="en-US" altLang="ar-SA" dirty="0"/>
          </a:p>
          <a:p>
            <a:pPr>
              <a:defRPr/>
            </a:pPr>
            <a:r>
              <a:rPr lang="en-US" dirty="0"/>
              <a:t>Respiration is the process of taking in oxygen and expelling carbon dioxide</a:t>
            </a:r>
          </a:p>
          <a:p>
            <a:pPr marL="82550" indent="0">
              <a:buFont typeface="Wingdings 2" panose="05020102010507070707" pitchFamily="18" charset="2"/>
              <a:buNone/>
              <a:defRPr/>
            </a:pPr>
            <a:r>
              <a:rPr lang="en-US" dirty="0"/>
              <a:t>​</a:t>
            </a:r>
          </a:p>
          <a:p>
            <a:pPr>
              <a:defRPr/>
            </a:pPr>
            <a:r>
              <a:rPr lang="en-US" dirty="0"/>
              <a:t>1 inspiration + 1 expiration = respiration</a:t>
            </a:r>
          </a:p>
          <a:p>
            <a:pPr eaLnBrk="1" hangingPunct="1">
              <a:defRPr/>
            </a:pPr>
            <a:endParaRPr lang="en-US" altLang="ar-S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effectLst/>
              </a:rPr>
              <a:t>Normal respiratory rate</a:t>
            </a:r>
            <a:endParaRPr lang="en-US" dirty="0"/>
          </a:p>
        </p:txBody>
      </p:sp>
      <p:pic>
        <p:nvPicPr>
          <p:cNvPr id="2969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782888" y="1844675"/>
            <a:ext cx="7499350" cy="3541713"/>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fontAlgn="auto" hangingPunct="1">
              <a:spcAft>
                <a:spcPts val="0"/>
              </a:spcAft>
              <a:defRPr/>
            </a:pPr>
            <a:r>
              <a:rPr lang="en-US" altLang="ar-SA" b="1" dirty="0">
                <a:solidFill>
                  <a:schemeClr val="tx2">
                    <a:satMod val="130000"/>
                  </a:schemeClr>
                </a:solidFill>
                <a:ea typeface="+mj-ea"/>
              </a:rPr>
              <a:t>RR</a:t>
            </a:r>
          </a:p>
        </p:txBody>
      </p:sp>
      <p:sp>
        <p:nvSpPr>
          <p:cNvPr id="30723" name="Rectangle 3"/>
          <p:cNvSpPr>
            <a:spLocks noGrp="1"/>
          </p:cNvSpPr>
          <p:nvPr>
            <p:ph idx="1"/>
          </p:nvPr>
        </p:nvSpPr>
        <p:spPr/>
        <p:txBody>
          <a:bodyPr/>
          <a:lstStyle/>
          <a:p>
            <a:pPr eaLnBrk="1" hangingPunct="1"/>
            <a:r>
              <a:rPr lang="en-US" altLang="ar-SA"/>
              <a:t>Normal RR range from </a:t>
            </a:r>
            <a:r>
              <a:rPr lang="en-US" altLang="ar-SA" b="1"/>
              <a:t>12-20 </a:t>
            </a:r>
            <a:r>
              <a:rPr lang="en-US" altLang="ar-SA"/>
              <a:t>breaths/minute ..</a:t>
            </a:r>
          </a:p>
          <a:p>
            <a:pPr eaLnBrk="1" hangingPunct="1"/>
            <a:endParaRPr lang="en-US" altLang="ar-SA"/>
          </a:p>
          <a:p>
            <a:pPr eaLnBrk="1" hangingPunct="1"/>
            <a:r>
              <a:rPr lang="en-US" altLang="ar-SA">
                <a:solidFill>
                  <a:srgbClr val="C00000"/>
                </a:solidFill>
              </a:rPr>
              <a:t>RR over 20 breaths/minute or under</a:t>
            </a:r>
            <a:r>
              <a:rPr lang="ar-EG" altLang="ar-SA">
                <a:solidFill>
                  <a:srgbClr val="C00000"/>
                </a:solidFill>
              </a:rPr>
              <a:t> </a:t>
            </a:r>
            <a:r>
              <a:rPr lang="en-US" altLang="ar-SA">
                <a:solidFill>
                  <a:srgbClr val="C00000"/>
                </a:solidFill>
              </a:rPr>
              <a:t> 12 breaths/minute may be considered abnormal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t>Terminology</a:t>
            </a:r>
          </a:p>
        </p:txBody>
      </p:sp>
      <p:sp>
        <p:nvSpPr>
          <p:cNvPr id="31747" name="Content Placeholder 2"/>
          <p:cNvSpPr>
            <a:spLocks noGrp="1"/>
          </p:cNvSpPr>
          <p:nvPr>
            <p:ph idx="1"/>
          </p:nvPr>
        </p:nvSpPr>
        <p:spPr/>
        <p:txBody>
          <a:bodyPr/>
          <a:lstStyle/>
          <a:p>
            <a:r>
              <a:rPr lang="en-US" b="1">
                <a:cs typeface="Majalla UI"/>
              </a:rPr>
              <a:t>Dyspnea</a:t>
            </a:r>
            <a:r>
              <a:rPr lang="en-US">
                <a:cs typeface="Majalla UI"/>
              </a:rPr>
              <a:t>: difficult or labored breathing</a:t>
            </a:r>
          </a:p>
          <a:p>
            <a:r>
              <a:rPr lang="en-US" b="1">
                <a:cs typeface="Majalla UI"/>
              </a:rPr>
              <a:t>Apnea</a:t>
            </a:r>
            <a:r>
              <a:rPr lang="en-US">
                <a:cs typeface="Majalla UI"/>
              </a:rPr>
              <a:t>: absence of respirations, usually temporary</a:t>
            </a:r>
          </a:p>
          <a:p>
            <a:r>
              <a:rPr lang="en-US" b="1">
                <a:cs typeface="Majalla UI"/>
              </a:rPr>
              <a:t>Tachypnea</a:t>
            </a:r>
            <a:r>
              <a:rPr lang="en-US">
                <a:cs typeface="Majalla UI"/>
              </a:rPr>
              <a:t>: respiratory rate above 25 respirations per minute.</a:t>
            </a:r>
          </a:p>
          <a:p>
            <a:r>
              <a:rPr lang="en-US" b="1">
                <a:cs typeface="Majalla UI"/>
              </a:rPr>
              <a:t>Bradypnea</a:t>
            </a:r>
            <a:r>
              <a:rPr lang="en-US">
                <a:cs typeface="Majalla UI"/>
              </a:rPr>
              <a:t>: slow respiratory rate, usually below 10 respirations per minute</a:t>
            </a:r>
          </a:p>
          <a:p>
            <a:r>
              <a:rPr lang="en-US" b="1">
                <a:cs typeface="Majalla UI"/>
              </a:rPr>
              <a:t>Orthopnea</a:t>
            </a:r>
            <a:r>
              <a:rPr lang="en-US">
                <a:cs typeface="Majalla UI"/>
              </a:rPr>
              <a:t>: severe dyspnea in which breathing is very difficult in any position other than sitting erect or standing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effectLst/>
              </a:rPr>
              <a:t>Evaluate for …</a:t>
            </a:r>
            <a:endParaRPr lang="en-US" dirty="0"/>
          </a:p>
        </p:txBody>
      </p:sp>
      <p:sp>
        <p:nvSpPr>
          <p:cNvPr id="3" name="Content Placeholder 2"/>
          <p:cNvSpPr>
            <a:spLocks noGrp="1"/>
          </p:cNvSpPr>
          <p:nvPr>
            <p:ph idx="1"/>
          </p:nvPr>
        </p:nvSpPr>
        <p:spPr/>
        <p:txBody>
          <a:bodyPr/>
          <a:lstStyle/>
          <a:p>
            <a:pPr>
              <a:defRPr/>
            </a:pPr>
            <a:r>
              <a:rPr lang="en-US" b="1" dirty="0"/>
              <a:t>Rhythm of respirations</a:t>
            </a:r>
          </a:p>
          <a:p>
            <a:pPr marL="82550" indent="0">
              <a:buFont typeface="Wingdings 2" panose="05020102010507070707" pitchFamily="18" charset="2"/>
              <a:buNone/>
              <a:defRPr/>
            </a:pPr>
            <a:r>
              <a:rPr lang="en-US" dirty="0"/>
              <a:t> Refers to the regularity or equal spacing between breaths             Described as regular (or even) or irregular</a:t>
            </a:r>
          </a:p>
          <a:p>
            <a:pPr>
              <a:defRPr/>
            </a:pPr>
            <a:r>
              <a:rPr lang="en-US" b="1" dirty="0"/>
              <a:t>Character of respirations</a:t>
            </a:r>
            <a:br>
              <a:rPr lang="en-US" dirty="0"/>
            </a:br>
            <a:r>
              <a:rPr lang="en-US" dirty="0"/>
              <a:t>Refers to the </a:t>
            </a:r>
            <a:r>
              <a:rPr lang="en-US" dirty="0">
                <a:solidFill>
                  <a:srgbClr val="FF0000"/>
                </a:solidFill>
              </a:rPr>
              <a:t>depth and quality</a:t>
            </a:r>
            <a:r>
              <a:rPr lang="en-US" dirty="0"/>
              <a:t> of respirations</a:t>
            </a:r>
          </a:p>
          <a:p>
            <a:pPr>
              <a:defRPr/>
            </a:pPr>
            <a:r>
              <a:rPr lang="en-US" b="1" dirty="0"/>
              <a:t>Type of respirations </a:t>
            </a:r>
          </a:p>
          <a:p>
            <a:pPr marL="82550" indent="0">
              <a:buFont typeface="Wingdings 2" panose="05020102010507070707" pitchFamily="18" charset="2"/>
              <a:buNone/>
              <a:defRPr/>
            </a:pPr>
            <a:r>
              <a:rPr lang="en-US" dirty="0"/>
              <a:t>  </a:t>
            </a:r>
            <a:r>
              <a:rPr lang="en-US" dirty="0" err="1"/>
              <a:t>Thoracoabdominal</a:t>
            </a:r>
            <a:endParaRPr lang="en-US" dirty="0"/>
          </a:p>
          <a:p>
            <a:pPr marL="82550" indent="0">
              <a:buFont typeface="Wingdings 2" panose="05020102010507070707" pitchFamily="18" charset="2"/>
              <a:buNone/>
              <a:defRPr/>
            </a:pPr>
            <a:r>
              <a:rPr lang="en-US" dirty="0"/>
              <a:t>  </a:t>
            </a:r>
            <a:r>
              <a:rPr lang="en-US" dirty="0" err="1"/>
              <a:t>Abdominothoracic</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2938" y="274638"/>
            <a:ext cx="9999662" cy="561975"/>
          </a:xfrm>
        </p:spPr>
        <p:txBody>
          <a:bodyPr>
            <a:normAutofit fontScale="90000"/>
          </a:bodyPr>
          <a:lstStyle/>
          <a:p>
            <a:pPr>
              <a:defRPr/>
            </a:pPr>
            <a:r>
              <a:rPr lang="en-US" b="1" dirty="0">
                <a:effectLst/>
              </a:rPr>
              <a:t>Abnormal Respirations</a:t>
            </a:r>
            <a:endParaRPr lang="en-US" dirty="0"/>
          </a:p>
        </p:txBody>
      </p:sp>
      <p:sp>
        <p:nvSpPr>
          <p:cNvPr id="33795" name="Content Placeholder 2"/>
          <p:cNvSpPr>
            <a:spLocks noGrp="1"/>
          </p:cNvSpPr>
          <p:nvPr>
            <p:ph idx="1"/>
          </p:nvPr>
        </p:nvSpPr>
        <p:spPr>
          <a:xfrm>
            <a:off x="1487488" y="1125538"/>
            <a:ext cx="9999662" cy="4800600"/>
          </a:xfrm>
        </p:spPr>
        <p:txBody>
          <a:bodyPr/>
          <a:lstStyle/>
          <a:p>
            <a:r>
              <a:rPr lang="en-US" b="1">
                <a:cs typeface="Majalla UI"/>
              </a:rPr>
              <a:t>Cheyne-Stokes</a:t>
            </a:r>
            <a:r>
              <a:rPr lang="en-US">
                <a:cs typeface="Majalla UI"/>
              </a:rPr>
              <a:t>: periods of dyspnea followed by periods of apnea; frequently noted in dying patient</a:t>
            </a:r>
          </a:p>
          <a:p>
            <a:r>
              <a:rPr lang="en-US" b="1">
                <a:cs typeface="Majalla UI"/>
              </a:rPr>
              <a:t>Rales</a:t>
            </a:r>
            <a:r>
              <a:rPr lang="en-US">
                <a:cs typeface="Majalla UI"/>
              </a:rPr>
              <a:t>: bubbling or noisy sounds caused by fluids or mucus in the air passages</a:t>
            </a:r>
          </a:p>
          <a:p>
            <a:r>
              <a:rPr lang="en-US" b="1">
                <a:cs typeface="Majalla UI"/>
              </a:rPr>
              <a:t>Wheezing</a:t>
            </a:r>
            <a:r>
              <a:rPr lang="en-US">
                <a:cs typeface="Majalla UI"/>
              </a:rPr>
              <a:t>: Difficult breathing with a high pitched sound during expiration caused by narrowing of bronchioles (as seen in asthma) and/or an obstruction or mucus accumulation in the bronchi</a:t>
            </a:r>
          </a:p>
          <a:p>
            <a:r>
              <a:rPr lang="en-US" b="1">
                <a:cs typeface="Majalla UI"/>
              </a:rPr>
              <a:t>Kussmaul breathing</a:t>
            </a:r>
            <a:r>
              <a:rPr lang="en-US">
                <a:cs typeface="Majalla UI"/>
              </a:rPr>
              <a:t> is an abnormal respiratory pattern that is characterized by deep and rapid breathing. This is often seen in patients with metabolic acidosis.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t>Cyanosis</a:t>
            </a:r>
            <a:endParaRPr lang="en-US" dirty="0"/>
          </a:p>
        </p:txBody>
      </p:sp>
      <p:sp>
        <p:nvSpPr>
          <p:cNvPr id="34819" name="Content Placeholder 2"/>
          <p:cNvSpPr>
            <a:spLocks noGrp="1"/>
          </p:cNvSpPr>
          <p:nvPr>
            <p:ph idx="1"/>
          </p:nvPr>
        </p:nvSpPr>
        <p:spPr/>
        <p:txBody>
          <a:bodyPr/>
          <a:lstStyle/>
          <a:p>
            <a:r>
              <a:rPr lang="en-US">
                <a:cs typeface="Majalla UI"/>
              </a:rPr>
              <a:t>Bluish discoloration of the skin, lips, and/or nail beds, as a result of increased the deoxygenated blood</a:t>
            </a:r>
          </a:p>
        </p:txBody>
      </p:sp>
      <p:pic>
        <p:nvPicPr>
          <p:cNvPr id="3482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05188" y="2636838"/>
            <a:ext cx="7016750"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ar-SA" b="1" dirty="0">
                <a:solidFill>
                  <a:schemeClr val="tx2">
                    <a:satMod val="130000"/>
                  </a:schemeClr>
                </a:solidFill>
              </a:rPr>
              <a:t>RR assessment:</a:t>
            </a:r>
            <a:endParaRPr lang="en-US" b="1" dirty="0"/>
          </a:p>
        </p:txBody>
      </p:sp>
      <p:sp>
        <p:nvSpPr>
          <p:cNvPr id="35843" name="Content Placeholder 2"/>
          <p:cNvSpPr>
            <a:spLocks noGrp="1"/>
          </p:cNvSpPr>
          <p:nvPr>
            <p:ph idx="1"/>
          </p:nvPr>
        </p:nvSpPr>
        <p:spPr/>
        <p:txBody>
          <a:bodyPr/>
          <a:lstStyle/>
          <a:p>
            <a:pPr eaLnBrk="1" hangingPunct="1"/>
            <a:r>
              <a:rPr lang="en-US">
                <a:cs typeface="Majalla UI"/>
              </a:rPr>
              <a:t>Respirations are partially under voluntary control</a:t>
            </a:r>
          </a:p>
          <a:p>
            <a:pPr eaLnBrk="1" hangingPunct="1"/>
            <a:r>
              <a:rPr lang="en-US" b="1">
                <a:cs typeface="Majalla UI"/>
              </a:rPr>
              <a:t>Do not </a:t>
            </a:r>
            <a:r>
              <a:rPr lang="en-US">
                <a:cs typeface="Majalla UI"/>
              </a:rPr>
              <a:t>tell a patient you are counting respirations</a:t>
            </a:r>
          </a:p>
          <a:p>
            <a:pPr eaLnBrk="1" hangingPunct="1"/>
            <a:r>
              <a:rPr lang="en-US">
                <a:cs typeface="Majalla UI"/>
              </a:rPr>
              <a:t>Keep your hand on pulse site while measuring respirations so the patient will think you are still counting pulse and will not be as likely to alter respiration</a:t>
            </a:r>
            <a:endParaRPr lang="en-US" altLang="ar-SA">
              <a:solidFill>
                <a:srgbClr val="C00000"/>
              </a:solidFill>
            </a:endParaRPr>
          </a:p>
          <a:p>
            <a:endParaRPr lang="en-US">
              <a:cs typeface="Majalla U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992313" y="260350"/>
            <a:ext cx="8229600" cy="1139825"/>
          </a:xfrm>
        </p:spPr>
        <p:txBody>
          <a:bodyPr/>
          <a:lstStyle/>
          <a:p>
            <a:pPr eaLnBrk="1" fontAlgn="auto" hangingPunct="1">
              <a:spcAft>
                <a:spcPts val="0"/>
              </a:spcAft>
              <a:defRPr/>
            </a:pPr>
            <a:r>
              <a:rPr lang="en-US" altLang="ar-SA" b="1" dirty="0">
                <a:solidFill>
                  <a:schemeClr val="tx2">
                    <a:satMod val="130000"/>
                  </a:schemeClr>
                </a:solidFill>
                <a:ea typeface="+mj-ea"/>
              </a:rPr>
              <a:t>RR assessment:</a:t>
            </a:r>
          </a:p>
        </p:txBody>
      </p:sp>
      <p:sp>
        <p:nvSpPr>
          <p:cNvPr id="36867" name="Rectangle 3"/>
          <p:cNvSpPr>
            <a:spLocks noGrp="1"/>
          </p:cNvSpPr>
          <p:nvPr>
            <p:ph idx="1"/>
          </p:nvPr>
        </p:nvSpPr>
        <p:spPr>
          <a:xfrm>
            <a:off x="1992313" y="1628775"/>
            <a:ext cx="5256212" cy="4530725"/>
          </a:xfrm>
        </p:spPr>
        <p:txBody>
          <a:bodyPr/>
          <a:lstStyle/>
          <a:p>
            <a:pPr eaLnBrk="1" hangingPunct="1"/>
            <a:endParaRPr lang="en-US" altLang="ar-SA"/>
          </a:p>
          <a:p>
            <a:pPr eaLnBrk="1" hangingPunct="1"/>
            <a:r>
              <a:rPr lang="en-US" altLang="ar-SA"/>
              <a:t>The patient should be at rest</a:t>
            </a:r>
          </a:p>
          <a:p>
            <a:pPr eaLnBrk="1" hangingPunct="1"/>
            <a:r>
              <a:rPr lang="en-US" altLang="ar-SA"/>
              <a:t>Assessed by watching the movement of chest or abdomen </a:t>
            </a:r>
          </a:p>
          <a:p>
            <a:pPr eaLnBrk="1" hangingPunct="1"/>
            <a:r>
              <a:rPr lang="en-US" altLang="ar-SA"/>
              <a:t>They should be counted for at least 30 (if regular)  sec then multiplied by 2.</a:t>
            </a:r>
          </a:p>
        </p:txBody>
      </p:sp>
      <p:pic>
        <p:nvPicPr>
          <p:cNvPr id="36868" name="Picture 5" descr="Image result for Respiratory rate"/>
          <p:cNvPicPr>
            <a:picLocks noChangeAspect="1" noChangeArrowheads="1"/>
          </p:cNvPicPr>
          <p:nvPr/>
        </p:nvPicPr>
        <p:blipFill>
          <a:blip r:embed="rId2">
            <a:extLst>
              <a:ext uri="{28A0092B-C50C-407E-A947-70E740481C1C}">
                <a14:useLocalDpi xmlns:a14="http://schemas.microsoft.com/office/drawing/2010/main" val="0"/>
              </a:ext>
            </a:extLst>
          </a:blip>
          <a:srcRect r="63350"/>
          <a:stretch>
            <a:fillRect/>
          </a:stretch>
        </p:blipFill>
        <p:spPr bwMode="auto">
          <a:xfrm>
            <a:off x="7535863" y="620713"/>
            <a:ext cx="2665412" cy="570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fontAlgn="auto" hangingPunct="1">
              <a:spcAft>
                <a:spcPts val="0"/>
              </a:spcAft>
              <a:defRPr/>
            </a:pPr>
            <a:r>
              <a:rPr lang="en-US" altLang="ar-SA" b="1" dirty="0">
                <a:solidFill>
                  <a:schemeClr val="tx2">
                    <a:satMod val="130000"/>
                  </a:schemeClr>
                </a:solidFill>
                <a:ea typeface="+mj-ea"/>
              </a:rPr>
              <a:t>3. Pulse rate</a:t>
            </a:r>
          </a:p>
        </p:txBody>
      </p:sp>
      <p:sp>
        <p:nvSpPr>
          <p:cNvPr id="17411" name="Rectangle 3"/>
          <p:cNvSpPr>
            <a:spLocks noGrp="1" noChangeArrowheads="1"/>
          </p:cNvSpPr>
          <p:nvPr>
            <p:ph idx="1"/>
          </p:nvPr>
        </p:nvSpPr>
        <p:spPr/>
        <p:txBody>
          <a:bodyPr>
            <a:normAutofit/>
          </a:bodyPr>
          <a:lstStyle/>
          <a:p>
            <a:pPr marL="365760" indent="-283464" eaLnBrk="1" fontAlgn="auto" hangingPunct="1">
              <a:spcAft>
                <a:spcPts val="0"/>
              </a:spcAft>
              <a:buFont typeface="Wingdings 2"/>
              <a:buChar char=""/>
              <a:defRPr/>
            </a:pPr>
            <a:r>
              <a:rPr lang="en-US" altLang="ar-SA" dirty="0">
                <a:ea typeface="+mn-ea"/>
              </a:rPr>
              <a:t> pulse is a wave of blood created by contraction of left ventricle</a:t>
            </a:r>
          </a:p>
          <a:p>
            <a:pPr marL="365760" indent="-283464" eaLnBrk="1" fontAlgn="auto" hangingPunct="1">
              <a:spcAft>
                <a:spcPts val="0"/>
              </a:spcAft>
              <a:buFont typeface="Wingdings 2"/>
              <a:buChar char=""/>
              <a:defRPr/>
            </a:pPr>
            <a:endParaRPr lang="en-US" altLang="ar-SA" dirty="0">
              <a:ea typeface="+mn-ea"/>
            </a:endParaRPr>
          </a:p>
          <a:p>
            <a:pPr marL="0" indent="0" eaLnBrk="1" fontAlgn="auto" hangingPunct="1">
              <a:spcAft>
                <a:spcPts val="0"/>
              </a:spcAft>
              <a:buFont typeface="Wingdings 2" panose="05020102010507070707" pitchFamily="18" charset="2"/>
              <a:buNone/>
              <a:defRPr/>
            </a:pPr>
            <a:endParaRPr lang="en-US" altLang="ar-SA" dirty="0">
              <a:ea typeface="+mn-ea"/>
            </a:endParaRPr>
          </a:p>
        </p:txBody>
      </p:sp>
      <p:pic>
        <p:nvPicPr>
          <p:cNvPr id="3789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63975" y="2205038"/>
            <a:ext cx="6513513"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pic>
        <p:nvPicPr>
          <p:cNvPr id="3891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140075" y="692150"/>
            <a:ext cx="7545388" cy="5659438"/>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p:cNvSpPr>
          <p:nvPr>
            <p:ph idx="1"/>
          </p:nvPr>
        </p:nvSpPr>
        <p:spPr/>
        <p:txBody>
          <a:bodyPr/>
          <a:lstStyle/>
          <a:p>
            <a:pPr eaLnBrk="1" hangingPunct="1"/>
            <a:r>
              <a:rPr lang="en-US" altLang="ar-SA" dirty="0"/>
              <a:t>The normal pulse for healthy adults range from </a:t>
            </a:r>
            <a:r>
              <a:rPr lang="en-US" altLang="ar-SA" b="1" dirty="0"/>
              <a:t>60-100 </a:t>
            </a:r>
            <a:r>
              <a:rPr lang="en-US" altLang="ar-SA" dirty="0"/>
              <a:t>beats/minute .</a:t>
            </a:r>
          </a:p>
          <a:p>
            <a:pPr eaLnBrk="1" hangingPunct="1"/>
            <a:endParaRPr lang="en-US" altLang="ar-SA" dirty="0"/>
          </a:p>
          <a:p>
            <a:pPr eaLnBrk="1" hangingPunct="1"/>
            <a:r>
              <a:rPr lang="en-US" altLang="ar-SA" dirty="0"/>
              <a:t>The pulse rate may be </a:t>
            </a:r>
            <a:r>
              <a:rPr lang="en-US" altLang="ar-SA" b="1" dirty="0">
                <a:solidFill>
                  <a:srgbClr val="C00000"/>
                </a:solidFill>
              </a:rPr>
              <a:t>increased</a:t>
            </a:r>
            <a:r>
              <a:rPr lang="en-US" altLang="ar-SA" dirty="0">
                <a:solidFill>
                  <a:srgbClr val="C00000"/>
                </a:solidFill>
              </a:rPr>
              <a:t> </a:t>
            </a:r>
            <a:r>
              <a:rPr lang="en-US" altLang="ar-SA" dirty="0"/>
              <a:t>with exercise , illness , injury, fever and emotions .</a:t>
            </a:r>
          </a:p>
          <a:p>
            <a:pPr eaLnBrk="1" hangingPunct="1"/>
            <a:endParaRPr lang="en-US" altLang="ar-SA" dirty="0"/>
          </a:p>
          <a:p>
            <a:pPr eaLnBrk="1" hangingPunct="1"/>
            <a:r>
              <a:rPr lang="en-US" altLang="ar-SA" dirty="0">
                <a:solidFill>
                  <a:srgbClr val="FF0000"/>
                </a:solidFill>
              </a:rPr>
              <a:t>Athlete</a:t>
            </a:r>
            <a:r>
              <a:rPr lang="en-US" altLang="ar-SA" dirty="0">
                <a:solidFill>
                  <a:srgbClr val="FF0000"/>
                </a:solidFill>
                <a:latin typeface="Arial" panose="020B0604020202020204" pitchFamily="34" charset="0"/>
              </a:rPr>
              <a:t>’</a:t>
            </a:r>
            <a:r>
              <a:rPr lang="en-US" altLang="ar-SA" dirty="0">
                <a:solidFill>
                  <a:srgbClr val="FF0000"/>
                </a:solidFill>
              </a:rPr>
              <a:t>s</a:t>
            </a:r>
            <a:r>
              <a:rPr lang="en-US" altLang="ar-SA" dirty="0"/>
              <a:t> , such as runners , may have heart rates in the 40</a:t>
            </a:r>
            <a:r>
              <a:rPr lang="en-US" altLang="ar-SA" dirty="0">
                <a:latin typeface="Arial" panose="020B0604020202020204" pitchFamily="34" charset="0"/>
              </a:rPr>
              <a:t>’</a:t>
            </a:r>
            <a:r>
              <a:rPr lang="en-US" altLang="ar-SA" dirty="0"/>
              <a:t>s and experience no problems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effectLst/>
              </a:rPr>
              <a:t>Major Arterial/Pulse Sites</a:t>
            </a:r>
            <a:endParaRPr lang="en-US" dirty="0"/>
          </a:p>
        </p:txBody>
      </p:sp>
      <p:sp>
        <p:nvSpPr>
          <p:cNvPr id="40963" name="Content Placeholder 2"/>
          <p:cNvSpPr>
            <a:spLocks noGrp="1"/>
          </p:cNvSpPr>
          <p:nvPr>
            <p:ph idx="1"/>
          </p:nvPr>
        </p:nvSpPr>
        <p:spPr/>
        <p:txBody>
          <a:bodyPr/>
          <a:lstStyle/>
          <a:p>
            <a:r>
              <a:rPr lang="en-US" b="1">
                <a:cs typeface="Majalla UI"/>
              </a:rPr>
              <a:t>Carotid</a:t>
            </a:r>
            <a:r>
              <a:rPr lang="en-US">
                <a:cs typeface="Majalla UI"/>
              </a:rPr>
              <a:t>: side of the neck</a:t>
            </a:r>
          </a:p>
          <a:p>
            <a:r>
              <a:rPr lang="en-US" b="1">
                <a:cs typeface="Majalla UI"/>
              </a:rPr>
              <a:t>Brachial</a:t>
            </a:r>
            <a:r>
              <a:rPr lang="en-US">
                <a:cs typeface="Majalla UI"/>
              </a:rPr>
              <a:t>: inner aspect of forearm at the antecubital space (crease of elbow), used for blood pressure</a:t>
            </a:r>
          </a:p>
          <a:p>
            <a:r>
              <a:rPr lang="en-US" b="1">
                <a:cs typeface="Majalla UI"/>
              </a:rPr>
              <a:t>Radial</a:t>
            </a:r>
            <a:r>
              <a:rPr lang="en-US">
                <a:cs typeface="Majalla UI"/>
              </a:rPr>
              <a:t>: inner aspect of wrist, above thumb, most common site for measuring pulse</a:t>
            </a:r>
          </a:p>
          <a:p>
            <a:r>
              <a:rPr lang="en-US" b="1">
                <a:cs typeface="Majalla UI"/>
              </a:rPr>
              <a:t>Femoral</a:t>
            </a:r>
            <a:r>
              <a:rPr lang="en-US">
                <a:cs typeface="Majalla UI"/>
              </a:rPr>
              <a:t>: inner aspect of upper thigh</a:t>
            </a:r>
          </a:p>
          <a:p>
            <a:r>
              <a:rPr lang="en-US" b="1">
                <a:cs typeface="Majalla UI"/>
              </a:rPr>
              <a:t>Popliteal</a:t>
            </a:r>
            <a:r>
              <a:rPr lang="en-US">
                <a:cs typeface="Majalla UI"/>
              </a:rPr>
              <a:t>: behind knee</a:t>
            </a:r>
          </a:p>
          <a:p>
            <a:r>
              <a:rPr lang="en-US" b="1">
                <a:cs typeface="Majalla UI"/>
              </a:rPr>
              <a:t>Posterior</a:t>
            </a:r>
            <a:r>
              <a:rPr lang="en-US">
                <a:cs typeface="Majalla UI"/>
              </a:rPr>
              <a:t> </a:t>
            </a:r>
            <a:r>
              <a:rPr lang="en-US" b="1">
                <a:cs typeface="Majalla UI"/>
              </a:rPr>
              <a:t>Tibial</a:t>
            </a:r>
            <a:r>
              <a:rPr lang="en-US">
                <a:cs typeface="Majalla UI"/>
              </a:rPr>
              <a:t>: behind the medial malleolus </a:t>
            </a:r>
          </a:p>
          <a:p>
            <a:r>
              <a:rPr lang="en-US" b="1">
                <a:cs typeface="Majalla UI"/>
              </a:rPr>
              <a:t>Dorsalis</a:t>
            </a:r>
            <a:r>
              <a:rPr lang="en-US">
                <a:cs typeface="Majalla UI"/>
              </a:rPr>
              <a:t> </a:t>
            </a:r>
            <a:r>
              <a:rPr lang="en-US" b="1">
                <a:cs typeface="Majalla UI"/>
              </a:rPr>
              <a:t>pedis</a:t>
            </a:r>
            <a:r>
              <a:rPr lang="en-US">
                <a:cs typeface="Majalla UI"/>
              </a:rPr>
              <a:t>: top of foot arch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1950" y="2276475"/>
            <a:ext cx="10021888" cy="2232025"/>
          </a:xfrm>
        </p:spPr>
        <p:txBody>
          <a:bodyPr/>
          <a:lstStyle/>
          <a:p>
            <a:pPr algn="ctr">
              <a:defRPr/>
            </a:pPr>
            <a:r>
              <a:rPr lang="en-US" altLang="ar-SA" sz="6000" b="1" dirty="0">
                <a:solidFill>
                  <a:schemeClr val="tx2">
                    <a:satMod val="130000"/>
                  </a:schemeClr>
                </a:solidFill>
              </a:rPr>
              <a:t>How to check pulse ..</a:t>
            </a:r>
            <a:endParaRPr lang="en-US" sz="60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fontAlgn="auto" hangingPunct="1">
              <a:spcAft>
                <a:spcPts val="0"/>
              </a:spcAft>
              <a:defRPr/>
            </a:pPr>
            <a:r>
              <a:rPr lang="en-US" altLang="ar-SA" sz="4400" b="1" dirty="0"/>
              <a:t>Radial pulse </a:t>
            </a:r>
            <a:endParaRPr lang="en-US" altLang="ar-SA" b="1" dirty="0">
              <a:solidFill>
                <a:schemeClr val="tx2">
                  <a:satMod val="130000"/>
                </a:schemeClr>
              </a:solidFill>
              <a:ea typeface="+mj-ea"/>
            </a:endParaRPr>
          </a:p>
        </p:txBody>
      </p:sp>
      <p:sp>
        <p:nvSpPr>
          <p:cNvPr id="35843" name="Rectangle 3"/>
          <p:cNvSpPr>
            <a:spLocks noGrp="1"/>
          </p:cNvSpPr>
          <p:nvPr>
            <p:ph idx="1"/>
          </p:nvPr>
        </p:nvSpPr>
        <p:spPr>
          <a:xfrm>
            <a:off x="2378075" y="1474788"/>
            <a:ext cx="4330700" cy="4530725"/>
          </a:xfrm>
        </p:spPr>
        <p:txBody>
          <a:bodyPr/>
          <a:lstStyle/>
          <a:p>
            <a:pPr marL="82550" indent="0" eaLnBrk="1" hangingPunct="1">
              <a:buFont typeface="Wingdings 2" panose="05020102010507070707" pitchFamily="18" charset="2"/>
              <a:buNone/>
              <a:defRPr/>
            </a:pPr>
            <a:endParaRPr lang="en-US" altLang="ar-SA" sz="2600" dirty="0"/>
          </a:p>
          <a:p>
            <a:pPr eaLnBrk="1" hangingPunct="1">
              <a:defRPr/>
            </a:pPr>
            <a:r>
              <a:rPr lang="en-US" altLang="ar-SA" sz="2600" dirty="0"/>
              <a:t>Place the tips of your </a:t>
            </a:r>
            <a:r>
              <a:rPr lang="en-US" altLang="ar-SA" sz="2600" b="1" dirty="0">
                <a:solidFill>
                  <a:srgbClr val="C00000"/>
                </a:solidFill>
              </a:rPr>
              <a:t>index and middle fingers </a:t>
            </a:r>
            <a:r>
              <a:rPr lang="en-US" altLang="ar-SA" sz="2600" dirty="0"/>
              <a:t>just proximal to the patients wrist on the thumb side, orienting them so that they are both over the length of the vessel.</a:t>
            </a:r>
          </a:p>
        </p:txBody>
      </p:sp>
      <p:pic>
        <p:nvPicPr>
          <p:cNvPr id="43012" name="Picture 7" descr="pulsehan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9600" y="1628775"/>
            <a:ext cx="3082925" cy="453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847850" y="333375"/>
            <a:ext cx="8229600" cy="1139825"/>
          </a:xfrm>
        </p:spPr>
        <p:txBody>
          <a:bodyPr/>
          <a:lstStyle/>
          <a:p>
            <a:pPr eaLnBrk="1" fontAlgn="auto" hangingPunct="1">
              <a:spcAft>
                <a:spcPts val="0"/>
              </a:spcAft>
              <a:defRPr/>
            </a:pPr>
            <a:r>
              <a:rPr lang="en-US" altLang="ar-SA" b="1" dirty="0">
                <a:solidFill>
                  <a:schemeClr val="tx2">
                    <a:satMod val="130000"/>
                  </a:schemeClr>
                </a:solidFill>
                <a:ea typeface="+mj-ea"/>
              </a:rPr>
              <a:t>Carotid pulse</a:t>
            </a:r>
          </a:p>
        </p:txBody>
      </p:sp>
      <p:pic>
        <p:nvPicPr>
          <p:cNvPr id="44035" name="Picture 2"/>
          <p:cNvPicPr>
            <a:picLocks noChangeAspect="1" noChangeArrowheads="1"/>
          </p:cNvPicPr>
          <p:nvPr/>
        </p:nvPicPr>
        <p:blipFill>
          <a:blip r:embed="rId2">
            <a:extLst>
              <a:ext uri="{28A0092B-C50C-407E-A947-70E740481C1C}">
                <a14:useLocalDpi xmlns:a14="http://schemas.microsoft.com/office/drawing/2010/main" val="0"/>
              </a:ext>
            </a:extLst>
          </a:blip>
          <a:srcRect t="17191"/>
          <a:stretch>
            <a:fillRect/>
          </a:stretch>
        </p:blipFill>
        <p:spPr bwMode="auto">
          <a:xfrm>
            <a:off x="2495550" y="1544638"/>
            <a:ext cx="8172450" cy="47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fontAlgn="auto" hangingPunct="1">
              <a:spcAft>
                <a:spcPts val="0"/>
              </a:spcAft>
              <a:defRPr/>
            </a:pPr>
            <a:r>
              <a:rPr lang="en-US" altLang="ar-SA" b="1" dirty="0">
                <a:solidFill>
                  <a:schemeClr val="tx2">
                    <a:satMod val="130000"/>
                  </a:schemeClr>
                </a:solidFill>
                <a:ea typeface="+mj-ea"/>
              </a:rPr>
              <a:t>Brachial pulse</a:t>
            </a:r>
          </a:p>
        </p:txBody>
      </p:sp>
      <p:pic>
        <p:nvPicPr>
          <p:cNvPr id="45059" name="Picture 2"/>
          <p:cNvPicPr>
            <a:picLocks noChangeAspect="1" noChangeArrowheads="1"/>
          </p:cNvPicPr>
          <p:nvPr/>
        </p:nvPicPr>
        <p:blipFill>
          <a:blip r:embed="rId2">
            <a:extLst>
              <a:ext uri="{28A0092B-C50C-407E-A947-70E740481C1C}">
                <a14:useLocalDpi xmlns:a14="http://schemas.microsoft.com/office/drawing/2010/main" val="0"/>
              </a:ext>
            </a:extLst>
          </a:blip>
          <a:srcRect t="14848" r="46031" b="5338"/>
          <a:stretch>
            <a:fillRect/>
          </a:stretch>
        </p:blipFill>
        <p:spPr bwMode="auto">
          <a:xfrm>
            <a:off x="1774825" y="1412875"/>
            <a:ext cx="3744913" cy="424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0" name="Picture 6" descr="Image result for Brachial pul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3338" y="1557338"/>
            <a:ext cx="5170487" cy="39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992313" y="260350"/>
            <a:ext cx="8229600" cy="1139825"/>
          </a:xfrm>
        </p:spPr>
        <p:txBody>
          <a:bodyPr/>
          <a:lstStyle/>
          <a:p>
            <a:pPr eaLnBrk="1" fontAlgn="auto" hangingPunct="1">
              <a:spcAft>
                <a:spcPts val="0"/>
              </a:spcAft>
              <a:defRPr/>
            </a:pPr>
            <a:r>
              <a:rPr lang="en-US" altLang="ar-SA" b="1" dirty="0">
                <a:solidFill>
                  <a:schemeClr val="tx2">
                    <a:satMod val="130000"/>
                  </a:schemeClr>
                </a:solidFill>
                <a:ea typeface="+mj-ea"/>
              </a:rPr>
              <a:t>Femoral pulse</a:t>
            </a:r>
          </a:p>
        </p:txBody>
      </p:sp>
      <p:pic>
        <p:nvPicPr>
          <p:cNvPr id="46083" name="Picture 2"/>
          <p:cNvPicPr>
            <a:picLocks noChangeAspect="1" noChangeArrowheads="1"/>
          </p:cNvPicPr>
          <p:nvPr/>
        </p:nvPicPr>
        <p:blipFill>
          <a:blip r:embed="rId2">
            <a:extLst>
              <a:ext uri="{28A0092B-C50C-407E-A947-70E740481C1C}">
                <a14:useLocalDpi xmlns:a14="http://schemas.microsoft.com/office/drawing/2010/main" val="0"/>
              </a:ext>
            </a:extLst>
          </a:blip>
          <a:srcRect t="13531" r="51750" b="5336"/>
          <a:stretch>
            <a:fillRect/>
          </a:stretch>
        </p:blipFill>
        <p:spPr bwMode="auto">
          <a:xfrm>
            <a:off x="1847850" y="1557338"/>
            <a:ext cx="4391025" cy="506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6" descr="Image result for Femoral pulse"/>
          <p:cNvPicPr>
            <a:picLocks noChangeAspect="1" noChangeArrowheads="1"/>
          </p:cNvPicPr>
          <p:nvPr/>
        </p:nvPicPr>
        <p:blipFill>
          <a:blip r:embed="rId3">
            <a:extLst>
              <a:ext uri="{28A0092B-C50C-407E-A947-70E740481C1C}">
                <a14:useLocalDpi xmlns:a14="http://schemas.microsoft.com/office/drawing/2010/main" val="0"/>
              </a:ext>
            </a:extLst>
          </a:blip>
          <a:srcRect t="5840" r="11530" b="2502"/>
          <a:stretch>
            <a:fillRect/>
          </a:stretch>
        </p:blipFill>
        <p:spPr bwMode="auto">
          <a:xfrm>
            <a:off x="6959600" y="1538288"/>
            <a:ext cx="3384550" cy="484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fontAlgn="auto" hangingPunct="1">
              <a:spcAft>
                <a:spcPts val="0"/>
              </a:spcAft>
              <a:defRPr/>
            </a:pPr>
            <a:r>
              <a:rPr lang="en-US" altLang="ar-SA" b="1" dirty="0">
                <a:solidFill>
                  <a:schemeClr val="tx2">
                    <a:satMod val="130000"/>
                  </a:schemeClr>
                </a:solidFill>
                <a:ea typeface="+mj-ea"/>
              </a:rPr>
              <a:t>Popliteal pulse</a:t>
            </a:r>
          </a:p>
        </p:txBody>
      </p:sp>
      <p:pic>
        <p:nvPicPr>
          <p:cNvPr id="47107" name="Picture 2"/>
          <p:cNvPicPr>
            <a:picLocks noChangeAspect="1" noChangeArrowheads="1"/>
          </p:cNvPicPr>
          <p:nvPr/>
        </p:nvPicPr>
        <p:blipFill>
          <a:blip r:embed="rId2">
            <a:extLst>
              <a:ext uri="{28A0092B-C50C-407E-A947-70E740481C1C}">
                <a14:useLocalDpi xmlns:a14="http://schemas.microsoft.com/office/drawing/2010/main" val="0"/>
              </a:ext>
            </a:extLst>
          </a:blip>
          <a:srcRect t="12631"/>
          <a:stretch>
            <a:fillRect/>
          </a:stretch>
        </p:blipFill>
        <p:spPr bwMode="auto">
          <a:xfrm>
            <a:off x="2135188" y="1268413"/>
            <a:ext cx="8331200"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t>Posterior</a:t>
            </a:r>
            <a:r>
              <a:rPr lang="en-US" dirty="0"/>
              <a:t> </a:t>
            </a:r>
            <a:r>
              <a:rPr lang="en-US" b="1" dirty="0" err="1"/>
              <a:t>Tibial</a:t>
            </a:r>
            <a:r>
              <a:rPr lang="en-US" b="1" dirty="0"/>
              <a:t> pulse</a:t>
            </a:r>
            <a:endParaRPr lang="en-US" dirty="0"/>
          </a:p>
        </p:txBody>
      </p:sp>
      <p:sp>
        <p:nvSpPr>
          <p:cNvPr id="48131" name="Content Placeholder 2"/>
          <p:cNvSpPr>
            <a:spLocks noGrp="1"/>
          </p:cNvSpPr>
          <p:nvPr>
            <p:ph idx="1"/>
          </p:nvPr>
        </p:nvSpPr>
        <p:spPr>
          <a:xfrm>
            <a:off x="1912938" y="2060575"/>
            <a:ext cx="4903787" cy="4259263"/>
          </a:xfrm>
        </p:spPr>
        <p:txBody>
          <a:bodyPr/>
          <a:lstStyle/>
          <a:p>
            <a:r>
              <a:rPr lang="en-US">
                <a:cs typeface="Majalla UI"/>
              </a:rPr>
              <a:t>The posterior tibial  pulse can be felt behind and below the medial malleolus.</a:t>
            </a:r>
          </a:p>
        </p:txBody>
      </p:sp>
      <p:pic>
        <p:nvPicPr>
          <p:cNvPr id="4813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913563" y="2205038"/>
            <a:ext cx="4806950" cy="323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err="1"/>
              <a:t>Dorsalis</a:t>
            </a:r>
            <a:r>
              <a:rPr lang="en-US" dirty="0"/>
              <a:t> </a:t>
            </a:r>
            <a:r>
              <a:rPr lang="en-US" b="1" dirty="0" err="1"/>
              <a:t>pedis</a:t>
            </a:r>
            <a:r>
              <a:rPr lang="en-US" b="1" dirty="0"/>
              <a:t> pulse </a:t>
            </a:r>
            <a:endParaRPr lang="en-US" dirty="0"/>
          </a:p>
        </p:txBody>
      </p:sp>
      <p:sp>
        <p:nvSpPr>
          <p:cNvPr id="49155" name="Content Placeholder 2"/>
          <p:cNvSpPr>
            <a:spLocks noGrp="1"/>
          </p:cNvSpPr>
          <p:nvPr>
            <p:ph idx="1"/>
          </p:nvPr>
        </p:nvSpPr>
        <p:spPr>
          <a:xfrm>
            <a:off x="1343025" y="1916113"/>
            <a:ext cx="4830763" cy="4800600"/>
          </a:xfrm>
        </p:spPr>
        <p:txBody>
          <a:bodyPr/>
          <a:lstStyle/>
          <a:p>
            <a:r>
              <a:rPr lang="en-US">
                <a:cs typeface="Majalla UI"/>
              </a:rPr>
              <a:t>The dorsalis pedis pulse is palpable on the dorsum of the foot in the first intermetatarsal space just lateral to the extensor tendon of the great toe.</a:t>
            </a:r>
          </a:p>
          <a:p>
            <a:endParaRPr lang="en-US">
              <a:cs typeface="Majalla UI"/>
            </a:endParaRPr>
          </a:p>
        </p:txBody>
      </p:sp>
      <p:pic>
        <p:nvPicPr>
          <p:cNvPr id="4915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19975" y="1712913"/>
            <a:ext cx="4764088"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92838" y="1712913"/>
            <a:ext cx="2774950" cy="390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وان 1"/>
          <p:cNvSpPr>
            <a:spLocks noGrp="1"/>
          </p:cNvSpPr>
          <p:nvPr>
            <p:ph type="title"/>
          </p:nvPr>
        </p:nvSpPr>
        <p:spPr/>
        <p:txBody>
          <a:bodyPr/>
          <a:lstStyle/>
          <a:p>
            <a:pPr eaLnBrk="1" fontAlgn="auto" hangingPunct="1">
              <a:spcAft>
                <a:spcPts val="0"/>
              </a:spcAft>
              <a:defRPr/>
            </a:pPr>
            <a:endParaRPr lang="en-US" altLang="en-US">
              <a:solidFill>
                <a:schemeClr val="tx2">
                  <a:satMod val="130000"/>
                </a:schemeClr>
              </a:solidFill>
              <a:ea typeface="+mj-ea"/>
            </a:endParaRPr>
          </a:p>
        </p:txBody>
      </p:sp>
      <p:pic>
        <p:nvPicPr>
          <p:cNvPr id="5017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63750" y="0"/>
            <a:ext cx="7561263" cy="6858000"/>
          </a:xfr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fontAlgn="auto" hangingPunct="1">
              <a:spcAft>
                <a:spcPts val="0"/>
              </a:spcAft>
              <a:defRPr/>
            </a:pPr>
            <a:r>
              <a:rPr lang="en-US" altLang="ar-SA" b="1" dirty="0">
                <a:solidFill>
                  <a:schemeClr val="tx2">
                    <a:satMod val="130000"/>
                  </a:schemeClr>
                </a:solidFill>
                <a:ea typeface="+mj-ea"/>
              </a:rPr>
              <a:t>Assessment of pulse</a:t>
            </a:r>
          </a:p>
        </p:txBody>
      </p:sp>
      <p:sp>
        <p:nvSpPr>
          <p:cNvPr id="51203" name="Rectangle 3"/>
          <p:cNvSpPr>
            <a:spLocks noGrp="1"/>
          </p:cNvSpPr>
          <p:nvPr>
            <p:ph idx="1"/>
          </p:nvPr>
        </p:nvSpPr>
        <p:spPr/>
        <p:txBody>
          <a:bodyPr/>
          <a:lstStyle/>
          <a:p>
            <a:pPr marL="533400" indent="-533400" eaLnBrk="1" hangingPunct="1"/>
            <a:r>
              <a:rPr lang="en-US" altLang="ar-SA" sz="2400"/>
              <a:t>Features the examiner should note :</a:t>
            </a:r>
          </a:p>
          <a:p>
            <a:pPr marL="533400" indent="-533400" eaLnBrk="1" hangingPunct="1"/>
            <a:endParaRPr lang="en-US" altLang="ar-SA" sz="2400"/>
          </a:p>
          <a:p>
            <a:pPr marL="533400" indent="-533400" eaLnBrk="1" hangingPunct="1">
              <a:buFont typeface="Wingdings" panose="05000000000000000000" pitchFamily="2" charset="2"/>
              <a:buAutoNum type="arabicPeriod"/>
            </a:pPr>
            <a:r>
              <a:rPr lang="en-US" altLang="ar-SA" sz="2400"/>
              <a:t>Rate</a:t>
            </a:r>
          </a:p>
          <a:p>
            <a:pPr marL="533400" indent="-533400" eaLnBrk="1" hangingPunct="1">
              <a:buFont typeface="Wingdings" panose="05000000000000000000" pitchFamily="2" charset="2"/>
              <a:buAutoNum type="arabicPeriod"/>
            </a:pPr>
            <a:r>
              <a:rPr lang="en-US" altLang="ar-SA" sz="2400"/>
              <a:t>Rhythm(regular\irregular)</a:t>
            </a:r>
          </a:p>
          <a:p>
            <a:pPr marL="533400" indent="-533400" eaLnBrk="1" hangingPunct="1">
              <a:buFont typeface="Wingdings" panose="05000000000000000000" pitchFamily="2" charset="2"/>
              <a:buAutoNum type="arabicPeriod"/>
            </a:pPr>
            <a:r>
              <a:rPr lang="en-US" altLang="ar-SA" sz="2400"/>
              <a:t>Volume</a:t>
            </a:r>
          </a:p>
          <a:p>
            <a:pPr marL="533400" indent="-533400" eaLnBrk="1" hangingPunct="1">
              <a:buFont typeface="Wingdings" panose="05000000000000000000" pitchFamily="2" charset="2"/>
              <a:buAutoNum type="arabicPeriod"/>
            </a:pPr>
            <a:r>
              <a:rPr lang="en-US" altLang="ar-SA" sz="2400"/>
              <a:t>Synchronicity</a:t>
            </a:r>
          </a:p>
          <a:p>
            <a:pPr marL="533400" indent="-533400" eaLnBrk="1" hangingPunct="1">
              <a:buFont typeface="Wingdings" panose="05000000000000000000" pitchFamily="2" charset="2"/>
              <a:buAutoNum type="arabicPeriod"/>
            </a:pPr>
            <a:r>
              <a:rPr lang="en-US" altLang="ar-SA" sz="2400"/>
              <a:t>Radio-femoral delay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fontAlgn="auto" hangingPunct="1">
              <a:spcAft>
                <a:spcPts val="0"/>
              </a:spcAft>
              <a:defRPr/>
            </a:pPr>
            <a:r>
              <a:rPr lang="en-US" altLang="ar-SA" b="1" dirty="0">
                <a:solidFill>
                  <a:schemeClr val="tx2">
                    <a:satMod val="130000"/>
                  </a:schemeClr>
                </a:solidFill>
                <a:ea typeface="+mj-ea"/>
              </a:rPr>
              <a:t>Rate</a:t>
            </a:r>
          </a:p>
        </p:txBody>
      </p:sp>
      <p:sp>
        <p:nvSpPr>
          <p:cNvPr id="52227" name="Rectangle 3"/>
          <p:cNvSpPr>
            <a:spLocks noGrp="1"/>
          </p:cNvSpPr>
          <p:nvPr>
            <p:ph idx="1"/>
          </p:nvPr>
        </p:nvSpPr>
        <p:spPr/>
        <p:txBody>
          <a:bodyPr/>
          <a:lstStyle/>
          <a:p>
            <a:pPr marL="533400" indent="-533400" eaLnBrk="1" hangingPunct="1"/>
            <a:r>
              <a:rPr lang="en-US" altLang="ar-SA"/>
              <a:t>Count the pulse for </a:t>
            </a:r>
            <a:r>
              <a:rPr lang="en-US" altLang="ar-SA" u="sng"/>
              <a:t>1 minute</a:t>
            </a:r>
            <a:r>
              <a:rPr lang="en-US" altLang="ar-SA"/>
              <a:t> </a:t>
            </a:r>
          </a:p>
          <a:p>
            <a:pPr marL="533400" indent="-533400" eaLnBrk="1" hangingPunct="1"/>
            <a:endParaRPr lang="en-US" altLang="ar-SA"/>
          </a:p>
          <a:p>
            <a:pPr marL="533400" indent="-533400" eaLnBrk="1" hangingPunct="1">
              <a:buFont typeface="Wingdings" panose="05000000000000000000" pitchFamily="2" charset="2"/>
              <a:buAutoNum type="arabicPeriod"/>
            </a:pPr>
            <a:r>
              <a:rPr lang="en-US" altLang="ar-SA"/>
              <a:t>Normal : 60-100/min</a:t>
            </a:r>
          </a:p>
          <a:p>
            <a:pPr marL="533400" indent="-533400" eaLnBrk="1" hangingPunct="1">
              <a:buFont typeface="Wingdings" panose="05000000000000000000" pitchFamily="2" charset="2"/>
              <a:buAutoNum type="arabicPeriod"/>
            </a:pPr>
            <a:r>
              <a:rPr lang="en-US" altLang="ar-SA"/>
              <a:t>Tachycardia : &gt; 100/min</a:t>
            </a:r>
          </a:p>
          <a:p>
            <a:pPr marL="533400" indent="-533400" eaLnBrk="1" hangingPunct="1">
              <a:buFont typeface="Wingdings" panose="05000000000000000000" pitchFamily="2" charset="2"/>
              <a:buAutoNum type="arabicPeriod"/>
            </a:pPr>
            <a:r>
              <a:rPr lang="en-US" altLang="ar-SA"/>
              <a:t>Bradycardia : &lt;60/min</a:t>
            </a:r>
          </a:p>
          <a:p>
            <a:pPr marL="533400" indent="-533400" eaLnBrk="1" hangingPunct="1"/>
            <a:endParaRPr lang="en-US" altLang="ar-SA" u="sng"/>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p:cNvSpPr>
          <p:nvPr>
            <p:ph idx="1"/>
          </p:nvPr>
        </p:nvSpPr>
        <p:spPr/>
        <p:txBody>
          <a:bodyPr/>
          <a:lstStyle/>
          <a:p>
            <a:pPr eaLnBrk="1" hangingPunct="1"/>
            <a:r>
              <a:rPr lang="en-US" altLang="ar-SA" dirty="0"/>
              <a:t>Sinus tachycardia :</a:t>
            </a:r>
          </a:p>
          <a:p>
            <a:pPr eaLnBrk="1" hangingPunct="1">
              <a:buFont typeface="Wingdings" panose="05000000000000000000" pitchFamily="2" charset="2"/>
              <a:buNone/>
            </a:pPr>
            <a:endParaRPr lang="en-US" altLang="ar-SA" dirty="0"/>
          </a:p>
          <a:p>
            <a:pPr eaLnBrk="1" hangingPunct="1">
              <a:buFont typeface="Wingdings" panose="05000000000000000000" pitchFamily="2" charset="2"/>
              <a:buNone/>
            </a:pPr>
            <a:r>
              <a:rPr lang="en-US" altLang="ar-SA" dirty="0"/>
              <a:t>Physiological : infants , children , emotion , exertion .</a:t>
            </a:r>
          </a:p>
          <a:p>
            <a:pPr eaLnBrk="1" hangingPunct="1">
              <a:buFont typeface="Wingdings 2" panose="05020102010507070707" pitchFamily="18" charset="2"/>
              <a:buNone/>
            </a:pPr>
            <a:r>
              <a:rPr lang="en-US" altLang="ar-SA" dirty="0"/>
              <a:t>Pathological : </a:t>
            </a:r>
            <a:r>
              <a:rPr lang="en-GB" altLang="ar-SA" dirty="0" err="1"/>
              <a:t>anemia</a:t>
            </a:r>
            <a:r>
              <a:rPr lang="en-GB" altLang="ar-SA" dirty="0"/>
              <a:t> , </a:t>
            </a:r>
            <a:r>
              <a:rPr lang="en-US" altLang="ar-SA" dirty="0"/>
              <a:t>o</a:t>
            </a:r>
            <a:r>
              <a:rPr lang="en-US" dirty="0">
                <a:cs typeface="Majalla UI"/>
              </a:rPr>
              <a:t>veractive thyroid (hyperthyroidism)</a:t>
            </a:r>
          </a:p>
          <a:p>
            <a:pPr eaLnBrk="1" hangingPunct="1">
              <a:buFont typeface="Wingdings" panose="05000000000000000000" pitchFamily="2" charset="2"/>
              <a:buNone/>
            </a:pPr>
            <a:r>
              <a:rPr lang="en-US" dirty="0">
                <a:cs typeface="Majalla UI"/>
              </a:rPr>
              <a:t>,medication side effects </a:t>
            </a:r>
            <a:r>
              <a:rPr lang="en-US" altLang="ar-SA" dirty="0"/>
              <a:t>.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p:cNvSpPr>
          <p:nvPr>
            <p:ph idx="1"/>
          </p:nvPr>
        </p:nvSpPr>
        <p:spPr/>
        <p:txBody>
          <a:bodyPr/>
          <a:lstStyle/>
          <a:p>
            <a:pPr eaLnBrk="1" hangingPunct="1"/>
            <a:r>
              <a:rPr lang="en-US" altLang="ar-SA" dirty="0"/>
              <a:t>Sinus bradycardia :</a:t>
            </a:r>
          </a:p>
          <a:p>
            <a:pPr eaLnBrk="1" hangingPunct="1">
              <a:buFont typeface="Wingdings" panose="05000000000000000000" pitchFamily="2" charset="2"/>
              <a:buNone/>
            </a:pPr>
            <a:endParaRPr lang="en-US" altLang="ar-SA" dirty="0"/>
          </a:p>
          <a:p>
            <a:pPr eaLnBrk="1" hangingPunct="1">
              <a:buFont typeface="Wingdings" panose="05000000000000000000" pitchFamily="2" charset="2"/>
              <a:buNone/>
            </a:pPr>
            <a:r>
              <a:rPr lang="en-US" altLang="ar-SA" dirty="0"/>
              <a:t>Physiological : athletes , sleep .</a:t>
            </a:r>
          </a:p>
          <a:p>
            <a:pPr eaLnBrk="1" hangingPunct="1">
              <a:buFont typeface="Wingdings" panose="05000000000000000000" pitchFamily="2" charset="2"/>
              <a:buNone/>
            </a:pPr>
            <a:r>
              <a:rPr lang="en-US" altLang="ar-SA" dirty="0"/>
              <a:t>Pathological : severe hypoxia ,</a:t>
            </a:r>
            <a:r>
              <a:rPr lang="en-GB" altLang="ar-SA" dirty="0"/>
              <a:t> hypothyroidism, </a:t>
            </a:r>
            <a:r>
              <a:rPr lang="en-US" altLang="ar-SA" dirty="0"/>
              <a:t>hypothermia , drugs : beta blockers</a:t>
            </a:r>
            <a:r>
              <a:rPr lang="ar-EG" altLang="ar-SA" dirty="0"/>
              <a:t> </a:t>
            </a:r>
            <a:r>
              <a:rPr lang="en-US" altLang="ar-SA" dirty="0"/>
              <a: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fontAlgn="auto" hangingPunct="1">
              <a:spcAft>
                <a:spcPts val="0"/>
              </a:spcAft>
              <a:defRPr/>
            </a:pPr>
            <a:r>
              <a:rPr lang="en-US" altLang="ar-SA" b="1">
                <a:solidFill>
                  <a:schemeClr val="tx2">
                    <a:satMod val="130000"/>
                  </a:schemeClr>
                </a:solidFill>
                <a:ea typeface="+mj-ea"/>
              </a:rPr>
              <a:t>Rhythm =</a:t>
            </a:r>
            <a:r>
              <a:rPr lang="en-US" altLang="ar-SA">
                <a:solidFill>
                  <a:schemeClr val="tx2">
                    <a:satMod val="130000"/>
                  </a:schemeClr>
                </a:solidFill>
                <a:ea typeface="+mj-ea"/>
              </a:rPr>
              <a:t> Regularity</a:t>
            </a:r>
          </a:p>
        </p:txBody>
      </p:sp>
      <p:sp>
        <p:nvSpPr>
          <p:cNvPr id="46083" name="Rectangle 3"/>
          <p:cNvSpPr>
            <a:spLocks noGrp="1"/>
          </p:cNvSpPr>
          <p:nvPr>
            <p:ph idx="1"/>
          </p:nvPr>
        </p:nvSpPr>
        <p:spPr>
          <a:xfrm>
            <a:off x="2574925" y="1557338"/>
            <a:ext cx="8064500" cy="4852987"/>
          </a:xfrm>
        </p:spPr>
        <p:txBody>
          <a:bodyPr/>
          <a:lstStyle/>
          <a:p>
            <a:pPr marL="82550" indent="0" eaLnBrk="1" hangingPunct="1">
              <a:lnSpc>
                <a:spcPct val="90000"/>
              </a:lnSpc>
              <a:buFont typeface="Wingdings 2" panose="05020102010507070707" pitchFamily="18" charset="2"/>
              <a:buNone/>
              <a:defRPr/>
            </a:pPr>
            <a:endParaRPr lang="en-US" altLang="ar-SA" sz="2400" dirty="0"/>
          </a:p>
          <a:p>
            <a:pPr eaLnBrk="1" hangingPunct="1">
              <a:lnSpc>
                <a:spcPct val="90000"/>
              </a:lnSpc>
              <a:defRPr/>
            </a:pPr>
            <a:r>
              <a:rPr lang="en-US" altLang="ar-SA" sz="2800" dirty="0"/>
              <a:t>Is the time between beats constant?. Irregular rhythms, are quite common</a:t>
            </a:r>
          </a:p>
          <a:p>
            <a:pPr eaLnBrk="1" hangingPunct="1">
              <a:lnSpc>
                <a:spcPct val="90000"/>
              </a:lnSpc>
              <a:defRPr/>
            </a:pPr>
            <a:endParaRPr lang="en-US" altLang="ar-SA" sz="2400" dirty="0"/>
          </a:p>
          <a:p>
            <a:pPr marL="539750" indent="-457200" eaLnBrk="1" hangingPunct="1">
              <a:lnSpc>
                <a:spcPct val="90000"/>
              </a:lnSpc>
              <a:buFont typeface="+mj-lt"/>
              <a:buAutoNum type="arabicPeriod"/>
              <a:defRPr/>
            </a:pPr>
            <a:r>
              <a:rPr lang="en-US" altLang="ar-SA" dirty="0"/>
              <a:t>Regular pulse </a:t>
            </a:r>
          </a:p>
          <a:p>
            <a:pPr marL="539750" indent="-457200" eaLnBrk="1" hangingPunct="1">
              <a:lnSpc>
                <a:spcPct val="90000"/>
              </a:lnSpc>
              <a:buFont typeface="+mj-lt"/>
              <a:buAutoNum type="arabicPeriod"/>
              <a:defRPr/>
            </a:pPr>
            <a:r>
              <a:rPr lang="en-US" altLang="ar-SA" dirty="0"/>
              <a:t>Irregular pulse</a:t>
            </a:r>
          </a:p>
          <a:p>
            <a:pPr eaLnBrk="1" hangingPunct="1">
              <a:lnSpc>
                <a:spcPct val="90000"/>
              </a:lnSpc>
              <a:defRPr/>
            </a:pPr>
            <a:r>
              <a:rPr lang="en-US" altLang="ar-SA" dirty="0"/>
              <a:t>Irregular regularity</a:t>
            </a:r>
          </a:p>
          <a:p>
            <a:pPr eaLnBrk="1" hangingPunct="1">
              <a:lnSpc>
                <a:spcPct val="90000"/>
              </a:lnSpc>
              <a:defRPr/>
            </a:pPr>
            <a:r>
              <a:rPr lang="en-US" altLang="ar-SA" dirty="0"/>
              <a:t>Irregular irregularity (AF)</a:t>
            </a:r>
          </a:p>
          <a:p>
            <a:pPr eaLnBrk="1" hangingPunct="1">
              <a:lnSpc>
                <a:spcPct val="90000"/>
              </a:lnSpc>
              <a:defRPr/>
            </a:pPr>
            <a:endParaRPr lang="ar-EG" altLang="ar-SA" dirty="0"/>
          </a:p>
          <a:p>
            <a:pPr eaLnBrk="1" hangingPunct="1">
              <a:lnSpc>
                <a:spcPct val="90000"/>
              </a:lnSpc>
              <a:defRPr/>
            </a:pPr>
            <a:endParaRPr lang="ar-EG" altLang="ar-SA" sz="2400" dirty="0"/>
          </a:p>
          <a:p>
            <a:pPr eaLnBrk="1" hangingPunct="1">
              <a:lnSpc>
                <a:spcPct val="90000"/>
              </a:lnSpc>
              <a:defRPr/>
            </a:pPr>
            <a:endParaRPr lang="ar-EG" altLang="ar-SA" sz="2400" dirty="0"/>
          </a:p>
          <a:p>
            <a:pPr eaLnBrk="1" hangingPunct="1">
              <a:lnSpc>
                <a:spcPct val="90000"/>
              </a:lnSpc>
              <a:defRPr/>
            </a:pPr>
            <a:endParaRPr lang="ar-EG" altLang="ar-SA" sz="2400" dirty="0"/>
          </a:p>
          <a:p>
            <a:pPr eaLnBrk="1" hangingPunct="1">
              <a:lnSpc>
                <a:spcPct val="90000"/>
              </a:lnSpc>
              <a:defRPr/>
            </a:pPr>
            <a:endParaRPr lang="ar-EG" altLang="ar-SA" sz="2400" dirty="0"/>
          </a:p>
          <a:p>
            <a:pPr eaLnBrk="1" hangingPunct="1">
              <a:lnSpc>
                <a:spcPct val="90000"/>
              </a:lnSpc>
              <a:defRPr/>
            </a:pPr>
            <a:endParaRPr lang="ar-EG" altLang="ar-SA" sz="2400" dirty="0"/>
          </a:p>
          <a:p>
            <a:pPr eaLnBrk="1" hangingPunct="1">
              <a:lnSpc>
                <a:spcPct val="90000"/>
              </a:lnSpc>
              <a:defRPr/>
            </a:pPr>
            <a:endParaRPr lang="ar-EG" altLang="ar-SA" sz="2400" dirty="0"/>
          </a:p>
          <a:p>
            <a:pPr eaLnBrk="1" hangingPunct="1">
              <a:lnSpc>
                <a:spcPct val="90000"/>
              </a:lnSpc>
              <a:defRPr/>
            </a:pPr>
            <a:endParaRPr lang="en-US" altLang="ar-SA" sz="2400" dirty="0"/>
          </a:p>
          <a:p>
            <a:pPr eaLnBrk="1" hangingPunct="1">
              <a:lnSpc>
                <a:spcPct val="90000"/>
              </a:lnSpc>
              <a:defRPr/>
            </a:pPr>
            <a:endParaRPr lang="en-US" altLang="ar-SA" sz="2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5738" y="3573463"/>
            <a:ext cx="9999662" cy="2865437"/>
          </a:xfrm>
        </p:spPr>
        <p:txBody>
          <a:bodyPr/>
          <a:lstStyle/>
          <a:p>
            <a:pPr algn="ctr">
              <a:defRPr/>
            </a:pPr>
            <a:br>
              <a:rPr lang="en-US" altLang="ar-SA" sz="3600" dirty="0">
                <a:solidFill>
                  <a:schemeClr val="tx1"/>
                </a:solidFill>
              </a:rPr>
            </a:br>
            <a:br>
              <a:rPr lang="en-US" altLang="ar-SA" sz="3600" dirty="0">
                <a:solidFill>
                  <a:schemeClr val="tx1"/>
                </a:solidFill>
              </a:rPr>
            </a:br>
            <a:r>
              <a:rPr lang="en-US" altLang="ar-SA" sz="3600" dirty="0">
                <a:solidFill>
                  <a:schemeClr val="tx1"/>
                </a:solidFill>
              </a:rPr>
              <a:t>Regular pulse</a:t>
            </a:r>
            <a:br>
              <a:rPr lang="en-US" altLang="ar-SA" sz="3600" dirty="0">
                <a:solidFill>
                  <a:schemeClr val="tx1"/>
                </a:solidFill>
              </a:rPr>
            </a:br>
            <a:endParaRPr lang="en-US" sz="3600" dirty="0">
              <a:solidFill>
                <a:schemeClr val="tx1"/>
              </a:solidFill>
            </a:endParaRPr>
          </a:p>
        </p:txBody>
      </p:sp>
      <p:pic>
        <p:nvPicPr>
          <p:cNvPr id="56323" name="Picture 5" descr="Image result for regularity of puls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55913" y="1773238"/>
            <a:ext cx="7200900" cy="2865437"/>
          </a:xfrm>
          <a:noFill/>
          <a:ln w="28575">
            <a:solidFill>
              <a:schemeClr val="tx1"/>
            </a:solid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2938" y="4797425"/>
            <a:ext cx="9999662" cy="1143000"/>
          </a:xfrm>
        </p:spPr>
        <p:txBody>
          <a:bodyPr>
            <a:normAutofit fontScale="90000"/>
          </a:bodyPr>
          <a:lstStyle/>
          <a:p>
            <a:pPr algn="ctr">
              <a:defRPr/>
            </a:pPr>
            <a:br>
              <a:rPr lang="en-US" altLang="ar-SA" sz="4400" dirty="0">
                <a:solidFill>
                  <a:schemeClr val="tx1"/>
                </a:solidFill>
              </a:rPr>
            </a:br>
            <a:r>
              <a:rPr lang="en-US" altLang="ar-SA" sz="4400" dirty="0">
                <a:solidFill>
                  <a:schemeClr val="tx1"/>
                </a:solidFill>
              </a:rPr>
              <a:t>Irregular pulse</a:t>
            </a:r>
            <a:br>
              <a:rPr lang="en-US" altLang="ar-SA" sz="4400" dirty="0">
                <a:solidFill>
                  <a:schemeClr val="tx1"/>
                </a:solidFill>
              </a:rPr>
            </a:br>
            <a:endParaRPr lang="en-US" dirty="0"/>
          </a:p>
        </p:txBody>
      </p:sp>
      <p:pic>
        <p:nvPicPr>
          <p:cNvPr id="57347"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165475" y="1844675"/>
            <a:ext cx="7494588" cy="2808288"/>
          </a:xfr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effectLst/>
              </a:rPr>
              <a:t>Pulse volume</a:t>
            </a:r>
            <a:endParaRPr lang="en-US" dirty="0"/>
          </a:p>
        </p:txBody>
      </p:sp>
      <p:sp>
        <p:nvSpPr>
          <p:cNvPr id="58371" name="Content Placeholder 2"/>
          <p:cNvSpPr>
            <a:spLocks noGrp="1"/>
          </p:cNvSpPr>
          <p:nvPr>
            <p:ph idx="1"/>
          </p:nvPr>
        </p:nvSpPr>
        <p:spPr>
          <a:xfrm>
            <a:off x="1912938" y="2133600"/>
            <a:ext cx="9999662" cy="4114800"/>
          </a:xfrm>
        </p:spPr>
        <p:txBody>
          <a:bodyPr/>
          <a:lstStyle/>
          <a:p>
            <a:r>
              <a:rPr lang="en-US">
                <a:cs typeface="Majalla UI"/>
              </a:rPr>
              <a:t>It is the amount of blood pumped with each beat.</a:t>
            </a:r>
          </a:p>
          <a:p>
            <a:r>
              <a:rPr lang="en-US">
                <a:cs typeface="Majalla UI"/>
              </a:rPr>
              <a:t>Described by words such as high , strong , weak or bounding pulse </a:t>
            </a:r>
            <a:br>
              <a:rPr lang="en-US">
                <a:cs typeface="Majalla UI"/>
              </a:rPr>
            </a:br>
            <a:endParaRPr lang="en-US">
              <a:cs typeface="Majalla U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ar-SA" sz="4400" b="1" dirty="0"/>
              <a:t>Synchronicity</a:t>
            </a:r>
            <a:endParaRPr lang="en-US" b="1" dirty="0"/>
          </a:p>
        </p:txBody>
      </p:sp>
      <p:sp>
        <p:nvSpPr>
          <p:cNvPr id="59395" name="Content Placeholder 2"/>
          <p:cNvSpPr>
            <a:spLocks noGrp="1"/>
          </p:cNvSpPr>
          <p:nvPr>
            <p:ph idx="1"/>
          </p:nvPr>
        </p:nvSpPr>
        <p:spPr/>
        <p:txBody>
          <a:bodyPr/>
          <a:lstStyle/>
          <a:p>
            <a:r>
              <a:rPr lang="en-US" altLang="ar-SA"/>
              <a:t>Comparison between artery on both sides of the body .</a:t>
            </a:r>
          </a:p>
          <a:p>
            <a:endParaRPr lang="en-US">
              <a:cs typeface="Majalla UI"/>
            </a:endParaRPr>
          </a:p>
        </p:txBody>
      </p:sp>
      <p:pic>
        <p:nvPicPr>
          <p:cNvPr id="5939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27375" y="2492375"/>
            <a:ext cx="7570788"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ar-SA" sz="4400" b="1" dirty="0"/>
              <a:t>Radio-femoral delay</a:t>
            </a:r>
            <a:endParaRPr lang="en-US" b="1" dirty="0"/>
          </a:p>
        </p:txBody>
      </p:sp>
      <p:sp>
        <p:nvSpPr>
          <p:cNvPr id="60419" name="Content Placeholder 2"/>
          <p:cNvSpPr>
            <a:spLocks noGrp="1"/>
          </p:cNvSpPr>
          <p:nvPr>
            <p:ph idx="1"/>
          </p:nvPr>
        </p:nvSpPr>
        <p:spPr>
          <a:xfrm>
            <a:off x="1254125" y="1809750"/>
            <a:ext cx="4325938" cy="4619625"/>
          </a:xfrm>
        </p:spPr>
        <p:txBody>
          <a:bodyPr/>
          <a:lstStyle/>
          <a:p>
            <a:r>
              <a:rPr lang="en-US">
                <a:cs typeface="Majalla UI"/>
              </a:rPr>
              <a:t>A delay between the upstroke of the radial pulse and a femoral pulse who presence indicates </a:t>
            </a:r>
            <a:r>
              <a:rPr lang="en-US" u="sng">
                <a:cs typeface="Majalla UI"/>
              </a:rPr>
              <a:t>coarctation of the aorta</a:t>
            </a:r>
          </a:p>
        </p:txBody>
      </p:sp>
      <p:pic>
        <p:nvPicPr>
          <p:cNvPr id="6042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97525" y="1824038"/>
            <a:ext cx="63500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pic>
        <p:nvPicPr>
          <p:cNvPr id="61443"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151313" y="1268413"/>
            <a:ext cx="4748212" cy="4291012"/>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fontAlgn="auto" hangingPunct="1">
              <a:spcAft>
                <a:spcPts val="0"/>
              </a:spcAft>
              <a:defRPr/>
            </a:pPr>
            <a:r>
              <a:rPr lang="en-US" altLang="ar-SA" b="1" dirty="0">
                <a:solidFill>
                  <a:schemeClr val="tx2">
                    <a:satMod val="130000"/>
                  </a:schemeClr>
                </a:solidFill>
                <a:ea typeface="+mj-ea"/>
              </a:rPr>
              <a:t>4. Blood pressure </a:t>
            </a:r>
          </a:p>
        </p:txBody>
      </p:sp>
      <p:sp>
        <p:nvSpPr>
          <p:cNvPr id="34819" name="Rectangle 3"/>
          <p:cNvSpPr>
            <a:spLocks noGrp="1" noChangeArrowheads="1"/>
          </p:cNvSpPr>
          <p:nvPr>
            <p:ph idx="1"/>
          </p:nvPr>
        </p:nvSpPr>
        <p:spPr>
          <a:xfrm>
            <a:off x="1992313" y="1744663"/>
            <a:ext cx="8229600" cy="5113337"/>
          </a:xfrm>
        </p:spPr>
        <p:txBody>
          <a:bodyPr>
            <a:normAutofit/>
          </a:bodyPr>
          <a:lstStyle/>
          <a:p>
            <a:pPr marL="365760" indent="-283464" eaLnBrk="1" fontAlgn="auto" hangingPunct="1">
              <a:lnSpc>
                <a:spcPct val="90000"/>
              </a:lnSpc>
              <a:spcAft>
                <a:spcPts val="0"/>
              </a:spcAft>
              <a:buFont typeface="Wingdings 2" panose="05020102010507070707" pitchFamily="18" charset="2"/>
              <a:buNone/>
              <a:defRPr/>
            </a:pPr>
            <a:endParaRPr lang="en-US" altLang="ar-SA" dirty="0">
              <a:ea typeface="+mn-ea"/>
            </a:endParaRPr>
          </a:p>
          <a:p>
            <a:pPr marL="365760" indent="-283464" eaLnBrk="1" fontAlgn="auto" hangingPunct="1">
              <a:lnSpc>
                <a:spcPct val="90000"/>
              </a:lnSpc>
              <a:spcAft>
                <a:spcPts val="0"/>
              </a:spcAft>
              <a:buFont typeface="Wingdings 2" panose="05020102010507070707" pitchFamily="18" charset="2"/>
              <a:buNone/>
              <a:defRPr/>
            </a:pPr>
            <a:endParaRPr lang="en-US" altLang="ar-SA" dirty="0">
              <a:ea typeface="+mn-ea"/>
            </a:endParaRPr>
          </a:p>
          <a:p>
            <a:pPr marL="365760" indent="-283464" eaLnBrk="1" fontAlgn="auto" hangingPunct="1">
              <a:lnSpc>
                <a:spcPct val="90000"/>
              </a:lnSpc>
              <a:spcAft>
                <a:spcPts val="0"/>
              </a:spcAft>
              <a:buFont typeface="Wingdings 2" panose="05020102010507070707" pitchFamily="18" charset="2"/>
              <a:buNone/>
              <a:defRPr/>
            </a:pPr>
            <a:endParaRPr lang="en-US" altLang="ar-SA" dirty="0">
              <a:ea typeface="+mn-ea"/>
            </a:endParaRPr>
          </a:p>
          <a:p>
            <a:pPr marL="365760" indent="-283464" eaLnBrk="1" fontAlgn="auto" hangingPunct="1">
              <a:lnSpc>
                <a:spcPct val="90000"/>
              </a:lnSpc>
              <a:spcAft>
                <a:spcPts val="0"/>
              </a:spcAft>
              <a:buFont typeface="Wingdings 2" panose="05020102010507070707" pitchFamily="18" charset="2"/>
              <a:buNone/>
              <a:defRPr/>
            </a:pPr>
            <a:endParaRPr lang="en-US" altLang="ar-SA" dirty="0">
              <a:ea typeface="+mn-ea"/>
            </a:endParaRPr>
          </a:p>
          <a:p>
            <a:pPr marL="365760" indent="-283464" eaLnBrk="1" fontAlgn="auto" hangingPunct="1">
              <a:lnSpc>
                <a:spcPct val="90000"/>
              </a:lnSpc>
              <a:spcAft>
                <a:spcPts val="0"/>
              </a:spcAft>
              <a:buFont typeface="Wingdings 2" panose="05020102010507070707" pitchFamily="18" charset="2"/>
              <a:buNone/>
              <a:defRPr/>
            </a:pPr>
            <a:endParaRPr lang="en-US" altLang="ar-SA" dirty="0">
              <a:ea typeface="+mn-ea"/>
            </a:endParaRPr>
          </a:p>
          <a:p>
            <a:pPr marL="365760" indent="-283464" eaLnBrk="1" fontAlgn="auto" hangingPunct="1">
              <a:lnSpc>
                <a:spcPct val="90000"/>
              </a:lnSpc>
              <a:spcAft>
                <a:spcPts val="0"/>
              </a:spcAft>
              <a:buFont typeface="Wingdings 2" panose="05020102010507070707" pitchFamily="18" charset="2"/>
              <a:buNone/>
              <a:defRPr/>
            </a:pPr>
            <a:endParaRPr lang="en-US" altLang="ar-SA" dirty="0">
              <a:ea typeface="+mn-ea"/>
            </a:endParaRPr>
          </a:p>
          <a:p>
            <a:pPr marL="365760" indent="-283464" eaLnBrk="1" fontAlgn="auto" hangingPunct="1">
              <a:lnSpc>
                <a:spcPct val="90000"/>
              </a:lnSpc>
              <a:spcAft>
                <a:spcPts val="0"/>
              </a:spcAft>
              <a:buFont typeface="Wingdings 2" panose="05020102010507070707" pitchFamily="18" charset="2"/>
              <a:buNone/>
              <a:defRPr/>
            </a:pPr>
            <a:endParaRPr lang="en-US" altLang="ar-SA" dirty="0">
              <a:ea typeface="+mn-ea"/>
            </a:endParaRPr>
          </a:p>
          <a:p>
            <a:pPr marL="365760" indent="-283464" eaLnBrk="1" fontAlgn="auto" hangingPunct="1">
              <a:lnSpc>
                <a:spcPct val="90000"/>
              </a:lnSpc>
              <a:spcAft>
                <a:spcPts val="0"/>
              </a:spcAft>
              <a:buFont typeface="Wingdings 2" panose="05020102010507070707" pitchFamily="18" charset="2"/>
              <a:buNone/>
              <a:defRPr/>
            </a:pPr>
            <a:endParaRPr lang="en-US" altLang="ar-SA" dirty="0">
              <a:ea typeface="+mn-ea"/>
            </a:endParaRPr>
          </a:p>
          <a:p>
            <a:pPr marL="365760" indent="-283464" eaLnBrk="1" fontAlgn="auto" hangingPunct="1">
              <a:lnSpc>
                <a:spcPct val="90000"/>
              </a:lnSpc>
              <a:spcAft>
                <a:spcPts val="0"/>
              </a:spcAft>
              <a:buFont typeface="Wingdings 2" panose="05020102010507070707" pitchFamily="18" charset="2"/>
              <a:buNone/>
              <a:defRPr/>
            </a:pPr>
            <a:endParaRPr lang="en-US" altLang="ar-SA" dirty="0">
              <a:ea typeface="+mn-ea"/>
            </a:endParaRPr>
          </a:p>
        </p:txBody>
      </p:sp>
      <p:pic>
        <p:nvPicPr>
          <p:cNvPr id="62468" name="Picture 5" descr="Image result for Blood pressure measurement techniq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650" y="1628775"/>
            <a:ext cx="7632700"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2938" y="274638"/>
            <a:ext cx="9999662" cy="561975"/>
          </a:xfrm>
        </p:spPr>
        <p:txBody>
          <a:bodyPr>
            <a:normAutofit fontScale="90000"/>
          </a:bodyPr>
          <a:lstStyle/>
          <a:p>
            <a:pPr>
              <a:defRPr/>
            </a:pPr>
            <a:r>
              <a:rPr lang="en-US" b="1" dirty="0"/>
              <a:t>Instructions </a:t>
            </a:r>
          </a:p>
        </p:txBody>
      </p:sp>
      <p:sp>
        <p:nvSpPr>
          <p:cNvPr id="63491" name="Content Placeholder 2"/>
          <p:cNvSpPr>
            <a:spLocks noGrp="1"/>
          </p:cNvSpPr>
          <p:nvPr>
            <p:ph idx="1"/>
          </p:nvPr>
        </p:nvSpPr>
        <p:spPr>
          <a:xfrm>
            <a:off x="1487488" y="981075"/>
            <a:ext cx="9999662" cy="4800600"/>
          </a:xfrm>
        </p:spPr>
        <p:txBody>
          <a:bodyPr/>
          <a:lstStyle/>
          <a:p>
            <a:r>
              <a:rPr lang="en-US" sz="2800" b="1" dirty="0">
                <a:solidFill>
                  <a:srgbClr val="FF0000"/>
                </a:solidFill>
                <a:cs typeface="Majalla UI"/>
              </a:rPr>
              <a:t>Don’t eat or drink</a:t>
            </a:r>
            <a:r>
              <a:rPr lang="en-US" sz="2800" dirty="0">
                <a:solidFill>
                  <a:srgbClr val="FF0000"/>
                </a:solidFill>
                <a:cs typeface="Majalla UI"/>
              </a:rPr>
              <a:t> </a:t>
            </a:r>
            <a:r>
              <a:rPr lang="en-US" sz="2800" dirty="0">
                <a:cs typeface="Majalla UI"/>
              </a:rPr>
              <a:t>anything 30 minutes before you take your blood pressure.</a:t>
            </a:r>
          </a:p>
          <a:p>
            <a:r>
              <a:rPr lang="en-US" sz="2800" b="1" dirty="0">
                <a:solidFill>
                  <a:srgbClr val="FF0000"/>
                </a:solidFill>
                <a:cs typeface="Majalla UI"/>
              </a:rPr>
              <a:t>Empty your bladder</a:t>
            </a:r>
            <a:r>
              <a:rPr lang="en-US" sz="2800" dirty="0">
                <a:cs typeface="Majalla UI"/>
              </a:rPr>
              <a:t> before your reading.</a:t>
            </a:r>
          </a:p>
          <a:p>
            <a:r>
              <a:rPr lang="en-US" sz="2800" b="1" dirty="0">
                <a:cs typeface="Majalla UI"/>
              </a:rPr>
              <a:t>Sit in a comfortable chair with your back supported</a:t>
            </a:r>
            <a:r>
              <a:rPr lang="en-US" sz="2800" dirty="0">
                <a:cs typeface="Majalla UI"/>
              </a:rPr>
              <a:t> for </a:t>
            </a:r>
            <a:r>
              <a:rPr lang="en-US" sz="2800" dirty="0">
                <a:solidFill>
                  <a:srgbClr val="FF0000"/>
                </a:solidFill>
                <a:cs typeface="Majalla UI"/>
              </a:rPr>
              <a:t>at least 5 minutes </a:t>
            </a:r>
            <a:r>
              <a:rPr lang="en-US" sz="2800" dirty="0">
                <a:cs typeface="Majalla UI"/>
              </a:rPr>
              <a:t>before your reading.</a:t>
            </a:r>
          </a:p>
          <a:p>
            <a:r>
              <a:rPr lang="en-US" sz="2800" b="1" dirty="0">
                <a:cs typeface="Majalla UI"/>
              </a:rPr>
              <a:t>Put both feet flat on the ground</a:t>
            </a:r>
            <a:r>
              <a:rPr lang="en-US" sz="2800" dirty="0">
                <a:cs typeface="Majalla UI"/>
              </a:rPr>
              <a:t> and keep your legs uncrossed.</a:t>
            </a:r>
          </a:p>
          <a:p>
            <a:r>
              <a:rPr lang="en-US" sz="2800" b="1" dirty="0">
                <a:cs typeface="Majalla UI"/>
              </a:rPr>
              <a:t>Rest your arm with the </a:t>
            </a:r>
            <a:r>
              <a:rPr lang="en-US" sz="2800" b="1" dirty="0">
                <a:solidFill>
                  <a:srgbClr val="FF0000"/>
                </a:solidFill>
                <a:cs typeface="Majalla UI"/>
              </a:rPr>
              <a:t>cuff on a table</a:t>
            </a:r>
            <a:r>
              <a:rPr lang="en-US" sz="2800" b="1" dirty="0">
                <a:cs typeface="Majalla UI"/>
              </a:rPr>
              <a:t> </a:t>
            </a:r>
            <a:r>
              <a:rPr lang="en-US" sz="2800" b="1" dirty="0">
                <a:solidFill>
                  <a:srgbClr val="FF0000"/>
                </a:solidFill>
                <a:cs typeface="Majalla UI"/>
              </a:rPr>
              <a:t>at chest</a:t>
            </a:r>
            <a:r>
              <a:rPr lang="en-US" sz="2800" b="1" dirty="0">
                <a:cs typeface="Majalla UI"/>
              </a:rPr>
              <a:t> </a:t>
            </a:r>
            <a:r>
              <a:rPr lang="en-US" sz="2800" b="1" dirty="0">
                <a:solidFill>
                  <a:srgbClr val="FF0000"/>
                </a:solidFill>
                <a:cs typeface="Majalla UI"/>
              </a:rPr>
              <a:t>height</a:t>
            </a:r>
            <a:r>
              <a:rPr lang="en-US" sz="2800" b="1" dirty="0">
                <a:cs typeface="Majalla UI"/>
              </a:rPr>
              <a:t>.</a:t>
            </a:r>
            <a:endParaRPr lang="en-US" sz="2800" dirty="0">
              <a:cs typeface="Majalla UI"/>
            </a:endParaRPr>
          </a:p>
          <a:p>
            <a:r>
              <a:rPr lang="en-US" sz="2800" b="1" dirty="0">
                <a:solidFill>
                  <a:srgbClr val="FF0000"/>
                </a:solidFill>
                <a:cs typeface="Majalla UI"/>
              </a:rPr>
              <a:t>Make sure the blood pressure cuff is suitable</a:t>
            </a:r>
            <a:r>
              <a:rPr lang="en-US" sz="2800" dirty="0">
                <a:cs typeface="Majalla UI"/>
              </a:rPr>
              <a:t> . </a:t>
            </a:r>
          </a:p>
          <a:p>
            <a:r>
              <a:rPr lang="en-US" sz="2800" b="1" dirty="0">
                <a:cs typeface="Majalla UI"/>
              </a:rPr>
              <a:t>The cuff should be against your </a:t>
            </a:r>
            <a:r>
              <a:rPr lang="en-US" sz="2800" b="1" dirty="0">
                <a:solidFill>
                  <a:srgbClr val="FF0000"/>
                </a:solidFill>
                <a:cs typeface="Majalla UI"/>
              </a:rPr>
              <a:t>bare skin,</a:t>
            </a:r>
            <a:r>
              <a:rPr lang="en-US" sz="2800" dirty="0">
                <a:cs typeface="Majalla UI"/>
              </a:rPr>
              <a:t> not over clothing.</a:t>
            </a:r>
          </a:p>
          <a:p>
            <a:r>
              <a:rPr lang="en-US" sz="2800" b="1" dirty="0">
                <a:cs typeface="Majalla UI"/>
              </a:rPr>
              <a:t>Do not talk</a:t>
            </a:r>
            <a:r>
              <a:rPr lang="en-US" sz="2800" dirty="0">
                <a:cs typeface="Majalla UI"/>
              </a:rPr>
              <a:t> while your blood pressure is being measured.</a:t>
            </a:r>
          </a:p>
          <a:p>
            <a:endParaRPr lang="en-US" sz="2800" dirty="0">
              <a:cs typeface="Majalla U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fontAlgn="auto" hangingPunct="1">
              <a:spcAft>
                <a:spcPts val="0"/>
              </a:spcAft>
              <a:defRPr/>
            </a:pPr>
            <a:r>
              <a:rPr lang="en-US" altLang="ar-SA" b="1" dirty="0">
                <a:solidFill>
                  <a:schemeClr val="tx2">
                    <a:satMod val="130000"/>
                  </a:schemeClr>
                </a:solidFill>
                <a:ea typeface="+mj-ea"/>
              </a:rPr>
              <a:t>Equipment </a:t>
            </a:r>
          </a:p>
        </p:txBody>
      </p:sp>
      <p:sp>
        <p:nvSpPr>
          <p:cNvPr id="64515" name="Rectangle 3"/>
          <p:cNvSpPr>
            <a:spLocks noGrp="1"/>
          </p:cNvSpPr>
          <p:nvPr>
            <p:ph idx="1"/>
          </p:nvPr>
        </p:nvSpPr>
        <p:spPr>
          <a:xfrm>
            <a:off x="1981200" y="1600200"/>
            <a:ext cx="4691063" cy="4530725"/>
          </a:xfrm>
        </p:spPr>
        <p:txBody>
          <a:bodyPr/>
          <a:lstStyle/>
          <a:p>
            <a:pPr marL="533400" indent="-533400" eaLnBrk="1" hangingPunct="1"/>
            <a:endParaRPr lang="en-US" altLang="ar-SA"/>
          </a:p>
          <a:p>
            <a:pPr marL="533400" indent="-533400" eaLnBrk="1" hangingPunct="1"/>
            <a:endParaRPr lang="en-US" altLang="ar-SA"/>
          </a:p>
          <a:p>
            <a:pPr marL="533400" indent="-533400" eaLnBrk="1" hangingPunct="1"/>
            <a:r>
              <a:rPr lang="en-US" altLang="ar-SA"/>
              <a:t>Stethoscope </a:t>
            </a:r>
          </a:p>
          <a:p>
            <a:pPr marL="533400" indent="-533400" eaLnBrk="1" hangingPunct="1"/>
            <a:r>
              <a:rPr lang="en-US" altLang="ar-SA"/>
              <a:t>blood pressure cuff of appropriate size</a:t>
            </a:r>
          </a:p>
          <a:p>
            <a:pPr marL="533400" indent="-533400" eaLnBrk="1" hangingPunct="1"/>
            <a:r>
              <a:rPr lang="en-US" altLang="ar-SA"/>
              <a:t>Sphygmomanometer</a:t>
            </a:r>
          </a:p>
          <a:p>
            <a:pPr marL="533400" indent="-533400" eaLnBrk="1" hangingPunct="1">
              <a:buFont typeface="Wingdings 2" panose="05020102010507070707" pitchFamily="18" charset="2"/>
              <a:buNone/>
            </a:pPr>
            <a:endParaRPr lang="en-US" altLang="ar-SA"/>
          </a:p>
        </p:txBody>
      </p:sp>
      <p:pic>
        <p:nvPicPr>
          <p:cNvPr id="64516" name="Picture 5" descr="Image result for sphygmomanome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5863" y="2205038"/>
            <a:ext cx="3759200" cy="352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Content Placeholder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959100" y="1992313"/>
            <a:ext cx="7499350" cy="3711575"/>
          </a:xfr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p>
        </p:txBody>
      </p:sp>
      <p:pic>
        <p:nvPicPr>
          <p:cNvPr id="66563"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414713" y="115888"/>
            <a:ext cx="6997700" cy="6508750"/>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p:cNvSpPr>
            <a:spLocks noGrp="1"/>
          </p:cNvSpPr>
          <p:nvPr>
            <p:ph idx="1"/>
          </p:nvPr>
        </p:nvSpPr>
        <p:spPr>
          <a:xfrm>
            <a:off x="1703388" y="1196975"/>
            <a:ext cx="4608512" cy="5256213"/>
          </a:xfrm>
        </p:spPr>
        <p:txBody>
          <a:bodyPr/>
          <a:lstStyle/>
          <a:p>
            <a:pPr eaLnBrk="1" hangingPunct="1">
              <a:lnSpc>
                <a:spcPct val="90000"/>
              </a:lnSpc>
            </a:pPr>
            <a:r>
              <a:rPr lang="en-US" altLang="ar-SA" b="1"/>
              <a:t>Cuff position :</a:t>
            </a:r>
          </a:p>
          <a:p>
            <a:pPr eaLnBrk="1" hangingPunct="1">
              <a:lnSpc>
                <a:spcPct val="90000"/>
              </a:lnSpc>
              <a:buFontTx/>
              <a:buChar char="•"/>
            </a:pPr>
            <a:r>
              <a:rPr lang="en-US" altLang="ar-SA" sz="2800"/>
              <a:t>Cuff applied directly over skin ,</a:t>
            </a:r>
          </a:p>
          <a:p>
            <a:pPr eaLnBrk="1" hangingPunct="1">
              <a:lnSpc>
                <a:spcPct val="90000"/>
              </a:lnSpc>
              <a:buFontTx/>
              <a:buChar char="•"/>
            </a:pPr>
            <a:r>
              <a:rPr lang="en-US" altLang="ar-SA" sz="2800"/>
              <a:t>Position lower cuff border 2.5 cm above antecubital fossa .</a:t>
            </a:r>
          </a:p>
          <a:p>
            <a:pPr eaLnBrk="1" hangingPunct="1">
              <a:lnSpc>
                <a:spcPct val="90000"/>
              </a:lnSpc>
              <a:buFontTx/>
              <a:buChar char="•"/>
            </a:pPr>
            <a:r>
              <a:rPr lang="en-US" altLang="ar-SA" sz="2800"/>
              <a:t>Center of inflatable bladder over brachial artrey .</a:t>
            </a:r>
          </a:p>
        </p:txBody>
      </p:sp>
      <p:pic>
        <p:nvPicPr>
          <p:cNvPr id="67587" name="Picture 4" descr="BP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0825" y="1196975"/>
            <a:ext cx="5040313" cy="4032250"/>
          </a:xfrm>
          <a:prstGeom prst="rect">
            <a:avLst/>
          </a:prstGeom>
          <a:noFill/>
          <a:ln w="317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p:cNvSpPr>
          <p:nvPr>
            <p:ph idx="1"/>
          </p:nvPr>
        </p:nvSpPr>
        <p:spPr>
          <a:xfrm>
            <a:off x="1487488" y="1557338"/>
            <a:ext cx="5545137" cy="4530725"/>
          </a:xfrm>
        </p:spPr>
        <p:txBody>
          <a:bodyPr/>
          <a:lstStyle/>
          <a:p>
            <a:pPr eaLnBrk="1" hangingPunct="1"/>
            <a:r>
              <a:rPr lang="en-US" altLang="ar-SA" sz="2800"/>
              <a:t>Feel for a pulse from the artery coursing through the inside of the elbow (antecubital fossa). </a:t>
            </a:r>
          </a:p>
          <a:p>
            <a:pPr eaLnBrk="1" hangingPunct="1"/>
            <a:r>
              <a:rPr lang="en-US" altLang="ar-SA" sz="2800"/>
              <a:t>Wrap the cuff around the patient's upper arm .</a:t>
            </a:r>
          </a:p>
          <a:p>
            <a:pPr eaLnBrk="1" hangingPunct="1"/>
            <a:r>
              <a:rPr lang="en-US" altLang="ar-SA" sz="2800"/>
              <a:t>With your left hand place the stethoscope head directly over the artery you found. Press in firmly but not so hard that you block the artery.</a:t>
            </a:r>
          </a:p>
        </p:txBody>
      </p:sp>
      <p:pic>
        <p:nvPicPr>
          <p:cNvPr id="68611" name="Picture 4" descr="BP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1700213"/>
            <a:ext cx="4589463"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Grp="1"/>
          </p:cNvSpPr>
          <p:nvPr>
            <p:ph idx="1"/>
          </p:nvPr>
        </p:nvSpPr>
        <p:spPr>
          <a:xfrm>
            <a:off x="1631950" y="1366838"/>
            <a:ext cx="4475163" cy="4530725"/>
          </a:xfrm>
        </p:spPr>
        <p:txBody>
          <a:bodyPr/>
          <a:lstStyle/>
          <a:p>
            <a:pPr eaLnBrk="1" hangingPunct="1"/>
            <a:r>
              <a:rPr lang="en-US" altLang="ar-SA" sz="2800"/>
              <a:t>Use your right hand to pump the squeeze bulb several times and Inflate the cuff until you can no longer feel the pulse to level above suspected SBP .</a:t>
            </a:r>
          </a:p>
          <a:p>
            <a:pPr eaLnBrk="1" hangingPunct="1"/>
            <a:r>
              <a:rPr lang="en-US" altLang="ar-SA" sz="2800"/>
              <a:t>If you immediately hear sound, </a:t>
            </a:r>
            <a:r>
              <a:rPr lang="en-US" altLang="ar-SA" sz="2800" b="1"/>
              <a:t>pump up an additional 20 mmHg and repeat</a:t>
            </a:r>
          </a:p>
          <a:p>
            <a:pPr eaLnBrk="1" hangingPunct="1"/>
            <a:endParaRPr lang="en-US" altLang="ar-SA" sz="2000"/>
          </a:p>
        </p:txBody>
      </p:sp>
      <p:pic>
        <p:nvPicPr>
          <p:cNvPr id="69635" name="Picture 5" descr="BP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7800" y="1557338"/>
            <a:ext cx="4951413"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p:cNvSpPr>
          <p:nvPr>
            <p:ph idx="1"/>
          </p:nvPr>
        </p:nvSpPr>
        <p:spPr>
          <a:xfrm>
            <a:off x="1703388" y="1341438"/>
            <a:ext cx="4679950" cy="4679950"/>
          </a:xfrm>
        </p:spPr>
        <p:txBody>
          <a:bodyPr/>
          <a:lstStyle/>
          <a:p>
            <a:pPr eaLnBrk="1" hangingPunct="1">
              <a:defRPr/>
            </a:pPr>
            <a:r>
              <a:rPr lang="en-US" altLang="ar-SA" sz="2800" dirty="0"/>
              <a:t>Deflate cuff slowly at a rate of </a:t>
            </a:r>
            <a:r>
              <a:rPr lang="en-US" altLang="ar-SA" sz="2800" b="1" dirty="0">
                <a:solidFill>
                  <a:srgbClr val="C00000"/>
                </a:solidFill>
              </a:rPr>
              <a:t>2-3 mmHg per second </a:t>
            </a:r>
            <a:r>
              <a:rPr lang="en-US" altLang="ar-SA" sz="2800" dirty="0"/>
              <a:t>until you can again detect the pulse</a:t>
            </a:r>
          </a:p>
          <a:p>
            <a:pPr marL="82550" indent="0" eaLnBrk="1" hangingPunct="1">
              <a:buFont typeface="Wingdings 2" panose="05020102010507070707" pitchFamily="18" charset="2"/>
              <a:buNone/>
              <a:defRPr/>
            </a:pPr>
            <a:endParaRPr lang="en-US" altLang="ar-SA" sz="2800" dirty="0"/>
          </a:p>
          <a:p>
            <a:pPr eaLnBrk="1" hangingPunct="1">
              <a:defRPr/>
            </a:pPr>
            <a:r>
              <a:rPr lang="en-US" altLang="ar-SA" sz="2800" dirty="0"/>
              <a:t>Listen for auditory vibrations from artery "bump, bump, bump" (Korotkoff sounds)</a:t>
            </a:r>
          </a:p>
        </p:txBody>
      </p:sp>
      <p:pic>
        <p:nvPicPr>
          <p:cNvPr id="70659" name="Picture 6" descr="valve2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8163" y="1484313"/>
            <a:ext cx="4930775" cy="39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p:cNvSpPr>
          <p:nvPr>
            <p:ph idx="1"/>
          </p:nvPr>
        </p:nvSpPr>
        <p:spPr>
          <a:xfrm>
            <a:off x="1558925" y="1484313"/>
            <a:ext cx="4537075" cy="4537075"/>
          </a:xfrm>
        </p:spPr>
        <p:txBody>
          <a:bodyPr/>
          <a:lstStyle/>
          <a:p>
            <a:pPr eaLnBrk="1" hangingPunct="1">
              <a:defRPr/>
            </a:pPr>
            <a:r>
              <a:rPr lang="en-US" altLang="ar-SA" sz="2800" dirty="0"/>
              <a:t>Systolic blood pressure is the pressure at which you can first hear the pulse.</a:t>
            </a:r>
          </a:p>
          <a:p>
            <a:pPr eaLnBrk="1" hangingPunct="1">
              <a:defRPr/>
            </a:pPr>
            <a:endParaRPr lang="en-US" altLang="ar-SA" sz="2800" dirty="0"/>
          </a:p>
          <a:p>
            <a:pPr marL="82550" indent="0" eaLnBrk="1" hangingPunct="1">
              <a:buFont typeface="Wingdings 2" panose="05020102010507070707" pitchFamily="18" charset="2"/>
              <a:buNone/>
              <a:defRPr/>
            </a:pPr>
            <a:endParaRPr lang="en-US" altLang="ar-SA" sz="2800" dirty="0"/>
          </a:p>
          <a:p>
            <a:pPr eaLnBrk="1" hangingPunct="1">
              <a:defRPr/>
            </a:pPr>
            <a:r>
              <a:rPr lang="en-US" altLang="ar-SA" sz="2800" dirty="0"/>
              <a:t>Diastolic blood pressure is the last pressure at which you can still hear the pulse .</a:t>
            </a:r>
          </a:p>
          <a:p>
            <a:pPr eaLnBrk="1" hangingPunct="1">
              <a:defRPr/>
            </a:pPr>
            <a:endParaRPr lang="en-US" altLang="ar-SA" sz="2000" dirty="0"/>
          </a:p>
          <a:p>
            <a:pPr eaLnBrk="1" hangingPunct="1">
              <a:defRPr/>
            </a:pPr>
            <a:endParaRPr lang="en-US" altLang="ar-SA" sz="2000" dirty="0"/>
          </a:p>
        </p:txBody>
      </p:sp>
      <p:pic>
        <p:nvPicPr>
          <p:cNvPr id="71683" name="Picture 6" descr="testingpress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2263" y="1916113"/>
            <a:ext cx="529590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p:cNvSpPr>
          <p:nvPr>
            <p:ph idx="1"/>
          </p:nvPr>
        </p:nvSpPr>
        <p:spPr/>
        <p:txBody>
          <a:bodyPr/>
          <a:lstStyle/>
          <a:p>
            <a:pPr eaLnBrk="1" hangingPunct="1"/>
            <a:r>
              <a:rPr lang="en-US" altLang="ar-SA" sz="2800" dirty="0"/>
              <a:t>The </a:t>
            </a:r>
            <a:r>
              <a:rPr lang="en-US" altLang="ar-SA" sz="2800" dirty="0">
                <a:solidFill>
                  <a:srgbClr val="FF0000"/>
                </a:solidFill>
              </a:rPr>
              <a:t>two arm</a:t>
            </a:r>
            <a:r>
              <a:rPr lang="en-US" altLang="ar-SA" sz="2800" dirty="0"/>
              <a:t> readings should be within </a:t>
            </a:r>
            <a:r>
              <a:rPr lang="en-US" altLang="ar-SA" sz="2800" b="1" dirty="0"/>
              <a:t>10-15 mm Hg. </a:t>
            </a:r>
            <a:r>
              <a:rPr lang="en-US" altLang="ar-SA" sz="2800" dirty="0"/>
              <a:t>Differences greater then 10-15 imply differential blood flow. </a:t>
            </a:r>
          </a:p>
          <a:p>
            <a:pPr eaLnBrk="1" hangingPunct="1"/>
            <a:endParaRPr lang="en-US" altLang="ar-SA" dirty="0"/>
          </a:p>
        </p:txBody>
      </p:sp>
      <p:pic>
        <p:nvPicPr>
          <p:cNvPr id="72707" name="Picture 4" descr="tuck_stetho_P401365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1675" y="2636838"/>
            <a:ext cx="3771900" cy="410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Content Placeholder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82888" y="908050"/>
            <a:ext cx="7699375" cy="4897438"/>
          </a:xfr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39825"/>
          </a:xfrm>
        </p:spPr>
        <p:txBody>
          <a:bodyPr/>
          <a:lstStyle/>
          <a:p>
            <a:pPr>
              <a:defRPr/>
            </a:pPr>
            <a:endParaRPr lang="en-US"/>
          </a:p>
        </p:txBody>
      </p:sp>
      <p:pic>
        <p:nvPicPr>
          <p:cNvPr id="74755" name="Table Placeholder 3"/>
          <p:cNvPicPr>
            <a:picLocks noGrp="1" noChangeAspect="1"/>
          </p:cNvPicPr>
          <p:nvPr>
            <p:ph type="tbl" idx="1"/>
          </p:nvPr>
        </p:nvPicPr>
        <p:blipFill>
          <a:blip r:embed="rId2">
            <a:extLst>
              <a:ext uri="{28A0092B-C50C-407E-A947-70E740481C1C}">
                <a14:useLocalDpi xmlns:a14="http://schemas.microsoft.com/office/drawing/2010/main" val="0"/>
              </a:ext>
            </a:extLst>
          </a:blip>
          <a:srcRect/>
          <a:stretch>
            <a:fillRect/>
          </a:stretch>
        </p:blipFill>
        <p:spPr>
          <a:xfrm>
            <a:off x="2063750" y="115888"/>
            <a:ext cx="8856663" cy="6643687"/>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7"/>
          <p:cNvSpPr>
            <a:spLocks noGrp="1" noChangeArrowheads="1"/>
          </p:cNvSpPr>
          <p:nvPr>
            <p:ph type="title"/>
          </p:nvPr>
        </p:nvSpPr>
        <p:spPr>
          <a:xfrm>
            <a:off x="609600" y="277813"/>
            <a:ext cx="10972800" cy="1139825"/>
          </a:xfrm>
        </p:spPr>
        <p:txBody>
          <a:bodyPr/>
          <a:lstStyle/>
          <a:p>
            <a:pPr algn="ctr" eaLnBrk="1" fontAlgn="auto" hangingPunct="1">
              <a:spcAft>
                <a:spcPts val="0"/>
              </a:spcAft>
              <a:defRPr/>
            </a:pPr>
            <a:r>
              <a:rPr lang="en-US" altLang="ar-SA" dirty="0">
                <a:solidFill>
                  <a:schemeClr val="tx2">
                    <a:satMod val="130000"/>
                  </a:schemeClr>
                </a:solidFill>
                <a:ea typeface="+mj-ea"/>
              </a:rPr>
              <a:t>Hypertension</a:t>
            </a:r>
          </a:p>
        </p:txBody>
      </p:sp>
      <p:graphicFrame>
        <p:nvGraphicFramePr>
          <p:cNvPr id="66618" name="Group 58"/>
          <p:cNvGraphicFramePr>
            <a:graphicFrameLocks noGrp="1"/>
          </p:cNvGraphicFramePr>
          <p:nvPr>
            <p:ph type="tbl" idx="1"/>
          </p:nvPr>
        </p:nvGraphicFramePr>
        <p:xfrm>
          <a:off x="2782887" y="2133600"/>
          <a:ext cx="7570788" cy="3486152"/>
        </p:xfrm>
        <a:graphic>
          <a:graphicData uri="http://schemas.openxmlformats.org/drawingml/2006/table">
            <a:tbl>
              <a:tblPr rtl="1"/>
              <a:tblGrid>
                <a:gridCol w="2524125">
                  <a:extLst>
                    <a:ext uri="{9D8B030D-6E8A-4147-A177-3AD203B41FA5}">
                      <a16:colId xmlns:a16="http://schemas.microsoft.com/office/drawing/2014/main" val="20000"/>
                    </a:ext>
                  </a:extLst>
                </a:gridCol>
                <a:gridCol w="2166938">
                  <a:extLst>
                    <a:ext uri="{9D8B030D-6E8A-4147-A177-3AD203B41FA5}">
                      <a16:colId xmlns:a16="http://schemas.microsoft.com/office/drawing/2014/main" val="20001"/>
                    </a:ext>
                  </a:extLst>
                </a:gridCol>
                <a:gridCol w="2879725">
                  <a:extLst>
                    <a:ext uri="{9D8B030D-6E8A-4147-A177-3AD203B41FA5}">
                      <a16:colId xmlns:a16="http://schemas.microsoft.com/office/drawing/2014/main" val="20002"/>
                    </a:ext>
                  </a:extLst>
                </a:gridCol>
              </a:tblGrid>
              <a:tr h="504709">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ar-SA" sz="2400" b="0" i="0" u="none" strike="noStrike" cap="none" normalizeH="0" baseline="0">
                          <a:ln>
                            <a:noFill/>
                          </a:ln>
                          <a:solidFill>
                            <a:schemeClr val="tx1"/>
                          </a:solidFill>
                          <a:effectLst/>
                          <a:latin typeface="Verdana" panose="020B0604030504040204" pitchFamily="34" charset="0"/>
                          <a:cs typeface="Arial" panose="020B0604020202020204" pitchFamily="34" charset="0"/>
                        </a:rPr>
                        <a:t>DBP</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ar-SA" sz="2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SBP</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ar-SA" sz="2400" b="0" i="0" u="none" strike="noStrike" cap="none" normalizeH="0" baseline="0">
                          <a:ln>
                            <a:noFill/>
                          </a:ln>
                          <a:solidFill>
                            <a:schemeClr val="tx1"/>
                          </a:solidFill>
                          <a:effectLst/>
                          <a:latin typeface="Verdana" panose="020B0604030504040204" pitchFamily="34" charset="0"/>
                          <a:cs typeface="Arial" panose="020B0604020202020204" pitchFamily="34" charset="0"/>
                        </a:rPr>
                        <a:t>Category</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r h="647551">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ar-SA" sz="2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&lt;80</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ar-SA" sz="2400" b="0" i="0" u="none" strike="noStrike" cap="none" normalizeH="0" baseline="0">
                          <a:ln>
                            <a:noFill/>
                          </a:ln>
                          <a:solidFill>
                            <a:schemeClr val="tx1"/>
                          </a:solidFill>
                          <a:effectLst/>
                          <a:latin typeface="Verdana" panose="020B0604030504040204" pitchFamily="34" charset="0"/>
                          <a:cs typeface="Arial" panose="020B0604020202020204" pitchFamily="34" charset="0"/>
                        </a:rPr>
                        <a:t>&lt;120</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ar-SA" sz="2400" b="0" i="0" u="none" strike="noStrike" cap="none" normalizeH="0" baseline="0">
                          <a:ln>
                            <a:noFill/>
                          </a:ln>
                          <a:solidFill>
                            <a:schemeClr val="tx1"/>
                          </a:solidFill>
                          <a:effectLst/>
                          <a:latin typeface="Verdana" panose="020B0604030504040204" pitchFamily="34" charset="0"/>
                          <a:cs typeface="Arial" panose="020B0604020202020204" pitchFamily="34" charset="0"/>
                        </a:rPr>
                        <a:t>Normal</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7551">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defRPr/>
                      </a:pPr>
                      <a:r>
                        <a:rPr kumimoji="0" lang="en-US" altLang="ar-SA" sz="2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&lt;80</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ar-SA" sz="2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120-129</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ar-SA" sz="2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Elevated BP</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63401">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ar-SA" sz="2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80-89</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ar-SA" sz="2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130-139</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ar-SA" sz="2400" b="0" i="0" u="none" strike="noStrike" cap="none" normalizeH="0" baseline="0">
                          <a:ln>
                            <a:noFill/>
                          </a:ln>
                          <a:solidFill>
                            <a:schemeClr val="tx1"/>
                          </a:solidFill>
                          <a:effectLst/>
                          <a:latin typeface="Verdana" panose="020B0604030504040204" pitchFamily="34" charset="0"/>
                          <a:cs typeface="Arial" panose="020B0604020202020204" pitchFamily="34" charset="0"/>
                        </a:rPr>
                        <a:t>Hypertension-stage 1</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22940">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ar-SA" sz="2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&gt;90</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ar-SA" sz="2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&gt;140</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400">
                          <a:solidFill>
                            <a:schemeClr val="tx1"/>
                          </a:solidFill>
                          <a:latin typeface="Verdana" panose="020B0604030504040204" pitchFamily="34" charset="0"/>
                          <a:cs typeface="Arial" panose="020B0604020202020204" pitchFamily="34" charset="0"/>
                        </a:defRPr>
                      </a:lvl1pPr>
                      <a:lvl2pPr>
                        <a:spcBef>
                          <a:spcPct val="20000"/>
                        </a:spcBef>
                        <a:buClr>
                          <a:schemeClr val="tx2"/>
                        </a:buClr>
                        <a:buSzPct val="75000"/>
                        <a:buFont typeface="Wingdings" panose="05000000000000000000" pitchFamily="2" charset="2"/>
                        <a:defRPr sz="2000">
                          <a:solidFill>
                            <a:schemeClr val="tx1"/>
                          </a:solidFill>
                          <a:latin typeface="Verdana" panose="020B060403050404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a:solidFill>
                            <a:schemeClr val="tx1"/>
                          </a:solidFill>
                          <a:latin typeface="Verdana" panose="020B0604030504040204" pitchFamily="34" charset="0"/>
                          <a:cs typeface="Arial" panose="020B0604020202020204" pitchFamily="34" charset="0"/>
                        </a:defRPr>
                      </a:lvl3pPr>
                      <a:lvl4pPr>
                        <a:spcBef>
                          <a:spcPct val="20000"/>
                        </a:spcBef>
                        <a:buClr>
                          <a:schemeClr val="bg2"/>
                        </a:buClr>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4pPr>
                      <a:lvl5pPr>
                        <a:spcBef>
                          <a:spcPct val="20000"/>
                        </a:spcBef>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5pPr>
                      <a:lvl6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6pPr>
                      <a:lvl7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7pPr>
                      <a:lvl8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8pPr>
                      <a:lvl9pPr fontAlgn="base">
                        <a:spcBef>
                          <a:spcPct val="20000"/>
                        </a:spcBef>
                        <a:spcAft>
                          <a:spcPct val="0"/>
                        </a:spcAft>
                        <a:buClr>
                          <a:schemeClr val="tx2"/>
                        </a:buClr>
                        <a:buSzPct val="80000"/>
                        <a:buFont typeface="Wingdings" panose="05000000000000000000" pitchFamily="2" charset="2"/>
                        <a:defRPr sz="1600">
                          <a:solidFill>
                            <a:schemeClr val="tx1"/>
                          </a:solidFill>
                          <a:latin typeface="Verdana" panose="020B0604030504040204" pitchFamily="34" charset="0"/>
                          <a:cs typeface="Arial" panose="020B0604020202020204" pitchFamily="34" charset="0"/>
                        </a:defRPr>
                      </a:lvl9pPr>
                    </a:lstStyle>
                    <a:p>
                      <a:pPr marL="0" marR="0" lvl="0" indent="0" algn="ctr" defTabSz="914400" rtl="1" eaLnBrk="1" fontAlgn="base" latinLnBrk="0" hangingPunct="1">
                        <a:lnSpc>
                          <a:spcPct val="100000"/>
                        </a:lnSpc>
                        <a:spcBef>
                          <a:spcPct val="20000"/>
                        </a:spcBef>
                        <a:spcAft>
                          <a:spcPct val="0"/>
                        </a:spcAft>
                        <a:buClr>
                          <a:schemeClr val="bg2"/>
                        </a:buClr>
                        <a:buSzPct val="75000"/>
                        <a:buFont typeface="Wingdings" panose="05000000000000000000" pitchFamily="2" charset="2"/>
                        <a:buNone/>
                        <a:tabLst/>
                      </a:pPr>
                      <a:r>
                        <a:rPr kumimoji="0" lang="en-US" altLang="ar-SA" sz="2400" b="0" i="0" u="none" strike="noStrike" cap="none" normalizeH="0" baseline="0" dirty="0">
                          <a:ln>
                            <a:noFill/>
                          </a:ln>
                          <a:solidFill>
                            <a:schemeClr val="tx1"/>
                          </a:solidFill>
                          <a:effectLst/>
                          <a:latin typeface="Verdana" panose="020B0604030504040204" pitchFamily="34" charset="0"/>
                          <a:cs typeface="Arial" panose="020B0604020202020204" pitchFamily="34" charset="0"/>
                        </a:rPr>
                        <a:t>Hypertension-stage 2</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p:cNvSpPr>
          <p:nvPr>
            <p:ph idx="1"/>
          </p:nvPr>
        </p:nvSpPr>
        <p:spPr>
          <a:xfrm>
            <a:off x="1919288" y="981075"/>
            <a:ext cx="9999662" cy="4800600"/>
          </a:xfrm>
        </p:spPr>
        <p:txBody>
          <a:bodyPr/>
          <a:lstStyle/>
          <a:p>
            <a:pPr eaLnBrk="1" hangingPunct="1">
              <a:defRPr/>
            </a:pPr>
            <a:endParaRPr lang="en-US" altLang="ar-SA" dirty="0"/>
          </a:p>
          <a:p>
            <a:pPr eaLnBrk="1" hangingPunct="1">
              <a:defRPr/>
            </a:pPr>
            <a:endParaRPr lang="en-US" altLang="ar-SA" dirty="0"/>
          </a:p>
          <a:p>
            <a:pPr eaLnBrk="1" hangingPunct="1">
              <a:defRPr/>
            </a:pPr>
            <a:r>
              <a:rPr lang="en-US" altLang="ar-SA" dirty="0"/>
              <a:t>Hypotension : ( BP below normal ) when SBP less than 90 or a pressure </a:t>
            </a:r>
            <a:r>
              <a:rPr lang="en-US" altLang="ar-SA" u="sng" dirty="0"/>
              <a:t>25 mmHg lower than usual</a:t>
            </a:r>
            <a:r>
              <a:rPr lang="en-US" altLang="ar-SA" dirty="0"/>
              <a:t> .. </a:t>
            </a:r>
            <a:r>
              <a:rPr lang="en-US" altLang="ar-SA" b="1" dirty="0"/>
              <a:t>Causes?</a:t>
            </a:r>
          </a:p>
          <a:p>
            <a:pPr eaLnBrk="1" hangingPunct="1">
              <a:defRPr/>
            </a:pPr>
            <a:endParaRPr lang="en-US" altLang="ar-SA" b="1" dirty="0"/>
          </a:p>
          <a:p>
            <a:pPr eaLnBrk="1" hangingPunct="1">
              <a:defRPr/>
            </a:pPr>
            <a:r>
              <a:rPr lang="en-US" altLang="ar-SA" b="1" dirty="0"/>
              <a:t>Orthostatic hypotension?  </a:t>
            </a:r>
          </a:p>
          <a:p>
            <a:pPr marL="82550" indent="0" eaLnBrk="1" hangingPunct="1">
              <a:buFont typeface="Wingdings 2" panose="05020102010507070707" pitchFamily="18" charset="2"/>
              <a:buNone/>
              <a:defRPr/>
            </a:pPr>
            <a:r>
              <a:rPr lang="en-US" altLang="ar-SA" sz="2400" dirty="0"/>
              <a:t>Reduction of 20 mmHg in SBP or reduction of 10 mmHg in DBP</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2938" y="274638"/>
            <a:ext cx="9999662" cy="1641475"/>
          </a:xfrm>
        </p:spPr>
        <p:txBody>
          <a:bodyPr/>
          <a:lstStyle/>
          <a:p>
            <a:pPr algn="ctr">
              <a:defRPr/>
            </a:pPr>
            <a:r>
              <a:rPr lang="en-US" b="1" dirty="0">
                <a:effectLst/>
              </a:rPr>
              <a:t>white coat syndrome</a:t>
            </a:r>
            <a:br>
              <a:rPr lang="en-US" b="1" dirty="0">
                <a:effectLst/>
              </a:rPr>
            </a:br>
            <a:endParaRPr lang="en-US" dirty="0"/>
          </a:p>
        </p:txBody>
      </p:sp>
      <p:sp>
        <p:nvSpPr>
          <p:cNvPr id="77827" name="Content Placeholder 2"/>
          <p:cNvSpPr>
            <a:spLocks noGrp="1"/>
          </p:cNvSpPr>
          <p:nvPr>
            <p:ph idx="1"/>
          </p:nvPr>
        </p:nvSpPr>
        <p:spPr>
          <a:xfrm>
            <a:off x="1343025" y="1412875"/>
            <a:ext cx="5329238" cy="4835525"/>
          </a:xfrm>
        </p:spPr>
        <p:txBody>
          <a:bodyPr/>
          <a:lstStyle/>
          <a:p>
            <a:r>
              <a:rPr lang="en-US" sz="2800">
                <a:cs typeface="Majalla UI"/>
              </a:rPr>
              <a:t>White coat syndrome, or white coat hypertension, is the term for when you get a high blood pressure reading in a doctor’s office and a normal reading at home. The anxiety of being around doctors in white coats can make your blood pressure rise. Most people don’t need treatment if their blood pressure is normal at home.</a:t>
            </a:r>
          </a:p>
        </p:txBody>
      </p:sp>
      <p:pic>
        <p:nvPicPr>
          <p:cNvPr id="7782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64313" y="1700213"/>
            <a:ext cx="4932362"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87488" y="2276475"/>
            <a:ext cx="9998075" cy="1143000"/>
          </a:xfrm>
        </p:spPr>
        <p:txBody>
          <a:bodyPr>
            <a:noAutofit/>
          </a:bodyPr>
          <a:lstStyle/>
          <a:p>
            <a:pPr algn="ctr">
              <a:defRPr/>
            </a:pPr>
            <a:r>
              <a:rPr lang="en-US" sz="9600" dirty="0"/>
              <a:t>Thank you</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نسق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نسق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Solstice</Template>
  <TotalTime>0</TotalTime>
  <Words>1809</Words>
  <Application>Microsoft Office PowerPoint</Application>
  <PresentationFormat>Widescreen</PresentationFormat>
  <Paragraphs>256</Paragraphs>
  <Slides>69</Slides>
  <Notes>0</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انقلاب</vt:lpstr>
      <vt:lpstr>Basic Physiological Parameters</vt:lpstr>
      <vt:lpstr>Vital signs </vt:lpstr>
      <vt:lpstr>It includes: </vt:lpstr>
      <vt:lpstr>Purposes</vt:lpstr>
      <vt:lpstr>Time to assess vital signs:</vt:lpstr>
      <vt:lpstr>1.Temperature</vt:lpstr>
      <vt:lpstr>Two types of body temp.:</vt:lpstr>
      <vt:lpstr>Factors affecting body temp.:</vt:lpstr>
      <vt:lpstr>PowerPoint Presentation</vt:lpstr>
      <vt:lpstr>PowerPoint Presentation</vt:lpstr>
      <vt:lpstr>PowerPoint Presentation</vt:lpstr>
      <vt:lpstr>Resetting the Hypothalamic Temperature-Regulating Center in Febrile Diseases—Effect of Pyrogens </vt:lpstr>
      <vt:lpstr>PowerPoint Presentation</vt:lpstr>
      <vt:lpstr>4 sites to measure temp.:</vt:lpstr>
      <vt:lpstr>PowerPoint Presentation</vt:lpstr>
      <vt:lpstr>PowerPoint Presentation</vt:lpstr>
      <vt:lpstr>PowerPoint Presentation</vt:lpstr>
      <vt:lpstr>PowerPoint Presentation</vt:lpstr>
      <vt:lpstr>PowerPoint Presentation</vt:lpstr>
      <vt:lpstr>2. Respiratory rate</vt:lpstr>
      <vt:lpstr>Normal respiratory rate</vt:lpstr>
      <vt:lpstr>RR</vt:lpstr>
      <vt:lpstr>Terminology</vt:lpstr>
      <vt:lpstr>Evaluate for …</vt:lpstr>
      <vt:lpstr>Abnormal Respirations</vt:lpstr>
      <vt:lpstr>Cyanosis</vt:lpstr>
      <vt:lpstr>RR assessment:</vt:lpstr>
      <vt:lpstr>RR assessment:</vt:lpstr>
      <vt:lpstr>3. Pulse rate</vt:lpstr>
      <vt:lpstr>PowerPoint Presentation</vt:lpstr>
      <vt:lpstr>PowerPoint Presentation</vt:lpstr>
      <vt:lpstr>Major Arterial/Pulse Sites</vt:lpstr>
      <vt:lpstr>How to check pulse ..</vt:lpstr>
      <vt:lpstr>Radial pulse </vt:lpstr>
      <vt:lpstr>Carotid pulse</vt:lpstr>
      <vt:lpstr>Brachial pulse</vt:lpstr>
      <vt:lpstr>Femoral pulse</vt:lpstr>
      <vt:lpstr>Popliteal pulse</vt:lpstr>
      <vt:lpstr>Posterior Tibial pulse</vt:lpstr>
      <vt:lpstr>Dorsalis pedis pulse </vt:lpstr>
      <vt:lpstr>PowerPoint Presentation</vt:lpstr>
      <vt:lpstr>Assessment of pulse</vt:lpstr>
      <vt:lpstr>Rate</vt:lpstr>
      <vt:lpstr>PowerPoint Presentation</vt:lpstr>
      <vt:lpstr>PowerPoint Presentation</vt:lpstr>
      <vt:lpstr>Rhythm = Regularity</vt:lpstr>
      <vt:lpstr>  Regular pulse </vt:lpstr>
      <vt:lpstr> Irregular pulse </vt:lpstr>
      <vt:lpstr>Pulse volume</vt:lpstr>
      <vt:lpstr>Synchronicity</vt:lpstr>
      <vt:lpstr>Radio-femoral delay</vt:lpstr>
      <vt:lpstr>PowerPoint Presentation</vt:lpstr>
      <vt:lpstr>4. Blood pressure </vt:lpstr>
      <vt:lpstr>Instructions </vt:lpstr>
      <vt:lpstr>Equipment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Hypertension</vt:lpstr>
      <vt:lpstr>PowerPoint Presentation</vt:lpstr>
      <vt:lpstr>white coat syndrome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من PowerPoint</dc:title>
  <dc:creator/>
  <cp:lastModifiedBy>ESSA ZEAD</cp:lastModifiedBy>
  <cp:revision>24</cp:revision>
  <cp:lastPrinted>1601-01-01T00:00:00Z</cp:lastPrinted>
  <dcterms:created xsi:type="dcterms:W3CDTF">2016-09-22T05:41:10Z</dcterms:created>
  <dcterms:modified xsi:type="dcterms:W3CDTF">2023-06-03T18:31:49Z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LCID">
    <vt:i4>1025</vt:i4>
  </property>
</Properties>
</file>