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48" r:id="rId1"/>
  </p:sldMasterIdLst>
  <p:sldIdLst>
    <p:sldId id="256" r:id="rId2"/>
    <p:sldId id="293"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6" r:id="rId32"/>
    <p:sldId id="287" r:id="rId33"/>
    <p:sldId id="288" r:id="rId34"/>
    <p:sldId id="290" r:id="rId35"/>
    <p:sldId id="289" r:id="rId36"/>
    <p:sldId id="291" r:id="rId37"/>
    <p:sldId id="292" r:id="rId38"/>
    <p:sldId id="294" r:id="rId39"/>
    <p:sldId id="295" r:id="rId40"/>
    <p:sldId id="296"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presProps" Target="pres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r">
              <a:defRPr sz="40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r">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B61BEF0D-F0BB-DE4B-95CE-6DB70DBA9567}" type="datetimeFigureOut">
              <a:rPr lang="en-US" dirty="0"/>
              <a:pPr/>
              <a:t>6/4/2023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6/4/2023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42A54C80-263E-416B-A8E0-580EDEADCBDC}" type="datetimeFigureOut">
              <a:rPr lang="en-US" dirty="0"/>
              <a:t>6/4/2023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r">
              <a:defRPr sz="2400" b="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B61BEF0D-F0BB-DE4B-95CE-6DB70DBA9567}" type="datetimeFigureOut">
              <a:rPr lang="en-US" dirty="0"/>
              <a:pPr/>
              <a:t>6/4/2023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r">
              <a:defRPr sz="44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B61BEF0D-F0BB-DE4B-95CE-6DB70DBA9567}" type="datetimeFigureOut">
              <a:rPr lang="en-US" dirty="0"/>
              <a:pPr/>
              <a:t>6/4/2023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r">
              <a:defRPr sz="4400" b="0" cap="none"/>
            </a:lvl1pPr>
          </a:lstStyle>
          <a:p>
            <a:r>
              <a:rPr lang="ar-SA"/>
              <a:t>انقر لتحرير نمط عنوان الشكل الرئيسي</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انقر لتحرير أنماط نص الشكل الرئيسي</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B61BEF0D-F0BB-DE4B-95CE-6DB70DBA9567}" type="datetimeFigureOut">
              <a:rPr lang="en-US" dirty="0"/>
              <a:pPr/>
              <a:t>6/4/2023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r">
              <a:defRPr sz="44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B61BEF0D-F0BB-DE4B-95CE-6DB70DBA9567}" type="datetimeFigureOut">
              <a:rPr lang="en-US" dirty="0"/>
              <a:pPr/>
              <a:t>6/4/2023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r">
              <a:defRPr sz="4400" b="0" cap="none"/>
            </a:lvl1pPr>
          </a:lstStyle>
          <a:p>
            <a:r>
              <a:rPr lang="ar-SA"/>
              <a:t>انقر لتحرير نمط عنوان الشكل الرئيسي</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انقر لتحرير أنماط نص الشكل الرئيسي</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r">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B61BEF0D-F0BB-DE4B-95CE-6DB70DBA9567}" type="datetimeFigureOut">
              <a:rPr lang="en-US" dirty="0"/>
              <a:pPr/>
              <a:t>6/4/2023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r">
              <a:defRPr sz="4400" b="0" cap="none"/>
            </a:lvl1pPr>
          </a:lstStyle>
          <a:p>
            <a:r>
              <a:rPr lang="ar-SA"/>
              <a:t>انقر لتحرير نمط عنوان الشكل الرئيسي</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انقر لتحرير أنماط نص الشكل الرئيسي</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r">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B61BEF0D-F0BB-DE4B-95CE-6DB70DBA9567}" type="datetimeFigureOut">
              <a:rPr lang="en-US" dirty="0"/>
              <a:pPr/>
              <a:t>6/4/2023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6/4/2023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r" defTabSz="457200" rtl="1"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a:extLst>
              <a:ext uri="{FF2B5EF4-FFF2-40B4-BE49-F238E27FC236}">
                <a16:creationId xmlns:a16="http://schemas.microsoft.com/office/drawing/2014/main" id="{7BDCF4AE-3B17-36BA-5479-27F84EFDE2EE}"/>
              </a:ext>
            </a:extLst>
          </p:cNvPr>
          <p:cNvSpPr>
            <a:spLocks noGrp="1"/>
          </p:cNvSpPr>
          <p:nvPr>
            <p:ph type="subTitle" idx="1"/>
          </p:nvPr>
        </p:nvSpPr>
        <p:spPr>
          <a:xfrm>
            <a:off x="1507067" y="1540081"/>
            <a:ext cx="7766936" cy="3607651"/>
          </a:xfrm>
        </p:spPr>
        <p:txBody>
          <a:bodyPr>
            <a:normAutofit/>
          </a:bodyPr>
          <a:lstStyle/>
          <a:p>
            <a:pPr algn="ctr" rtl="0"/>
            <a:r>
              <a:rPr lang="ar-SA" sz="5400" dirty="0" err="1">
                <a:solidFill>
                  <a:schemeClr val="accent2"/>
                </a:solidFill>
              </a:rPr>
              <a:t>Cardiac</a:t>
            </a:r>
            <a:r>
              <a:rPr lang="ar-SA" sz="5400" dirty="0">
                <a:solidFill>
                  <a:schemeClr val="accent2"/>
                </a:solidFill>
              </a:rPr>
              <a:t> </a:t>
            </a:r>
            <a:r>
              <a:rPr lang="ar-SA" sz="5400" dirty="0" err="1">
                <a:solidFill>
                  <a:schemeClr val="accent2"/>
                </a:solidFill>
              </a:rPr>
              <a:t>cycle</a:t>
            </a:r>
            <a:endParaRPr lang="ar-SA" sz="5400" dirty="0">
              <a:solidFill>
                <a:schemeClr val="accent2"/>
              </a:solidFill>
            </a:endParaRPr>
          </a:p>
          <a:p>
            <a:pPr algn="ctr" rtl="0"/>
            <a:endParaRPr lang="ar-SA" sz="5400" dirty="0">
              <a:solidFill>
                <a:schemeClr val="accent2"/>
              </a:solidFill>
            </a:endParaRPr>
          </a:p>
          <a:p>
            <a:pPr algn="ctr" rtl="0"/>
            <a:r>
              <a:rPr lang="ar-SA" sz="4000" dirty="0" err="1">
                <a:solidFill>
                  <a:schemeClr val="tx1"/>
                </a:solidFill>
              </a:rPr>
              <a:t>Dr.Dina</a:t>
            </a:r>
            <a:r>
              <a:rPr lang="ar-SA" sz="4000" dirty="0">
                <a:solidFill>
                  <a:schemeClr val="tx1"/>
                </a:solidFill>
              </a:rPr>
              <a:t> </a:t>
            </a:r>
            <a:r>
              <a:rPr lang="ar-SA" sz="4000" dirty="0" err="1">
                <a:solidFill>
                  <a:schemeClr val="tx1"/>
                </a:solidFill>
              </a:rPr>
              <a:t>Haboush</a:t>
            </a:r>
            <a:r>
              <a:rPr lang="ar-SA" sz="4000" dirty="0">
                <a:solidFill>
                  <a:schemeClr val="tx1"/>
                </a:solidFill>
              </a:rPr>
              <a:t> </a:t>
            </a:r>
            <a:endParaRPr lang="" sz="4000" dirty="0">
              <a:solidFill>
                <a:schemeClr val="tx1"/>
              </a:solidFill>
            </a:endParaRPr>
          </a:p>
        </p:txBody>
      </p:sp>
    </p:spTree>
    <p:extLst>
      <p:ext uri="{BB962C8B-B14F-4D97-AF65-F5344CB8AC3E}">
        <p14:creationId xmlns:p14="http://schemas.microsoft.com/office/powerpoint/2010/main" val="3503602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4">
            <a:extLst>
              <a:ext uri="{FF2B5EF4-FFF2-40B4-BE49-F238E27FC236}">
                <a16:creationId xmlns:a16="http://schemas.microsoft.com/office/drawing/2014/main" id="{6AE7C5E9-E1AB-B696-1E61-B7EECA0D43EF}"/>
              </a:ext>
            </a:extLst>
          </p:cNvPr>
          <p:cNvPicPr>
            <a:picLocks noGrp="1" noChangeAspect="1"/>
          </p:cNvPicPr>
          <p:nvPr>
            <p:ph idx="1"/>
          </p:nvPr>
        </p:nvPicPr>
        <p:blipFill>
          <a:blip r:embed="rId2"/>
          <a:stretch>
            <a:fillRect/>
          </a:stretch>
        </p:blipFill>
        <p:spPr>
          <a:xfrm>
            <a:off x="1020536" y="779319"/>
            <a:ext cx="7514854" cy="4928713"/>
          </a:xfrm>
        </p:spPr>
      </p:pic>
    </p:spTree>
    <p:extLst>
      <p:ext uri="{BB962C8B-B14F-4D97-AF65-F5344CB8AC3E}">
        <p14:creationId xmlns:p14="http://schemas.microsoft.com/office/powerpoint/2010/main" val="863581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3E64C1B3-0510-D98E-87BB-973EEDF17AA7}"/>
              </a:ext>
            </a:extLst>
          </p:cNvPr>
          <p:cNvSpPr>
            <a:spLocks noGrp="1"/>
          </p:cNvSpPr>
          <p:nvPr>
            <p:ph idx="1"/>
          </p:nvPr>
        </p:nvSpPr>
        <p:spPr>
          <a:xfrm>
            <a:off x="714444" y="278328"/>
            <a:ext cx="7449842" cy="5436672"/>
          </a:xfrm>
        </p:spPr>
        <p:txBody>
          <a:bodyPr>
            <a:noAutofit/>
          </a:bodyPr>
          <a:lstStyle/>
          <a:p>
            <a:pPr algn="l" rtl="0"/>
            <a:r>
              <a:rPr lang="" sz="2800" dirty="0">
                <a:solidFill>
                  <a:schemeClr val="accent5"/>
                </a:solidFill>
              </a:rPr>
              <a:t>Cardiac cycle</a:t>
            </a:r>
            <a:r>
              <a:rPr lang="" sz="2800" dirty="0"/>
              <a:t> is defined as the succession of coordinated events taking place in the heart during each beat</a:t>
            </a:r>
            <a:endParaRPr lang="ar-SA" sz="2800" dirty="0"/>
          </a:p>
          <a:p>
            <a:pPr algn="l" rtl="0"/>
            <a:r>
              <a:rPr lang="" sz="2800" dirty="0"/>
              <a:t> Each heart beat consists of two major periods called systole and diastole</a:t>
            </a:r>
            <a:endParaRPr lang="ar-SA" sz="2800" dirty="0"/>
          </a:p>
          <a:p>
            <a:pPr algn="l" rtl="0"/>
            <a:r>
              <a:rPr lang="" sz="2800" dirty="0"/>
              <a:t> During </a:t>
            </a:r>
            <a:r>
              <a:rPr lang="" sz="2800" dirty="0">
                <a:solidFill>
                  <a:schemeClr val="accent5"/>
                </a:solidFill>
              </a:rPr>
              <a:t>systole</a:t>
            </a:r>
            <a:r>
              <a:rPr lang="" sz="2800" dirty="0"/>
              <a:t> heart contracts and pumps the blood through arteries</a:t>
            </a:r>
            <a:endParaRPr lang="ar-SA" sz="2800" dirty="0"/>
          </a:p>
          <a:p>
            <a:pPr algn="l" rtl="0"/>
            <a:r>
              <a:rPr lang="" sz="2800" dirty="0"/>
              <a:t>During </a:t>
            </a:r>
            <a:r>
              <a:rPr lang="" sz="2800" dirty="0">
                <a:solidFill>
                  <a:schemeClr val="accent5"/>
                </a:solidFill>
              </a:rPr>
              <a:t>diastole</a:t>
            </a:r>
            <a:r>
              <a:rPr lang="" sz="2800" dirty="0"/>
              <a:t> heart relaxes and blood is filled in the heart</a:t>
            </a:r>
            <a:endParaRPr lang="ar-SA" sz="2800" dirty="0"/>
          </a:p>
          <a:p>
            <a:pPr algn="l" rtl="0"/>
            <a:r>
              <a:rPr lang="" sz="2800" dirty="0"/>
              <a:t>All these events are repeated in a cyclic manner</a:t>
            </a:r>
          </a:p>
        </p:txBody>
      </p:sp>
    </p:spTree>
    <p:extLst>
      <p:ext uri="{BB962C8B-B14F-4D97-AF65-F5344CB8AC3E}">
        <p14:creationId xmlns:p14="http://schemas.microsoft.com/office/powerpoint/2010/main" val="544996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1631D17A-A5F4-F74A-F646-CE3166925E74}"/>
              </a:ext>
            </a:extLst>
          </p:cNvPr>
          <p:cNvSpPr>
            <a:spLocks noGrp="1"/>
          </p:cNvSpPr>
          <p:nvPr>
            <p:ph idx="1"/>
          </p:nvPr>
        </p:nvSpPr>
        <p:spPr>
          <a:xfrm>
            <a:off x="1790647" y="1937927"/>
            <a:ext cx="6373639" cy="3647188"/>
          </a:xfrm>
        </p:spPr>
        <p:txBody>
          <a:bodyPr>
            <a:normAutofit/>
          </a:bodyPr>
          <a:lstStyle/>
          <a:p>
            <a:pPr marL="0" indent="0" algn="l" rtl="0">
              <a:buNone/>
            </a:pPr>
            <a:r>
              <a:rPr lang="" sz="2800" dirty="0">
                <a:solidFill>
                  <a:schemeClr val="accent2"/>
                </a:solidFill>
              </a:rPr>
              <a:t>EVENTS OF CARDIAC</a:t>
            </a:r>
            <a:r>
              <a:rPr lang="ar-SA" sz="2800" dirty="0">
                <a:solidFill>
                  <a:schemeClr val="accent2"/>
                </a:solidFill>
              </a:rPr>
              <a:t> CYCLE</a:t>
            </a:r>
          </a:p>
          <a:p>
            <a:pPr algn="l" rtl="0"/>
            <a:r>
              <a:rPr lang="" sz="2800" dirty="0"/>
              <a:t>Atrial Events</a:t>
            </a:r>
            <a:endParaRPr lang="ar-SA" sz="2800" dirty="0"/>
          </a:p>
          <a:p>
            <a:pPr algn="l" rtl="0"/>
            <a:r>
              <a:rPr lang="" sz="2800" dirty="0"/>
              <a:t>Ventricular Events</a:t>
            </a:r>
          </a:p>
        </p:txBody>
      </p:sp>
    </p:spTree>
    <p:extLst>
      <p:ext uri="{BB962C8B-B14F-4D97-AF65-F5344CB8AC3E}">
        <p14:creationId xmlns:p14="http://schemas.microsoft.com/office/powerpoint/2010/main" val="490205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F4F3FCBE-875C-E6CA-B8BE-C0172B05B6DC}"/>
              </a:ext>
            </a:extLst>
          </p:cNvPr>
          <p:cNvSpPr>
            <a:spLocks noGrp="1"/>
          </p:cNvSpPr>
          <p:nvPr>
            <p:ph idx="1"/>
          </p:nvPr>
        </p:nvSpPr>
        <p:spPr>
          <a:xfrm>
            <a:off x="862886" y="935946"/>
            <a:ext cx="8099273" cy="3880773"/>
          </a:xfrm>
        </p:spPr>
        <p:txBody>
          <a:bodyPr>
            <a:normAutofit/>
          </a:bodyPr>
          <a:lstStyle/>
          <a:p>
            <a:pPr marL="0" indent="0" algn="l" rtl="0">
              <a:buNone/>
            </a:pPr>
            <a:r>
              <a:rPr lang="" sz="2800" dirty="0">
                <a:solidFill>
                  <a:schemeClr val="accent2"/>
                </a:solidFill>
              </a:rPr>
              <a:t>Ventricular Events</a:t>
            </a:r>
            <a:endParaRPr lang="ar-SA" sz="2800" dirty="0">
              <a:solidFill>
                <a:schemeClr val="accent2"/>
              </a:solidFill>
            </a:endParaRPr>
          </a:p>
          <a:p>
            <a:pPr algn="l" rtl="0"/>
            <a:r>
              <a:rPr lang="" sz="2800" dirty="0"/>
              <a:t>Ventricular Systole = 0.27 (0.3) sec</a:t>
            </a:r>
            <a:endParaRPr lang="ar-SA" sz="2800" dirty="0"/>
          </a:p>
          <a:p>
            <a:pPr algn="l" rtl="0"/>
            <a:r>
              <a:rPr lang="" sz="2800" dirty="0"/>
              <a:t>Ventricular diastole = 0.53 (0.5) </a:t>
            </a:r>
            <a:r>
              <a:rPr lang="ar-SA" sz="2800" dirty="0" err="1"/>
              <a:t>sec</a:t>
            </a:r>
            <a:endParaRPr lang="ar-SA" sz="2800" dirty="0"/>
          </a:p>
          <a:p>
            <a:pPr marL="0" indent="0" algn="l" rtl="0">
              <a:buNone/>
            </a:pPr>
            <a:r>
              <a:rPr lang="" sz="2800" dirty="0"/>
              <a:t> </a:t>
            </a:r>
            <a:r>
              <a:rPr lang="" sz="2800" dirty="0">
                <a:solidFill>
                  <a:schemeClr val="accent2"/>
                </a:solidFill>
              </a:rPr>
              <a:t>Clinical terms</a:t>
            </a:r>
            <a:r>
              <a:rPr lang="ar-SA" sz="2800" dirty="0"/>
              <a:t> </a:t>
            </a:r>
          </a:p>
          <a:p>
            <a:pPr algn="l" rtl="0"/>
            <a:r>
              <a:rPr lang="" sz="2800" dirty="0"/>
              <a:t>Systole </a:t>
            </a:r>
            <a:r>
              <a:rPr lang="ar-SA" sz="2800" dirty="0"/>
              <a:t>=</a:t>
            </a:r>
            <a:r>
              <a:rPr lang="" sz="2800" dirty="0"/>
              <a:t>Ventricular Systole</a:t>
            </a:r>
            <a:endParaRPr lang="ar-SA" sz="2800" dirty="0"/>
          </a:p>
          <a:p>
            <a:pPr algn="l" rtl="0"/>
            <a:r>
              <a:rPr lang="" sz="2800" dirty="0"/>
              <a:t>Diastole </a:t>
            </a:r>
            <a:r>
              <a:rPr lang="ar-SA" sz="2800" dirty="0"/>
              <a:t>=</a:t>
            </a:r>
            <a:r>
              <a:rPr lang="" sz="2800" dirty="0"/>
              <a:t> Ventricular Diastole</a:t>
            </a:r>
          </a:p>
        </p:txBody>
      </p:sp>
    </p:spTree>
    <p:extLst>
      <p:ext uri="{BB962C8B-B14F-4D97-AF65-F5344CB8AC3E}">
        <p14:creationId xmlns:p14="http://schemas.microsoft.com/office/powerpoint/2010/main" val="2206417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E98D720E-5A69-251B-AA7D-295F780601A1}"/>
              </a:ext>
            </a:extLst>
          </p:cNvPr>
          <p:cNvSpPr>
            <a:spLocks noGrp="1"/>
          </p:cNvSpPr>
          <p:nvPr>
            <p:ph idx="1"/>
          </p:nvPr>
        </p:nvSpPr>
        <p:spPr>
          <a:xfrm>
            <a:off x="399006" y="1269940"/>
            <a:ext cx="8596668" cy="3880773"/>
          </a:xfrm>
        </p:spPr>
        <p:txBody>
          <a:bodyPr>
            <a:normAutofit/>
          </a:bodyPr>
          <a:lstStyle/>
          <a:p>
            <a:pPr algn="l" rtl="0"/>
            <a:r>
              <a:rPr lang="" sz="2800" dirty="0">
                <a:solidFill>
                  <a:schemeClr val="accent5"/>
                </a:solidFill>
              </a:rPr>
              <a:t>Atrial systole </a:t>
            </a:r>
            <a:r>
              <a:rPr lang="" sz="2800" dirty="0"/>
              <a:t>is also known as last rapid filling phase or presystole.It is usually considered as the last phase of ventricular diastole.</a:t>
            </a:r>
            <a:endParaRPr lang="ar-SA" sz="2800" dirty="0"/>
          </a:p>
          <a:p>
            <a:pPr algn="l" rtl="0"/>
            <a:r>
              <a:rPr lang="" sz="2800" dirty="0"/>
              <a:t>The duration is 0.11 sec.During this period, only a small amount</a:t>
            </a:r>
            <a:r>
              <a:rPr lang="ar-SA" sz="2800" dirty="0"/>
              <a:t> </a:t>
            </a:r>
            <a:r>
              <a:rPr lang="" sz="2800" dirty="0"/>
              <a:t>of blood is forced from atria into ventricles.</a:t>
            </a:r>
          </a:p>
        </p:txBody>
      </p:sp>
    </p:spTree>
    <p:extLst>
      <p:ext uri="{BB962C8B-B14F-4D97-AF65-F5344CB8AC3E}">
        <p14:creationId xmlns:p14="http://schemas.microsoft.com/office/powerpoint/2010/main" val="3945109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E58F6E55-223E-B3B1-DBAC-60F3346971A7}"/>
              </a:ext>
            </a:extLst>
          </p:cNvPr>
          <p:cNvSpPr>
            <a:spLocks noGrp="1"/>
          </p:cNvSpPr>
          <p:nvPr>
            <p:ph idx="1"/>
          </p:nvPr>
        </p:nvSpPr>
        <p:spPr>
          <a:xfrm>
            <a:off x="473227" y="946315"/>
            <a:ext cx="8596668" cy="3926071"/>
          </a:xfrm>
        </p:spPr>
        <p:txBody>
          <a:bodyPr>
            <a:noAutofit/>
          </a:bodyPr>
          <a:lstStyle/>
          <a:p>
            <a:pPr marL="0" indent="0" algn="l" rtl="0">
              <a:buNone/>
            </a:pPr>
            <a:r>
              <a:rPr lang="" sz="2800" b="1" dirty="0">
                <a:solidFill>
                  <a:schemeClr val="accent2"/>
                </a:solidFill>
              </a:rPr>
              <a:t>Cardiac Cycle</a:t>
            </a:r>
            <a:endParaRPr lang="en-US" sz="2800" b="1" dirty="0">
              <a:solidFill>
                <a:schemeClr val="accent2"/>
              </a:solidFill>
            </a:endParaRPr>
          </a:p>
          <a:p>
            <a:pPr marL="0" indent="0" algn="l" rtl="0">
              <a:buNone/>
            </a:pPr>
            <a:r>
              <a:rPr lang="" sz="2800" dirty="0"/>
              <a:t>1) The heart at rest: atrial and ventricular diastole</a:t>
            </a:r>
            <a:endParaRPr lang="en-US" sz="2800" dirty="0"/>
          </a:p>
          <a:p>
            <a:pPr marL="0" indent="0" algn="l" rtl="0">
              <a:buNone/>
            </a:pPr>
            <a:r>
              <a:rPr lang="" sz="2800" dirty="0"/>
              <a:t>The atria are filling with blood from the veins, and the ventricles have just completed a contraction</a:t>
            </a:r>
            <a:endParaRPr lang="en-US" sz="2800" dirty="0"/>
          </a:p>
          <a:p>
            <a:pPr marL="0" indent="0" algn="l" rtl="0">
              <a:buNone/>
            </a:pPr>
            <a:r>
              <a:rPr lang="" sz="2800" dirty="0"/>
              <a:t>The AV valves between the atria and ventricles open, Blood flows from</a:t>
            </a:r>
            <a:r>
              <a:rPr lang="en-US" sz="2800" dirty="0"/>
              <a:t> </a:t>
            </a:r>
            <a:r>
              <a:rPr lang="" sz="2800" dirty="0"/>
              <a:t>the atria into the ventricles.</a:t>
            </a:r>
          </a:p>
        </p:txBody>
      </p:sp>
    </p:spTree>
    <p:extLst>
      <p:ext uri="{BB962C8B-B14F-4D97-AF65-F5344CB8AC3E}">
        <p14:creationId xmlns:p14="http://schemas.microsoft.com/office/powerpoint/2010/main" val="1522050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49C54133-26F5-70F3-E343-7394E55A4D71}"/>
              </a:ext>
            </a:extLst>
          </p:cNvPr>
          <p:cNvSpPr>
            <a:spLocks noGrp="1"/>
          </p:cNvSpPr>
          <p:nvPr>
            <p:ph idx="1"/>
          </p:nvPr>
        </p:nvSpPr>
        <p:spPr>
          <a:xfrm>
            <a:off x="380451" y="898836"/>
            <a:ext cx="8596668" cy="3880773"/>
          </a:xfrm>
        </p:spPr>
        <p:txBody>
          <a:bodyPr>
            <a:normAutofit/>
          </a:bodyPr>
          <a:lstStyle/>
          <a:p>
            <a:pPr marL="0" indent="0" algn="l" rtl="0">
              <a:buNone/>
            </a:pPr>
            <a:r>
              <a:rPr lang="" sz="2800" dirty="0"/>
              <a:t>2) Atrial systole</a:t>
            </a:r>
            <a:endParaRPr lang="en-US" sz="2800" dirty="0"/>
          </a:p>
          <a:p>
            <a:pPr marL="0" indent="0" algn="l" rtl="0">
              <a:buNone/>
            </a:pPr>
            <a:r>
              <a:rPr lang="" sz="2800" dirty="0"/>
              <a:t> 80% of blood enters the ventricles passively, but the last 20% of filling is accomplished by atrial contraction which push blood into the ventricles</a:t>
            </a:r>
            <a:endParaRPr lang="en-US" sz="2800" dirty="0"/>
          </a:p>
          <a:p>
            <a:pPr marL="0" indent="0" algn="l" rtl="0">
              <a:buNone/>
            </a:pPr>
            <a:r>
              <a:rPr lang="" sz="2800" dirty="0"/>
              <a:t>At the end of atrial systole the ventricles contain the largest volume they will holdduring the cycle (End-diastolic volume (EDV)</a:t>
            </a:r>
          </a:p>
        </p:txBody>
      </p:sp>
    </p:spTree>
    <p:extLst>
      <p:ext uri="{BB962C8B-B14F-4D97-AF65-F5344CB8AC3E}">
        <p14:creationId xmlns:p14="http://schemas.microsoft.com/office/powerpoint/2010/main" val="2795646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56B6EC90-6279-D5DB-8676-57738857C0FA}"/>
              </a:ext>
            </a:extLst>
          </p:cNvPr>
          <p:cNvSpPr>
            <a:spLocks noGrp="1"/>
          </p:cNvSpPr>
          <p:nvPr>
            <p:ph idx="1"/>
          </p:nvPr>
        </p:nvSpPr>
        <p:spPr/>
        <p:txBody>
          <a:bodyPr>
            <a:noAutofit/>
          </a:bodyPr>
          <a:lstStyle/>
          <a:p>
            <a:pPr marL="0" indent="0" algn="l" rtl="0">
              <a:buNone/>
            </a:pPr>
            <a:r>
              <a:rPr lang="" sz="2800" dirty="0"/>
              <a:t>3) Isovolumic ventricular contraction</a:t>
            </a:r>
            <a:endParaRPr lang="en-US" sz="2800" dirty="0"/>
          </a:p>
          <a:p>
            <a:pPr marL="0" indent="0" algn="l" rtl="0">
              <a:buNone/>
            </a:pPr>
            <a:r>
              <a:rPr lang="" sz="2800" dirty="0"/>
              <a:t> When ventricular contraction begins, AV valves closes but does not create enough pressure to open semilunar valves </a:t>
            </a:r>
            <a:endParaRPr lang="en-US" sz="2800" dirty="0"/>
          </a:p>
          <a:p>
            <a:pPr marL="0" indent="0" algn="l" rtl="0">
              <a:buNone/>
            </a:pPr>
            <a:r>
              <a:rPr lang="" sz="2800" dirty="0"/>
              <a:t> With both the AV valve and the semilunar valve closed, blood in the ventricle has nowhere to go</a:t>
            </a:r>
          </a:p>
        </p:txBody>
      </p:sp>
    </p:spTree>
    <p:extLst>
      <p:ext uri="{BB962C8B-B14F-4D97-AF65-F5344CB8AC3E}">
        <p14:creationId xmlns:p14="http://schemas.microsoft.com/office/powerpoint/2010/main" val="3201884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26EDE5D9-E562-9066-F9A7-BBDE2749C450}"/>
              </a:ext>
            </a:extLst>
          </p:cNvPr>
          <p:cNvSpPr>
            <a:spLocks noGrp="1"/>
          </p:cNvSpPr>
          <p:nvPr>
            <p:ph idx="1"/>
          </p:nvPr>
        </p:nvSpPr>
        <p:spPr>
          <a:xfrm>
            <a:off x="677334" y="612321"/>
            <a:ext cx="8596668" cy="5429041"/>
          </a:xfrm>
        </p:spPr>
        <p:txBody>
          <a:bodyPr>
            <a:noAutofit/>
          </a:bodyPr>
          <a:lstStyle/>
          <a:p>
            <a:pPr marL="0" indent="0" algn="l" rtl="0">
              <a:buNone/>
            </a:pPr>
            <a:r>
              <a:rPr lang="" sz="2800" dirty="0"/>
              <a:t>4) Ventricular ejection: The heart pumps</a:t>
            </a:r>
            <a:endParaRPr lang="en-US" sz="2800" dirty="0"/>
          </a:p>
          <a:p>
            <a:pPr marL="0" indent="0" algn="l" rtl="0">
              <a:buNone/>
            </a:pPr>
            <a:r>
              <a:rPr lang="" sz="2800" dirty="0"/>
              <a:t>As the ventricles contract, they generate enough pressure to open the semilunar valves and push blood into</a:t>
            </a:r>
            <a:r>
              <a:rPr lang="en-US" sz="2800" dirty="0"/>
              <a:t> </a:t>
            </a:r>
            <a:r>
              <a:rPr lang="" sz="2800" dirty="0"/>
              <a:t>the arteries. </a:t>
            </a:r>
            <a:endParaRPr lang="en-US" sz="2800" dirty="0"/>
          </a:p>
          <a:p>
            <a:pPr marL="0" indent="0" algn="l" rtl="0">
              <a:buNone/>
            </a:pPr>
            <a:r>
              <a:rPr lang="" sz="2800" dirty="0"/>
              <a:t>The pressure created by ventricular contraction becomes the driving force for blood flow. High-pressure blood is forced into the arteries </a:t>
            </a:r>
            <a:endParaRPr lang="en-US" sz="2800" dirty="0"/>
          </a:p>
          <a:p>
            <a:pPr marL="0" indent="0" algn="l" rtl="0">
              <a:buNone/>
            </a:pPr>
            <a:r>
              <a:rPr lang="" sz="2800" dirty="0"/>
              <a:t>The heart does not empty itself completely of blood each time the ventricle contracts. The volume of blood</a:t>
            </a:r>
            <a:r>
              <a:rPr lang="en-US" sz="2800" dirty="0"/>
              <a:t> </a:t>
            </a:r>
            <a:r>
              <a:rPr lang="" sz="2800" dirty="0"/>
              <a:t>left in the ventricle at the end of contraction is known as the end systolic volume (ESV).</a:t>
            </a:r>
          </a:p>
        </p:txBody>
      </p:sp>
    </p:spTree>
    <p:extLst>
      <p:ext uri="{BB962C8B-B14F-4D97-AF65-F5344CB8AC3E}">
        <p14:creationId xmlns:p14="http://schemas.microsoft.com/office/powerpoint/2010/main" val="3771363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2D7326BE-8BE0-ED94-68D2-1DEB59575D47}"/>
              </a:ext>
            </a:extLst>
          </p:cNvPr>
          <p:cNvSpPr>
            <a:spLocks noGrp="1"/>
          </p:cNvSpPr>
          <p:nvPr>
            <p:ph idx="1"/>
          </p:nvPr>
        </p:nvSpPr>
        <p:spPr>
          <a:xfrm>
            <a:off x="677334" y="686543"/>
            <a:ext cx="8596668" cy="5354820"/>
          </a:xfrm>
        </p:spPr>
        <p:txBody>
          <a:bodyPr>
            <a:normAutofit/>
          </a:bodyPr>
          <a:lstStyle/>
          <a:p>
            <a:pPr marL="0" indent="0" algn="l" rtl="0">
              <a:buNone/>
            </a:pPr>
            <a:r>
              <a:rPr lang="" sz="2800" dirty="0"/>
              <a:t>5) Isovolumic ventricular relaxation</a:t>
            </a:r>
            <a:endParaRPr lang="en-US" sz="2800" dirty="0"/>
          </a:p>
          <a:p>
            <a:pPr marL="0" indent="0" algn="l" rtl="0">
              <a:buNone/>
            </a:pPr>
            <a:r>
              <a:rPr lang="" sz="2800" dirty="0"/>
              <a:t>Ventricles relax, pressure in ventricles falls. Blood flows back into cusps of semilunar valves and snaps them closed.</a:t>
            </a:r>
            <a:endParaRPr lang="en-US" sz="2800" dirty="0"/>
          </a:p>
          <a:p>
            <a:pPr marL="0" indent="0" algn="l" rtl="0">
              <a:buNone/>
            </a:pPr>
            <a:r>
              <a:rPr lang="" sz="2800" dirty="0"/>
              <a:t>Once the semilunar valves close, the ventricles again become sealed chambers. The AV valves remain closed because ventricular pressure, although falling, is still higher than atrial pressure This period is called isovolumic ventricular relaxation because the volume of blood in the ventricles is not changing.</a:t>
            </a:r>
          </a:p>
        </p:txBody>
      </p:sp>
    </p:spTree>
    <p:extLst>
      <p:ext uri="{BB962C8B-B14F-4D97-AF65-F5344CB8AC3E}">
        <p14:creationId xmlns:p14="http://schemas.microsoft.com/office/powerpoint/2010/main" val="4047512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3">
            <a:extLst>
              <a:ext uri="{FF2B5EF4-FFF2-40B4-BE49-F238E27FC236}">
                <a16:creationId xmlns:a16="http://schemas.microsoft.com/office/drawing/2014/main" id="{648C5785-A7F4-EE65-3824-9964BAE8A5C8}"/>
              </a:ext>
            </a:extLst>
          </p:cNvPr>
          <p:cNvPicPr>
            <a:picLocks noGrp="1" noChangeAspect="1"/>
          </p:cNvPicPr>
          <p:nvPr>
            <p:ph idx="1"/>
          </p:nvPr>
        </p:nvPicPr>
        <p:blipFill>
          <a:blip r:embed="rId2"/>
          <a:stretch>
            <a:fillRect/>
          </a:stretch>
        </p:blipFill>
        <p:spPr>
          <a:xfrm>
            <a:off x="389659" y="185552"/>
            <a:ext cx="9778588" cy="6672448"/>
          </a:xfrm>
        </p:spPr>
      </p:pic>
    </p:spTree>
    <p:extLst>
      <p:ext uri="{BB962C8B-B14F-4D97-AF65-F5344CB8AC3E}">
        <p14:creationId xmlns:p14="http://schemas.microsoft.com/office/powerpoint/2010/main" val="3169432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71580C9B-C993-6BD5-BC04-C59A28A8BCFE}"/>
              </a:ext>
            </a:extLst>
          </p:cNvPr>
          <p:cNvSpPr>
            <a:spLocks noGrp="1"/>
          </p:cNvSpPr>
          <p:nvPr>
            <p:ph idx="1"/>
          </p:nvPr>
        </p:nvSpPr>
        <p:spPr>
          <a:xfrm>
            <a:off x="677334" y="853539"/>
            <a:ext cx="8596668" cy="5187823"/>
          </a:xfrm>
        </p:spPr>
        <p:txBody>
          <a:bodyPr>
            <a:normAutofit/>
          </a:bodyPr>
          <a:lstStyle/>
          <a:p>
            <a:pPr algn="l" rtl="0"/>
            <a:r>
              <a:rPr lang="" sz="2800" dirty="0"/>
              <a:t>First Heart Sound - closure of atrioventricular valves at the beginning of this phases produces first heart sound</a:t>
            </a:r>
            <a:endParaRPr lang="en-US" sz="2800" dirty="0"/>
          </a:p>
          <a:p>
            <a:pPr algn="l" rtl="0"/>
            <a:endParaRPr lang="en-US" sz="2800" dirty="0"/>
          </a:p>
          <a:p>
            <a:pPr algn="l" rtl="0"/>
            <a:r>
              <a:rPr lang="" sz="2800" dirty="0"/>
              <a:t>Second Heart Sound: Closure of Semilunar valves during this phase produces second heart sound.</a:t>
            </a:r>
          </a:p>
        </p:txBody>
      </p:sp>
    </p:spTree>
    <p:extLst>
      <p:ext uri="{BB962C8B-B14F-4D97-AF65-F5344CB8AC3E}">
        <p14:creationId xmlns:p14="http://schemas.microsoft.com/office/powerpoint/2010/main" val="41569978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A55F22CD-0C26-59CD-D26A-2B9AFD064487}"/>
              </a:ext>
            </a:extLst>
          </p:cNvPr>
          <p:cNvSpPr>
            <a:spLocks noGrp="1"/>
          </p:cNvSpPr>
          <p:nvPr>
            <p:ph idx="1"/>
          </p:nvPr>
        </p:nvSpPr>
        <p:spPr>
          <a:xfrm>
            <a:off x="677334" y="185553"/>
            <a:ext cx="8596668" cy="5855810"/>
          </a:xfrm>
        </p:spPr>
        <p:txBody>
          <a:bodyPr>
            <a:noAutofit/>
          </a:bodyPr>
          <a:lstStyle/>
          <a:p>
            <a:pPr marL="400050" lvl="1" indent="0" algn="l" rtl="0">
              <a:buNone/>
            </a:pPr>
            <a:r>
              <a:rPr lang="" sz="3200" dirty="0">
                <a:solidFill>
                  <a:schemeClr val="accent5"/>
                </a:solidFill>
              </a:rPr>
              <a:t>Stroke Volume</a:t>
            </a:r>
            <a:endParaRPr lang="ar-SA" sz="3200" dirty="0">
              <a:solidFill>
                <a:schemeClr val="accent5"/>
              </a:solidFill>
            </a:endParaRPr>
          </a:p>
          <a:p>
            <a:pPr algn="l" rtl="0"/>
            <a:r>
              <a:rPr lang="" sz="2800" dirty="0"/>
              <a:t> The amount of blood pumped by one ventricle during a contraction.</a:t>
            </a:r>
            <a:endParaRPr lang="ar-SA" sz="2800" dirty="0"/>
          </a:p>
          <a:p>
            <a:pPr algn="l" rtl="0"/>
            <a:r>
              <a:rPr lang="" sz="2800" dirty="0"/>
              <a:t> It is measured in milliliters per beat</a:t>
            </a:r>
            <a:endParaRPr lang="ar-SA" sz="2800" dirty="0"/>
          </a:p>
          <a:p>
            <a:pPr algn="l" rtl="0"/>
            <a:r>
              <a:rPr lang="ar-SA" sz="2800" dirty="0"/>
              <a:t> </a:t>
            </a:r>
            <a:r>
              <a:rPr lang="" sz="2800" dirty="0"/>
              <a:t>St</a:t>
            </a:r>
            <a:r>
              <a:rPr lang="ar-SA" sz="2800" dirty="0"/>
              <a:t>r</a:t>
            </a:r>
            <a:r>
              <a:rPr lang="" sz="2800" dirty="0"/>
              <a:t>oke Volume = EDV</a:t>
            </a:r>
            <a:r>
              <a:rPr lang="ar-SA" sz="2800" dirty="0"/>
              <a:t>-</a:t>
            </a:r>
            <a:r>
              <a:rPr lang="" sz="2800" dirty="0"/>
              <a:t>ESV (Volume of blood before contraction-volume of blood after contraction) </a:t>
            </a:r>
            <a:endParaRPr lang="ar-SA" sz="2800" dirty="0"/>
          </a:p>
          <a:p>
            <a:pPr algn="l" rtl="0"/>
            <a:r>
              <a:rPr lang="" sz="2800" dirty="0"/>
              <a:t>For the average contraction in a 70-kg person at rest:135 mL-65 mL = 70 mL, the normal stroke volume</a:t>
            </a:r>
            <a:endParaRPr lang="ar-SA" sz="2800" dirty="0"/>
          </a:p>
          <a:p>
            <a:pPr marL="0" indent="0" algn="l" rtl="0">
              <a:buNone/>
            </a:pPr>
            <a:endParaRPr lang="" sz="2800" dirty="0"/>
          </a:p>
        </p:txBody>
      </p:sp>
    </p:spTree>
    <p:extLst>
      <p:ext uri="{BB962C8B-B14F-4D97-AF65-F5344CB8AC3E}">
        <p14:creationId xmlns:p14="http://schemas.microsoft.com/office/powerpoint/2010/main" val="2173170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7B810CFC-C94E-3833-4321-C183198ADC05}"/>
              </a:ext>
            </a:extLst>
          </p:cNvPr>
          <p:cNvSpPr>
            <a:spLocks noGrp="1"/>
          </p:cNvSpPr>
          <p:nvPr>
            <p:ph idx="1"/>
          </p:nvPr>
        </p:nvSpPr>
        <p:spPr>
          <a:xfrm>
            <a:off x="510337" y="1020537"/>
            <a:ext cx="8596668" cy="4193473"/>
          </a:xfrm>
        </p:spPr>
        <p:txBody>
          <a:bodyPr>
            <a:normAutofit/>
          </a:bodyPr>
          <a:lstStyle/>
          <a:p>
            <a:pPr algn="l" rtl="0"/>
            <a:r>
              <a:rPr lang="" sz="2800" dirty="0"/>
              <a:t>Ejection fraction: the percentage of EDV ejected with one contraction (stroke volume/EDV) </a:t>
            </a:r>
            <a:endParaRPr lang="ar-SA" sz="2800" dirty="0"/>
          </a:p>
          <a:p>
            <a:pPr algn="l" rtl="0"/>
            <a:r>
              <a:rPr lang="" sz="2800" dirty="0"/>
              <a:t> For the 70-kg man at rest: if the EDV is 135 mL and the stroke volume is 70 mL,the ejection fraction is 70 ml/135 mL, or 52%. This means the ventricle is ejecting 52% of the blood that was in it at the end of relaxation and filling.</a:t>
            </a:r>
          </a:p>
        </p:txBody>
      </p:sp>
    </p:spTree>
    <p:extLst>
      <p:ext uri="{BB962C8B-B14F-4D97-AF65-F5344CB8AC3E}">
        <p14:creationId xmlns:p14="http://schemas.microsoft.com/office/powerpoint/2010/main" val="1405876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CCC74A76-8D21-87A9-B12E-589380548B8E}"/>
              </a:ext>
            </a:extLst>
          </p:cNvPr>
          <p:cNvSpPr>
            <a:spLocks noGrp="1"/>
          </p:cNvSpPr>
          <p:nvPr>
            <p:ph idx="1"/>
          </p:nvPr>
        </p:nvSpPr>
        <p:spPr>
          <a:xfrm>
            <a:off x="510338" y="796783"/>
            <a:ext cx="8596668" cy="3880773"/>
          </a:xfrm>
        </p:spPr>
        <p:txBody>
          <a:bodyPr>
            <a:normAutofit/>
          </a:bodyPr>
          <a:lstStyle/>
          <a:p>
            <a:pPr algn="l" rtl="0"/>
            <a:r>
              <a:rPr lang="" sz="2800" dirty="0"/>
              <a:t>Stroke volume is not constant and will increase as contraction force of the</a:t>
            </a:r>
            <a:r>
              <a:rPr lang="ar-SA" sz="2800" dirty="0"/>
              <a:t> </a:t>
            </a:r>
            <a:r>
              <a:rPr lang="" sz="2800" dirty="0"/>
              <a:t>ventricles increases. </a:t>
            </a:r>
            <a:endParaRPr lang="ar-SA" sz="2800" dirty="0"/>
          </a:p>
          <a:p>
            <a:pPr algn="l" rtl="0"/>
            <a:r>
              <a:rPr lang="" sz="2800" dirty="0"/>
              <a:t> For example, if stroke volume increases to 100 ml during exercise, theejection fraction increases to 100 mL/135 mL, or 74%.</a:t>
            </a:r>
            <a:endParaRPr lang="ar-SA" sz="2800" dirty="0"/>
          </a:p>
          <a:p>
            <a:pPr algn="l" rtl="0"/>
            <a:r>
              <a:rPr lang="" sz="2800" dirty="0"/>
              <a:t> Stroke Volume depends on 3 factors: Contractility, Preload, Afterload</a:t>
            </a:r>
          </a:p>
        </p:txBody>
      </p:sp>
    </p:spTree>
    <p:extLst>
      <p:ext uri="{BB962C8B-B14F-4D97-AF65-F5344CB8AC3E}">
        <p14:creationId xmlns:p14="http://schemas.microsoft.com/office/powerpoint/2010/main" val="22982064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AE7A60DE-18BC-CFD8-9520-FE20FCFA6FCA}"/>
              </a:ext>
            </a:extLst>
          </p:cNvPr>
          <p:cNvSpPr>
            <a:spLocks noGrp="1"/>
          </p:cNvSpPr>
          <p:nvPr>
            <p:ph idx="1"/>
          </p:nvPr>
        </p:nvSpPr>
        <p:spPr>
          <a:xfrm>
            <a:off x="361896" y="1084388"/>
            <a:ext cx="8596668" cy="3880773"/>
          </a:xfrm>
        </p:spPr>
        <p:txBody>
          <a:bodyPr>
            <a:normAutofit/>
          </a:bodyPr>
          <a:lstStyle/>
          <a:p>
            <a:pPr algn="l" rtl="0"/>
            <a:r>
              <a:rPr lang="" sz="2800" b="0" i="0">
                <a:solidFill>
                  <a:srgbClr val="4E6172"/>
                </a:solidFill>
                <a:effectLst/>
                <a:latin typeface="open sans" panose="02000000000000000000" pitchFamily="2" charset="0"/>
              </a:rPr>
              <a:t>The preload refers to the amount of blood already in your ventricles when you’re ready to pump it out, and the afterload refers to the pressure against which your heart has to pump that blood.</a:t>
            </a:r>
            <a:endParaRPr lang="" sz="2800"/>
          </a:p>
        </p:txBody>
      </p:sp>
    </p:spTree>
    <p:extLst>
      <p:ext uri="{BB962C8B-B14F-4D97-AF65-F5344CB8AC3E}">
        <p14:creationId xmlns:p14="http://schemas.microsoft.com/office/powerpoint/2010/main" val="1602222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BC2584FD-D115-4E8C-05A6-7A66C4F93E47}"/>
              </a:ext>
            </a:extLst>
          </p:cNvPr>
          <p:cNvSpPr>
            <a:spLocks noGrp="1"/>
          </p:cNvSpPr>
          <p:nvPr>
            <p:ph idx="1"/>
          </p:nvPr>
        </p:nvSpPr>
        <p:spPr>
          <a:xfrm>
            <a:off x="890650" y="834984"/>
            <a:ext cx="7919472" cy="5390285"/>
          </a:xfrm>
        </p:spPr>
        <p:txBody>
          <a:bodyPr>
            <a:noAutofit/>
          </a:bodyPr>
          <a:lstStyle/>
          <a:p>
            <a:pPr marL="0" indent="0" algn="l" rtl="0">
              <a:buNone/>
            </a:pPr>
            <a:r>
              <a:rPr lang="" sz="3200" b="1" dirty="0">
                <a:solidFill>
                  <a:schemeClr val="accent5"/>
                </a:solidFill>
              </a:rPr>
              <a:t>Cardiac Output (CO)</a:t>
            </a:r>
            <a:endParaRPr lang="ar-SA" sz="3200" b="1" dirty="0">
              <a:solidFill>
                <a:schemeClr val="accent5"/>
              </a:solidFill>
            </a:endParaRPr>
          </a:p>
          <a:p>
            <a:pPr algn="l" rtl="0"/>
            <a:r>
              <a:rPr lang="" sz="2800" dirty="0"/>
              <a:t>A measure of cardiac performance; A way to assess the effectiveness of the heart as a pump</a:t>
            </a:r>
            <a:endParaRPr lang="ar-SA" sz="2800" dirty="0"/>
          </a:p>
          <a:p>
            <a:pPr algn="l" rtl="0"/>
            <a:r>
              <a:rPr lang="" sz="2800" dirty="0"/>
              <a:t>CO (Minute Volume): The volume of blood pumped by one ventricle in a given</a:t>
            </a:r>
            <a:r>
              <a:rPr lang="ar-SA" sz="2800" dirty="0"/>
              <a:t> </a:t>
            </a:r>
            <a:r>
              <a:rPr lang="" sz="2800" dirty="0"/>
              <a:t>period of time.Because all blood that leaves the heart flows through the tissues</a:t>
            </a:r>
            <a:endParaRPr lang="ar-SA" sz="2800" dirty="0"/>
          </a:p>
          <a:p>
            <a:pPr algn="l" rtl="0"/>
            <a:r>
              <a:rPr lang="" sz="2800" dirty="0"/>
              <a:t> cardiac output is an indicator of total blood flow through the body.</a:t>
            </a:r>
          </a:p>
        </p:txBody>
      </p:sp>
    </p:spTree>
    <p:extLst>
      <p:ext uri="{BB962C8B-B14F-4D97-AF65-F5344CB8AC3E}">
        <p14:creationId xmlns:p14="http://schemas.microsoft.com/office/powerpoint/2010/main" val="1821826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A42B7805-343C-26DE-4814-E8AE7E8858D7}"/>
              </a:ext>
            </a:extLst>
          </p:cNvPr>
          <p:cNvSpPr>
            <a:spLocks noGrp="1"/>
          </p:cNvSpPr>
          <p:nvPr>
            <p:ph idx="1"/>
          </p:nvPr>
        </p:nvSpPr>
        <p:spPr>
          <a:xfrm>
            <a:off x="677333" y="983426"/>
            <a:ext cx="9156919" cy="4156364"/>
          </a:xfrm>
        </p:spPr>
        <p:txBody>
          <a:bodyPr>
            <a:normAutofit/>
          </a:bodyPr>
          <a:lstStyle/>
          <a:p>
            <a:pPr algn="l" rtl="0"/>
            <a:r>
              <a:rPr lang="" sz="2800" dirty="0"/>
              <a:t>Cardiac output = heart rate </a:t>
            </a:r>
            <a:r>
              <a:rPr lang="ar-SA" sz="2800" dirty="0"/>
              <a:t> ×</a:t>
            </a:r>
            <a:r>
              <a:rPr lang="" sz="2800" dirty="0"/>
              <a:t>stroke volume</a:t>
            </a:r>
            <a:endParaRPr lang="ar-SA" sz="2800" dirty="0"/>
          </a:p>
          <a:p>
            <a:pPr algn="l" rtl="0"/>
            <a:r>
              <a:rPr lang="" sz="2800" dirty="0"/>
              <a:t>For an average resting heart rate of 72 beats per minute and a stroke volume of70 mL per beat, we have</a:t>
            </a:r>
            <a:endParaRPr lang="ar-SA" sz="2800" dirty="0"/>
          </a:p>
          <a:p>
            <a:pPr algn="l" rtl="0"/>
            <a:r>
              <a:rPr lang="ar-SA" sz="2800" dirty="0"/>
              <a:t> </a:t>
            </a:r>
            <a:r>
              <a:rPr lang="" sz="2800" dirty="0"/>
              <a:t>CO = 72 beats/min</a:t>
            </a:r>
            <a:r>
              <a:rPr lang="ar-SA" sz="2800" dirty="0"/>
              <a:t> ×</a:t>
            </a:r>
            <a:r>
              <a:rPr lang="" sz="2800" dirty="0"/>
              <a:t> 70 mL/beat=5040 mL/min</a:t>
            </a:r>
            <a:endParaRPr lang="ar-SA" sz="2800" dirty="0"/>
          </a:p>
          <a:p>
            <a:pPr marL="0" indent="0" algn="l" rtl="0">
              <a:buNone/>
            </a:pPr>
            <a:r>
              <a:rPr lang="" sz="2800" dirty="0"/>
              <a:t> (or approx. 5 L/min)</a:t>
            </a:r>
          </a:p>
        </p:txBody>
      </p:sp>
    </p:spTree>
    <p:extLst>
      <p:ext uri="{BB962C8B-B14F-4D97-AF65-F5344CB8AC3E}">
        <p14:creationId xmlns:p14="http://schemas.microsoft.com/office/powerpoint/2010/main" val="36140564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3259FE4D-46E2-8656-272F-070C805E3BCA}"/>
              </a:ext>
            </a:extLst>
          </p:cNvPr>
          <p:cNvSpPr>
            <a:spLocks noGrp="1"/>
          </p:cNvSpPr>
          <p:nvPr>
            <p:ph idx="1"/>
          </p:nvPr>
        </p:nvSpPr>
        <p:spPr>
          <a:xfrm>
            <a:off x="677334" y="946315"/>
            <a:ext cx="8596668" cy="5095047"/>
          </a:xfrm>
        </p:spPr>
        <p:txBody>
          <a:bodyPr>
            <a:normAutofit/>
          </a:bodyPr>
          <a:lstStyle/>
          <a:p>
            <a:pPr algn="l" rtl="0"/>
            <a:r>
              <a:rPr lang="" sz="2800" dirty="0"/>
              <a:t>Average total blood volume is about 5 liters. This means that, at rest, one</a:t>
            </a:r>
            <a:r>
              <a:rPr lang="ar-SA" sz="2800" dirty="0"/>
              <a:t> </a:t>
            </a:r>
            <a:r>
              <a:rPr lang="" sz="2800" dirty="0"/>
              <a:t>side of the heart pumps all the blood in the body through it in only 1 minute</a:t>
            </a:r>
            <a:endParaRPr lang="ar-SA" sz="2800" dirty="0"/>
          </a:p>
          <a:p>
            <a:pPr algn="l" rtl="0"/>
            <a:r>
              <a:rPr lang="" sz="2800" dirty="0"/>
              <a:t> During exercise, cardiac output may increase to 30-35 L/min. Homeostatic changes in cardiac output are accomplished by varying the heart rate, thestroke volume, or both.</a:t>
            </a:r>
          </a:p>
        </p:txBody>
      </p:sp>
    </p:spTree>
    <p:extLst>
      <p:ext uri="{BB962C8B-B14F-4D97-AF65-F5344CB8AC3E}">
        <p14:creationId xmlns:p14="http://schemas.microsoft.com/office/powerpoint/2010/main" val="1880708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0A71F233-6DFD-7B04-E5FE-D93C2AA5E845}"/>
              </a:ext>
            </a:extLst>
          </p:cNvPr>
          <p:cNvSpPr>
            <a:spLocks noGrp="1"/>
          </p:cNvSpPr>
          <p:nvPr>
            <p:ph idx="1"/>
          </p:nvPr>
        </p:nvSpPr>
        <p:spPr>
          <a:xfrm>
            <a:off x="603113" y="612321"/>
            <a:ext cx="8596668" cy="5057937"/>
          </a:xfrm>
        </p:spPr>
        <p:txBody>
          <a:bodyPr>
            <a:normAutofit fontScale="92500" lnSpcReduction="20000"/>
          </a:bodyPr>
          <a:lstStyle/>
          <a:p>
            <a:pPr marL="0" indent="0" algn="l" rtl="0">
              <a:buNone/>
            </a:pPr>
            <a:r>
              <a:rPr lang="" sz="2800" dirty="0"/>
              <a:t>Conditions that affect CO</a:t>
            </a:r>
            <a:endParaRPr lang="ar-SA" sz="2800" dirty="0"/>
          </a:p>
          <a:p>
            <a:pPr algn="l" rtl="0"/>
            <a:r>
              <a:rPr lang="" sz="2800" dirty="0"/>
              <a:t>Increased</a:t>
            </a:r>
            <a:endParaRPr lang="ar-SA" sz="2800" dirty="0"/>
          </a:p>
          <a:p>
            <a:pPr marL="514350" indent="-514350" algn="l" rtl="0">
              <a:buAutoNum type="arabicPeriod"/>
            </a:pPr>
            <a:r>
              <a:rPr lang="" sz="2800" dirty="0"/>
              <a:t>Excitement &amp; Anxiety (Up to 100%)</a:t>
            </a:r>
            <a:endParaRPr lang="ar-SA" sz="2800" dirty="0"/>
          </a:p>
          <a:p>
            <a:pPr marL="514350" indent="-514350" algn="l" rtl="0">
              <a:buAutoNum type="arabicPeriod"/>
            </a:pPr>
            <a:r>
              <a:rPr lang="" sz="2800" dirty="0"/>
              <a:t> Exercise (Up to 700%)</a:t>
            </a:r>
            <a:endParaRPr lang="ar-SA" sz="2800" dirty="0"/>
          </a:p>
          <a:p>
            <a:pPr marL="514350" indent="-514350" algn="l" rtl="0">
              <a:buAutoNum type="arabicPeriod"/>
            </a:pPr>
            <a:r>
              <a:rPr lang="" sz="2800" dirty="0"/>
              <a:t> Eating (30%)</a:t>
            </a:r>
            <a:endParaRPr lang="ar-SA" sz="2800" dirty="0"/>
          </a:p>
          <a:p>
            <a:pPr marL="514350" indent="-514350" algn="l" rtl="0">
              <a:buAutoNum type="arabicPeriod"/>
            </a:pPr>
            <a:r>
              <a:rPr lang="" sz="2800" dirty="0"/>
              <a:t>Fever</a:t>
            </a:r>
            <a:endParaRPr lang="ar-SA" sz="2800" dirty="0"/>
          </a:p>
          <a:p>
            <a:pPr marL="514350" indent="-514350" algn="l" rtl="0">
              <a:buAutoNum type="arabicPeriod"/>
            </a:pPr>
            <a:r>
              <a:rPr lang="" sz="2800" dirty="0"/>
              <a:t> Pregnancy</a:t>
            </a:r>
            <a:endParaRPr lang="ar-SA" sz="2800" dirty="0"/>
          </a:p>
          <a:p>
            <a:pPr algn="l" rtl="0"/>
            <a:r>
              <a:rPr lang="" sz="2800" dirty="0"/>
              <a:t> Decreased</a:t>
            </a:r>
            <a:endParaRPr lang="ar-SA" sz="2800" dirty="0"/>
          </a:p>
          <a:p>
            <a:pPr marL="514350" indent="-514350" algn="l" rtl="0">
              <a:buAutoNum type="arabicPeriod"/>
            </a:pPr>
            <a:r>
              <a:rPr lang="" sz="2800" dirty="0"/>
              <a:t>Sitting or standing from lying(30%)</a:t>
            </a:r>
            <a:endParaRPr lang="ar-SA" sz="2800" dirty="0"/>
          </a:p>
          <a:p>
            <a:pPr marL="514350" indent="-514350" algn="l" rtl="0">
              <a:buAutoNum type="arabicPeriod"/>
            </a:pPr>
            <a:r>
              <a:rPr lang="ar-SA" sz="2800" dirty="0"/>
              <a:t>T</a:t>
            </a:r>
            <a:r>
              <a:rPr lang="" sz="2800" dirty="0"/>
              <a:t>achyarrhythmia</a:t>
            </a:r>
            <a:endParaRPr lang="ar-SA" sz="2800" dirty="0"/>
          </a:p>
          <a:p>
            <a:pPr marL="514350" indent="-514350" algn="l" rtl="0">
              <a:buAutoNum type="arabicPeriod"/>
            </a:pPr>
            <a:r>
              <a:rPr lang="" sz="2800" dirty="0"/>
              <a:t>Heart diseases</a:t>
            </a:r>
          </a:p>
        </p:txBody>
      </p:sp>
    </p:spTree>
    <p:extLst>
      <p:ext uri="{BB962C8B-B14F-4D97-AF65-F5344CB8AC3E}">
        <p14:creationId xmlns:p14="http://schemas.microsoft.com/office/powerpoint/2010/main" val="39954072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45ECC81A-601F-5A40-BDDD-68E1AC7157C5}"/>
              </a:ext>
            </a:extLst>
          </p:cNvPr>
          <p:cNvSpPr>
            <a:spLocks noGrp="1"/>
          </p:cNvSpPr>
          <p:nvPr>
            <p:ph idx="1"/>
          </p:nvPr>
        </p:nvSpPr>
        <p:spPr>
          <a:xfrm>
            <a:off x="621668" y="0"/>
            <a:ext cx="8596668" cy="6245679"/>
          </a:xfrm>
        </p:spPr>
        <p:txBody>
          <a:bodyPr>
            <a:noAutofit/>
          </a:bodyPr>
          <a:lstStyle/>
          <a:p>
            <a:pPr marL="0" indent="0" algn="ctr" rtl="0">
              <a:buNone/>
            </a:pPr>
            <a:r>
              <a:rPr lang="" sz="2800" dirty="0">
                <a:solidFill>
                  <a:schemeClr val="accent5"/>
                </a:solidFill>
              </a:rPr>
              <a:t>Autonomic Control Of Heart Rate</a:t>
            </a:r>
            <a:endParaRPr lang="ar-SA" sz="2800" dirty="0">
              <a:solidFill>
                <a:schemeClr val="accent5"/>
              </a:solidFill>
            </a:endParaRPr>
          </a:p>
          <a:p>
            <a:pPr marL="0" indent="0" algn="l" rtl="0">
              <a:buNone/>
            </a:pPr>
            <a:r>
              <a:rPr lang="" sz="2800" b="1" dirty="0">
                <a:solidFill>
                  <a:schemeClr val="accent2"/>
                </a:solidFill>
              </a:rPr>
              <a:t>Parasympathetic Control</a:t>
            </a:r>
            <a:endParaRPr lang="ar-SA" sz="2800" b="1" dirty="0">
              <a:solidFill>
                <a:schemeClr val="accent2"/>
              </a:solidFill>
            </a:endParaRPr>
          </a:p>
          <a:p>
            <a:pPr marL="0" indent="0" algn="l" rtl="0">
              <a:buNone/>
            </a:pPr>
            <a:r>
              <a:rPr lang="" sz="2800" dirty="0"/>
              <a:t>The parasympathetic neurotransmitter acetylcholine (ACh) slows heart rate.</a:t>
            </a:r>
            <a:endParaRPr lang="ar-SA" sz="2800" dirty="0"/>
          </a:p>
          <a:p>
            <a:pPr marL="0" indent="0" algn="l" rtl="0">
              <a:buNone/>
            </a:pPr>
            <a:r>
              <a:rPr lang="" sz="2800" dirty="0"/>
              <a:t> Potassium permeability increases, hyperpolarizing the cell so that the pacemaker</a:t>
            </a:r>
            <a:r>
              <a:rPr lang="ar-SA" sz="2800" dirty="0"/>
              <a:t> </a:t>
            </a:r>
            <a:r>
              <a:rPr lang="" sz="2800" dirty="0"/>
              <a:t>potential begins at a more negative value. At the same time, • Ca2+ permeability of the pacemaker decreases. Decreased Ca2+ permeability</a:t>
            </a:r>
            <a:r>
              <a:rPr lang="ar-SA" sz="2800" dirty="0"/>
              <a:t> </a:t>
            </a:r>
            <a:r>
              <a:rPr lang="" sz="2800" dirty="0"/>
              <a:t>slows the rate at which the pacemaker potential depolarizes.</a:t>
            </a:r>
            <a:endParaRPr lang="ar-SA" sz="2800" dirty="0"/>
          </a:p>
          <a:p>
            <a:pPr marL="0" indent="0" algn="l" rtl="0">
              <a:buNone/>
            </a:pPr>
            <a:r>
              <a:rPr lang="" sz="2800" dirty="0"/>
              <a:t>The combination of the two effects causes the cell to take longer to reach</a:t>
            </a:r>
            <a:r>
              <a:rPr lang="ar-SA" sz="2800" dirty="0"/>
              <a:t> </a:t>
            </a:r>
            <a:r>
              <a:rPr lang="" sz="2800" dirty="0"/>
              <a:t>threshold, delaying the onset of the action potential in the pacemaker and</a:t>
            </a:r>
            <a:r>
              <a:rPr lang="ar-SA" sz="2800" dirty="0"/>
              <a:t> </a:t>
            </a:r>
            <a:r>
              <a:rPr lang="" sz="2800" dirty="0"/>
              <a:t>slowing the heart rate.</a:t>
            </a:r>
          </a:p>
        </p:txBody>
      </p:sp>
    </p:spTree>
    <p:extLst>
      <p:ext uri="{BB962C8B-B14F-4D97-AF65-F5344CB8AC3E}">
        <p14:creationId xmlns:p14="http://schemas.microsoft.com/office/powerpoint/2010/main" val="8799366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FEB40F50-F785-0B45-5895-34F3806E61CA}"/>
              </a:ext>
            </a:extLst>
          </p:cNvPr>
          <p:cNvSpPr>
            <a:spLocks noGrp="1"/>
          </p:cNvSpPr>
          <p:nvPr>
            <p:ph idx="1"/>
          </p:nvPr>
        </p:nvSpPr>
        <p:spPr>
          <a:xfrm>
            <a:off x="677334" y="259773"/>
            <a:ext cx="8596668" cy="5269675"/>
          </a:xfrm>
        </p:spPr>
        <p:txBody>
          <a:bodyPr>
            <a:noAutofit/>
          </a:bodyPr>
          <a:lstStyle/>
          <a:p>
            <a:pPr marL="0" indent="0" algn="l" rtl="0">
              <a:buNone/>
            </a:pPr>
            <a:r>
              <a:rPr lang="" sz="2800" dirty="0">
                <a:solidFill>
                  <a:schemeClr val="accent2"/>
                </a:solidFill>
              </a:rPr>
              <a:t>Sympathetic Control</a:t>
            </a:r>
            <a:endParaRPr lang="ar-SA" sz="2800" dirty="0">
              <a:solidFill>
                <a:schemeClr val="accent2"/>
              </a:solidFill>
            </a:endParaRPr>
          </a:p>
          <a:p>
            <a:pPr marL="0" indent="0" algn="l" rtl="0">
              <a:buNone/>
            </a:pPr>
            <a:r>
              <a:rPr lang="" sz="2800" dirty="0"/>
              <a:t>Sympathetic stimulation of pacemaker cells speeds up heart rate. The catecholamines norepinephrine and </a:t>
            </a:r>
            <a:r>
              <a:rPr lang="ar-SA" sz="2800" dirty="0" err="1"/>
              <a:t>epinephrine</a:t>
            </a:r>
            <a:r>
              <a:rPr lang="ar-SA" sz="2800" dirty="0"/>
              <a:t> </a:t>
            </a:r>
            <a:r>
              <a:rPr lang="ar-SA" sz="2800" dirty="0" err="1"/>
              <a:t>act</a:t>
            </a:r>
            <a:r>
              <a:rPr lang="ar-SA" sz="2800" dirty="0"/>
              <a:t> </a:t>
            </a:r>
            <a:r>
              <a:rPr lang="" sz="2800" dirty="0"/>
              <a:t>by binding to and activating b1-adrenergic receptors on the autorhythmic cells increase ion flow through</a:t>
            </a:r>
            <a:r>
              <a:rPr lang="ar-SA" sz="2800" dirty="0"/>
              <a:t> </a:t>
            </a:r>
            <a:r>
              <a:rPr lang="" sz="2800" dirty="0"/>
              <a:t>Ca2+ channels.</a:t>
            </a:r>
            <a:endParaRPr lang="ar-SA" sz="2800" dirty="0"/>
          </a:p>
          <a:p>
            <a:pPr marL="0" indent="0" algn="l" rtl="0">
              <a:buNone/>
            </a:pPr>
            <a:r>
              <a:rPr lang="" sz="2800" dirty="0"/>
              <a:t> More rapid cation entry speeds up the rate of the pacemaker depolarization, causing the cell to reach threshold faster and increasing the rate of action potential firing.• When the pacemaker fires action potentials more rapidly, heart rate increases. </a:t>
            </a:r>
          </a:p>
        </p:txBody>
      </p:sp>
    </p:spTree>
    <p:extLst>
      <p:ext uri="{BB962C8B-B14F-4D97-AF65-F5344CB8AC3E}">
        <p14:creationId xmlns:p14="http://schemas.microsoft.com/office/powerpoint/2010/main" val="2617303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4">
            <a:extLst>
              <a:ext uri="{FF2B5EF4-FFF2-40B4-BE49-F238E27FC236}">
                <a16:creationId xmlns:a16="http://schemas.microsoft.com/office/drawing/2014/main" id="{0BDBF338-1796-5075-BAAA-92109CE34F64}"/>
              </a:ext>
            </a:extLst>
          </p:cNvPr>
          <p:cNvPicPr>
            <a:picLocks noGrp="1" noChangeAspect="1"/>
          </p:cNvPicPr>
          <p:nvPr>
            <p:ph idx="1"/>
          </p:nvPr>
        </p:nvPicPr>
        <p:blipFill>
          <a:blip r:embed="rId2"/>
          <a:stretch>
            <a:fillRect/>
          </a:stretch>
        </p:blipFill>
        <p:spPr>
          <a:xfrm>
            <a:off x="630876" y="705097"/>
            <a:ext cx="8238507" cy="5077155"/>
          </a:xfrm>
        </p:spPr>
      </p:pic>
    </p:spTree>
    <p:extLst>
      <p:ext uri="{BB962C8B-B14F-4D97-AF65-F5344CB8AC3E}">
        <p14:creationId xmlns:p14="http://schemas.microsoft.com/office/powerpoint/2010/main" val="3192561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2E283AF8-BA50-6B0E-70D3-4D3CCBD45EDA}"/>
              </a:ext>
            </a:extLst>
          </p:cNvPr>
          <p:cNvSpPr>
            <a:spLocks noGrp="1"/>
          </p:cNvSpPr>
          <p:nvPr>
            <p:ph idx="1"/>
          </p:nvPr>
        </p:nvSpPr>
        <p:spPr>
          <a:xfrm>
            <a:off x="287675" y="695924"/>
            <a:ext cx="8596668" cy="4555195"/>
          </a:xfrm>
        </p:spPr>
        <p:txBody>
          <a:bodyPr>
            <a:normAutofit/>
          </a:bodyPr>
          <a:lstStyle/>
          <a:p>
            <a:pPr marL="0" indent="0" algn="l" rtl="0">
              <a:buNone/>
            </a:pPr>
            <a:r>
              <a:rPr lang="" sz="3200" b="1" dirty="0">
                <a:solidFill>
                  <a:schemeClr val="accent2"/>
                </a:solidFill>
              </a:rPr>
              <a:t>Contractility</a:t>
            </a:r>
            <a:endParaRPr lang="ar-SA" sz="2800" b="1" dirty="0">
              <a:solidFill>
                <a:schemeClr val="accent2"/>
              </a:solidFill>
            </a:endParaRPr>
          </a:p>
          <a:p>
            <a:pPr algn="l" rtl="0"/>
            <a:r>
              <a:rPr lang="" sz="2800" dirty="0"/>
              <a:t> The intrinsic ability of a cardiac muscle fiber to contract at any given fiber length and is a function of Ca2+ interaction with the contractile filaments.</a:t>
            </a:r>
            <a:endParaRPr lang="ar-SA" sz="2800" dirty="0"/>
          </a:p>
          <a:p>
            <a:pPr algn="l" rtl="0"/>
            <a:r>
              <a:rPr lang="" sz="2800" dirty="0"/>
              <a:t>Normally, as contraction force increases, stroke volume increases</a:t>
            </a:r>
          </a:p>
        </p:txBody>
      </p:sp>
    </p:spTree>
    <p:extLst>
      <p:ext uri="{BB962C8B-B14F-4D97-AF65-F5344CB8AC3E}">
        <p14:creationId xmlns:p14="http://schemas.microsoft.com/office/powerpoint/2010/main" val="2233862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DF5D7F3F-DB8D-99FE-99C4-9C683F3E4FCA}"/>
              </a:ext>
            </a:extLst>
          </p:cNvPr>
          <p:cNvSpPr>
            <a:spLocks noGrp="1"/>
          </p:cNvSpPr>
          <p:nvPr>
            <p:ph idx="1"/>
          </p:nvPr>
        </p:nvSpPr>
        <p:spPr>
          <a:xfrm>
            <a:off x="658779" y="861725"/>
            <a:ext cx="8596668" cy="4556392"/>
          </a:xfrm>
        </p:spPr>
        <p:txBody>
          <a:bodyPr>
            <a:normAutofit fontScale="92500" lnSpcReduction="10000"/>
          </a:bodyPr>
          <a:lstStyle/>
          <a:p>
            <a:pPr marL="0" indent="0" algn="l" rtl="0">
              <a:buNone/>
            </a:pPr>
            <a:r>
              <a:rPr lang="" sz="2800" b="1" dirty="0">
                <a:solidFill>
                  <a:schemeClr val="accent2"/>
                </a:solidFill>
              </a:rPr>
              <a:t>Inotropy</a:t>
            </a:r>
            <a:endParaRPr lang="ar-SA" sz="2800" b="1" dirty="0">
              <a:solidFill>
                <a:schemeClr val="accent2"/>
              </a:solidFill>
            </a:endParaRPr>
          </a:p>
          <a:p>
            <a:pPr algn="l" rtl="0"/>
            <a:r>
              <a:rPr lang="" sz="2800" dirty="0"/>
              <a:t> Any chemical that affects contractility is called an inotropic agent </a:t>
            </a:r>
            <a:endParaRPr lang="ar-SA" sz="2800" dirty="0"/>
          </a:p>
          <a:p>
            <a:pPr algn="l" rtl="0"/>
            <a:r>
              <a:rPr lang="" sz="2800" dirty="0"/>
              <a:t>Positive inotropic effect: If a chemical increases the force of contraction</a:t>
            </a:r>
            <a:r>
              <a:rPr lang="ar-SA" sz="2800" dirty="0"/>
              <a:t> .</a:t>
            </a:r>
            <a:r>
              <a:rPr lang="" sz="2800" dirty="0"/>
              <a:t>For example, the catecholamines epinephrine and norepinephrine and drugs</a:t>
            </a:r>
            <a:r>
              <a:rPr lang="ar-SA" sz="2800" dirty="0"/>
              <a:t> </a:t>
            </a:r>
            <a:r>
              <a:rPr lang="" sz="2800" dirty="0"/>
              <a:t>such as digitalis enhance contractility and are therefore considered to have a positive inotropic effect.</a:t>
            </a:r>
            <a:endParaRPr lang="ar-SA" sz="2800" dirty="0"/>
          </a:p>
          <a:p>
            <a:pPr algn="l" rtl="0"/>
            <a:r>
              <a:rPr lang="" sz="2800" dirty="0"/>
              <a:t>Chemicals with negative inotropic effects decrease contractility</a:t>
            </a:r>
          </a:p>
        </p:txBody>
      </p:sp>
    </p:spTree>
    <p:extLst>
      <p:ext uri="{BB962C8B-B14F-4D97-AF65-F5344CB8AC3E}">
        <p14:creationId xmlns:p14="http://schemas.microsoft.com/office/powerpoint/2010/main" val="26943747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CA48CF93-5070-8587-E73A-D13015B0478B}"/>
              </a:ext>
            </a:extLst>
          </p:cNvPr>
          <p:cNvSpPr>
            <a:spLocks noGrp="1"/>
          </p:cNvSpPr>
          <p:nvPr>
            <p:ph idx="1"/>
          </p:nvPr>
        </p:nvSpPr>
        <p:spPr>
          <a:xfrm>
            <a:off x="593835" y="586344"/>
            <a:ext cx="8596668" cy="6271656"/>
          </a:xfrm>
        </p:spPr>
        <p:txBody>
          <a:bodyPr>
            <a:normAutofit/>
          </a:bodyPr>
          <a:lstStyle/>
          <a:p>
            <a:pPr marL="0" indent="0" algn="l" rtl="0">
              <a:buNone/>
            </a:pPr>
            <a:r>
              <a:rPr lang="" sz="2800" b="1" dirty="0">
                <a:solidFill>
                  <a:schemeClr val="accent2"/>
                </a:solidFill>
              </a:rPr>
              <a:t>Preload</a:t>
            </a:r>
            <a:endParaRPr lang="ar-SA" sz="2800" b="1" dirty="0">
              <a:solidFill>
                <a:schemeClr val="accent2"/>
              </a:solidFill>
            </a:endParaRPr>
          </a:p>
          <a:p>
            <a:pPr algn="l" rtl="0"/>
            <a:r>
              <a:rPr lang="" dirty="0"/>
              <a:t> </a:t>
            </a:r>
            <a:r>
              <a:rPr lang="" sz="2800" dirty="0"/>
              <a:t>The degree of myocardial stretch before contraction begins is called the preload on</a:t>
            </a:r>
            <a:r>
              <a:rPr lang="ar-SA" sz="2800" dirty="0"/>
              <a:t> </a:t>
            </a:r>
            <a:r>
              <a:rPr lang="" sz="2800" dirty="0"/>
              <a:t>the heart because this stretch represents the load placed on cardiac muscles before</a:t>
            </a:r>
            <a:r>
              <a:rPr lang="ar-SA" sz="2800" dirty="0"/>
              <a:t> </a:t>
            </a:r>
            <a:r>
              <a:rPr lang="" sz="2800" dirty="0"/>
              <a:t>they contract.</a:t>
            </a:r>
            <a:endParaRPr lang="ar-SA" sz="2800" dirty="0"/>
          </a:p>
          <a:p>
            <a:pPr algn="l" rtl="0"/>
            <a:r>
              <a:rPr lang="" sz="2800" dirty="0"/>
              <a:t>The myocardial sarcomere length just prior to contraction. As this is not measurable without removing the heart and cutting it into tiny pieces, clinically it is usually approximated by EDV or, less appropriately, by EDP</a:t>
            </a:r>
            <a:endParaRPr lang="ar-SA" sz="2800" dirty="0"/>
          </a:p>
          <a:p>
            <a:pPr algn="l" rtl="0"/>
            <a:endParaRPr lang="" sz="2800" dirty="0"/>
          </a:p>
        </p:txBody>
      </p:sp>
    </p:spTree>
    <p:extLst>
      <p:ext uri="{BB962C8B-B14F-4D97-AF65-F5344CB8AC3E}">
        <p14:creationId xmlns:p14="http://schemas.microsoft.com/office/powerpoint/2010/main" val="3622871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997BC87E-1678-EB4E-291B-AB52160829A7}"/>
              </a:ext>
            </a:extLst>
          </p:cNvPr>
          <p:cNvSpPr>
            <a:spLocks noGrp="1"/>
          </p:cNvSpPr>
          <p:nvPr>
            <p:ph idx="1"/>
          </p:nvPr>
        </p:nvSpPr>
        <p:spPr>
          <a:xfrm>
            <a:off x="677334" y="1057647"/>
            <a:ext cx="8596668" cy="4983716"/>
          </a:xfrm>
        </p:spPr>
        <p:txBody>
          <a:bodyPr>
            <a:normAutofit/>
          </a:bodyPr>
          <a:lstStyle/>
          <a:p>
            <a:pPr algn="l" rtl="0"/>
            <a:r>
              <a:rPr lang="" sz="2800" dirty="0"/>
              <a:t>In striated muscles, the force created by a muscle fiber is directly related to the length of the sarcomere, as indicated by the initial length of the muscle fiber. The longer the muscle fiber and sarcomere when a contraction begins, the greater the tension developed, up to a maximum</a:t>
            </a:r>
            <a:endParaRPr lang="ar-SA" sz="2800" dirty="0"/>
          </a:p>
          <a:p>
            <a:pPr algn="l" rtl="0"/>
            <a:r>
              <a:rPr lang="" sz="2800" dirty="0"/>
              <a:t>As stretch of the ventricular wall increases, so does the stroke volume. If additional blood flows into the ventricles, the muscle fibers stretch, then contract more forcefully, ejecting more blood.</a:t>
            </a:r>
          </a:p>
        </p:txBody>
      </p:sp>
    </p:spTree>
    <p:extLst>
      <p:ext uri="{BB962C8B-B14F-4D97-AF65-F5344CB8AC3E}">
        <p14:creationId xmlns:p14="http://schemas.microsoft.com/office/powerpoint/2010/main" val="27790484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56553656-3809-0306-48E9-6B16175A2194}"/>
              </a:ext>
            </a:extLst>
          </p:cNvPr>
          <p:cNvSpPr>
            <a:spLocks noGrp="1"/>
          </p:cNvSpPr>
          <p:nvPr>
            <p:ph idx="1"/>
          </p:nvPr>
        </p:nvSpPr>
        <p:spPr>
          <a:xfrm>
            <a:off x="677334" y="556657"/>
            <a:ext cx="8596668" cy="5484706"/>
          </a:xfrm>
        </p:spPr>
        <p:txBody>
          <a:bodyPr>
            <a:normAutofit fontScale="92500" lnSpcReduction="20000"/>
          </a:bodyPr>
          <a:lstStyle/>
          <a:p>
            <a:pPr marL="0" indent="0" algn="l" rtl="0">
              <a:buNone/>
            </a:pPr>
            <a:r>
              <a:rPr lang="" sz="2800" b="1" dirty="0"/>
              <a:t>The Frank-Starling Law of the Heart</a:t>
            </a:r>
            <a:endParaRPr lang="ar-SA" sz="2800" b="1" dirty="0"/>
          </a:p>
          <a:p>
            <a:pPr algn="l" rtl="0"/>
            <a:r>
              <a:rPr lang="" sz="2800" dirty="0"/>
              <a:t> This law describes the relationship between stretch and force in the intactheart</a:t>
            </a:r>
            <a:endParaRPr lang="ar-SA" sz="2800" dirty="0"/>
          </a:p>
          <a:p>
            <a:pPr algn="l" rtl="0"/>
            <a:r>
              <a:rPr lang="" sz="2800" dirty="0"/>
              <a:t> It states that the strength of cardiac contraction is</a:t>
            </a:r>
            <a:r>
              <a:rPr lang="ar-SA" sz="2800" dirty="0"/>
              <a:t>  </a:t>
            </a:r>
            <a:r>
              <a:rPr lang="" sz="2800" dirty="0"/>
              <a:t>dependent on initial fiber length </a:t>
            </a:r>
            <a:endParaRPr lang="ar-SA" sz="2800" dirty="0"/>
          </a:p>
          <a:p>
            <a:pPr algn="l" rtl="0"/>
            <a:r>
              <a:rPr lang="" sz="2800" dirty="0"/>
              <a:t> At a cellular level, additional stretch increases:</a:t>
            </a:r>
            <a:endParaRPr lang="ar-SA" sz="2800" dirty="0"/>
          </a:p>
          <a:p>
            <a:pPr marL="514350" indent="-514350" algn="l" rtl="0">
              <a:buAutoNum type="arabicPeriod"/>
            </a:pPr>
            <a:r>
              <a:rPr lang="" sz="2800" dirty="0"/>
              <a:t>The number of myofilament crossbridges that</a:t>
            </a:r>
            <a:r>
              <a:rPr lang="ar-SA" sz="2800" dirty="0"/>
              <a:t> </a:t>
            </a:r>
            <a:r>
              <a:rPr lang="" sz="2800" dirty="0"/>
              <a:t>can interact </a:t>
            </a:r>
            <a:endParaRPr lang="ar-SA" sz="2800" dirty="0"/>
          </a:p>
          <a:p>
            <a:pPr marL="514350" indent="-514350" algn="l" rtl="0">
              <a:buAutoNum type="arabicPeriod"/>
            </a:pPr>
            <a:r>
              <a:rPr lang="" sz="2800" dirty="0"/>
              <a:t>2. Myofilament Ca2+ sensitivity </a:t>
            </a:r>
            <a:endParaRPr lang="ar-SA" sz="2800" dirty="0"/>
          </a:p>
          <a:p>
            <a:pPr marL="0" indent="0" algn="l" rtl="0">
              <a:buNone/>
            </a:pPr>
            <a:r>
              <a:rPr lang="" sz="2800" dirty="0"/>
              <a:t>• As additional blood enters the heart, the heart contracts</a:t>
            </a:r>
            <a:r>
              <a:rPr lang="ar-SA" sz="2800" dirty="0"/>
              <a:t> </a:t>
            </a:r>
            <a:r>
              <a:rPr lang="" sz="2800" dirty="0"/>
              <a:t>more forcefully and ejects more blood. It means that</a:t>
            </a:r>
            <a:r>
              <a:rPr lang="ar-SA" sz="2800" dirty="0"/>
              <a:t> </a:t>
            </a:r>
            <a:r>
              <a:rPr lang="" sz="2800" dirty="0"/>
              <a:t>within physiological limits, the heart pumps all the blood</a:t>
            </a:r>
            <a:r>
              <a:rPr lang="ar-SA" sz="2800" dirty="0"/>
              <a:t> </a:t>
            </a:r>
            <a:r>
              <a:rPr lang="" sz="2800" dirty="0"/>
              <a:t>that returns to it.</a:t>
            </a:r>
          </a:p>
        </p:txBody>
      </p:sp>
    </p:spTree>
    <p:extLst>
      <p:ext uri="{BB962C8B-B14F-4D97-AF65-F5344CB8AC3E}">
        <p14:creationId xmlns:p14="http://schemas.microsoft.com/office/powerpoint/2010/main" val="37510453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4">
            <a:extLst>
              <a:ext uri="{FF2B5EF4-FFF2-40B4-BE49-F238E27FC236}">
                <a16:creationId xmlns:a16="http://schemas.microsoft.com/office/drawing/2014/main" id="{7AA885EB-8DDF-4CC5-F895-5ABE39B9989B}"/>
              </a:ext>
            </a:extLst>
          </p:cNvPr>
          <p:cNvPicPr>
            <a:picLocks noGrp="1" noChangeAspect="1"/>
          </p:cNvPicPr>
          <p:nvPr>
            <p:ph idx="1"/>
          </p:nvPr>
        </p:nvPicPr>
        <p:blipFill>
          <a:blip r:embed="rId2"/>
          <a:stretch>
            <a:fillRect/>
          </a:stretch>
        </p:blipFill>
        <p:spPr>
          <a:xfrm>
            <a:off x="2242017" y="1047277"/>
            <a:ext cx="6033600" cy="4908941"/>
          </a:xfrm>
        </p:spPr>
      </p:pic>
    </p:spTree>
    <p:extLst>
      <p:ext uri="{BB962C8B-B14F-4D97-AF65-F5344CB8AC3E}">
        <p14:creationId xmlns:p14="http://schemas.microsoft.com/office/powerpoint/2010/main" val="16829668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821D7797-ED51-44C1-18A3-1788DC6C6522}"/>
              </a:ext>
            </a:extLst>
          </p:cNvPr>
          <p:cNvSpPr>
            <a:spLocks noGrp="1"/>
          </p:cNvSpPr>
          <p:nvPr>
            <p:ph idx="1"/>
          </p:nvPr>
        </p:nvSpPr>
        <p:spPr>
          <a:xfrm>
            <a:off x="677334" y="1206089"/>
            <a:ext cx="8596668" cy="4835274"/>
          </a:xfrm>
        </p:spPr>
        <p:txBody>
          <a:bodyPr>
            <a:noAutofit/>
          </a:bodyPr>
          <a:lstStyle/>
          <a:p>
            <a:pPr algn="l" rtl="0"/>
            <a:r>
              <a:rPr lang="" sz="2800" b="1" dirty="0">
                <a:solidFill>
                  <a:schemeClr val="accent5"/>
                </a:solidFill>
              </a:rPr>
              <a:t>Venous Return</a:t>
            </a:r>
            <a:r>
              <a:rPr lang="" sz="2800" dirty="0"/>
              <a:t> Preload depends primarily on venous return; the amount of blood that enters the heart from the venous circulation.</a:t>
            </a:r>
            <a:endParaRPr lang="en-US" sz="2800" dirty="0"/>
          </a:p>
          <a:p>
            <a:pPr algn="l" rtl="0"/>
            <a:r>
              <a:rPr lang="" sz="2800" dirty="0"/>
              <a:t> Three factors affect venous return</a:t>
            </a:r>
            <a:endParaRPr lang="en-US" sz="2800" dirty="0"/>
          </a:p>
          <a:p>
            <a:pPr marL="514350" indent="-514350" algn="l" rtl="0">
              <a:buAutoNum type="arabicPeriod"/>
            </a:pPr>
            <a:r>
              <a:rPr lang="" sz="2800" dirty="0"/>
              <a:t>Contraction or compression of veins returning blood to the heart (the skeletalmuscle pump)</a:t>
            </a:r>
            <a:endParaRPr lang="en-US" sz="2800" dirty="0"/>
          </a:p>
          <a:p>
            <a:pPr marL="514350" indent="-514350" algn="l" rtl="0">
              <a:buAutoNum type="arabicPeriod"/>
            </a:pPr>
            <a:r>
              <a:rPr lang="" sz="2800" dirty="0"/>
              <a:t>Pressure changes pump)in the abdomen and thorax during breathing (the respiratory</a:t>
            </a:r>
            <a:endParaRPr lang="en-US" sz="2800" dirty="0"/>
          </a:p>
          <a:p>
            <a:pPr marL="514350" indent="-514350" algn="l" rtl="0">
              <a:buAutoNum type="arabicPeriod"/>
            </a:pPr>
            <a:r>
              <a:rPr lang="" sz="2800" dirty="0"/>
              <a:t> Sympathetic innervation of veins</a:t>
            </a:r>
          </a:p>
        </p:txBody>
      </p:sp>
    </p:spTree>
    <p:extLst>
      <p:ext uri="{BB962C8B-B14F-4D97-AF65-F5344CB8AC3E}">
        <p14:creationId xmlns:p14="http://schemas.microsoft.com/office/powerpoint/2010/main" val="14931585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C02A6C5E-0C41-845F-4AFA-7C3A00DD9FDE}"/>
              </a:ext>
            </a:extLst>
          </p:cNvPr>
          <p:cNvSpPr>
            <a:spLocks noGrp="1"/>
          </p:cNvSpPr>
          <p:nvPr>
            <p:ph idx="1"/>
          </p:nvPr>
        </p:nvSpPr>
        <p:spPr>
          <a:xfrm>
            <a:off x="677334" y="482435"/>
            <a:ext cx="8596668" cy="5558927"/>
          </a:xfrm>
        </p:spPr>
        <p:txBody>
          <a:bodyPr>
            <a:normAutofit/>
          </a:bodyPr>
          <a:lstStyle/>
          <a:p>
            <a:pPr marL="0" indent="0" algn="l" rtl="0">
              <a:buNone/>
            </a:pPr>
            <a:r>
              <a:rPr lang="" sz="2800" dirty="0">
                <a:solidFill>
                  <a:schemeClr val="accent2"/>
                </a:solidFill>
              </a:rPr>
              <a:t>Skeletal Muscle Pump</a:t>
            </a:r>
            <a:endParaRPr lang="en-US" sz="2800" dirty="0">
              <a:solidFill>
                <a:schemeClr val="accent2"/>
              </a:solidFill>
            </a:endParaRPr>
          </a:p>
          <a:p>
            <a:pPr algn="l" rtl="0"/>
            <a:r>
              <a:rPr lang="" sz="2800" dirty="0"/>
              <a:t> Skeletal muscle contractions that squeeze veins (particularly in the legs), compressing them and pushing blood toward the heart.</a:t>
            </a:r>
            <a:endParaRPr lang="en-US" sz="2800" dirty="0"/>
          </a:p>
          <a:p>
            <a:pPr algn="l" rtl="0"/>
            <a:r>
              <a:rPr lang="" sz="2800" dirty="0"/>
              <a:t>During exercise that involves the lower extremities, the skeletal muscle pump helps return blood to the heart.</a:t>
            </a:r>
            <a:endParaRPr lang="en-US" sz="2800" dirty="0"/>
          </a:p>
          <a:p>
            <a:pPr algn="l" rtl="0"/>
            <a:r>
              <a:rPr lang="" sz="2800" dirty="0"/>
              <a:t> During periods of sitting or standing motionless, the skeletal muscle pump does not assist venous return.</a:t>
            </a:r>
          </a:p>
        </p:txBody>
      </p:sp>
    </p:spTree>
    <p:extLst>
      <p:ext uri="{BB962C8B-B14F-4D97-AF65-F5344CB8AC3E}">
        <p14:creationId xmlns:p14="http://schemas.microsoft.com/office/powerpoint/2010/main" val="20328219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67D072A7-4ABA-1449-83E9-450D31ACFEA5}"/>
              </a:ext>
            </a:extLst>
          </p:cNvPr>
          <p:cNvSpPr>
            <a:spLocks noGrp="1"/>
          </p:cNvSpPr>
          <p:nvPr>
            <p:ph idx="1"/>
          </p:nvPr>
        </p:nvSpPr>
        <p:spPr>
          <a:xfrm>
            <a:off x="-352479" y="0"/>
            <a:ext cx="8596668" cy="5818700"/>
          </a:xfrm>
        </p:spPr>
        <p:txBody>
          <a:bodyPr>
            <a:noAutofit/>
          </a:bodyPr>
          <a:lstStyle/>
          <a:p>
            <a:pPr algn="l" rtl="0"/>
            <a:r>
              <a:rPr lang="" sz="2800" dirty="0">
                <a:solidFill>
                  <a:schemeClr val="accent2"/>
                </a:solidFill>
              </a:rPr>
              <a:t>Respiratory pump</a:t>
            </a:r>
            <a:endParaRPr lang="en-US" sz="2800" dirty="0">
              <a:solidFill>
                <a:schemeClr val="accent2"/>
              </a:solidFill>
            </a:endParaRPr>
          </a:p>
          <a:p>
            <a:pPr algn="l" rtl="0"/>
            <a:r>
              <a:rPr lang="" sz="2800" dirty="0"/>
              <a:t> Created by movement of the thorax during inspiration. As the chest expands and the diaphragm moves toward the abdomen, the thoracic cavity enlarges and develops a subatmospheric pressure.• This low pressure decreases pressure in the inferior vena cava as it passes through the thorax, which helps draw more blood into the vena cava from veins in the abdomen.</a:t>
            </a:r>
            <a:endParaRPr lang="en-US" sz="2800" dirty="0"/>
          </a:p>
          <a:p>
            <a:pPr algn="l" rtl="0"/>
            <a:endParaRPr lang="" sz="2800" dirty="0"/>
          </a:p>
        </p:txBody>
      </p:sp>
    </p:spTree>
    <p:extLst>
      <p:ext uri="{BB962C8B-B14F-4D97-AF65-F5344CB8AC3E}">
        <p14:creationId xmlns:p14="http://schemas.microsoft.com/office/powerpoint/2010/main" val="8235209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3FB97BEA-2CF3-CBDC-2772-FDE6A807D4D2}"/>
              </a:ext>
            </a:extLst>
          </p:cNvPr>
          <p:cNvSpPr>
            <a:spLocks noGrp="1"/>
          </p:cNvSpPr>
          <p:nvPr>
            <p:ph idx="1"/>
          </p:nvPr>
        </p:nvSpPr>
        <p:spPr>
          <a:xfrm>
            <a:off x="677334" y="1113313"/>
            <a:ext cx="8596668" cy="4928050"/>
          </a:xfrm>
        </p:spPr>
        <p:txBody>
          <a:bodyPr>
            <a:normAutofit/>
          </a:bodyPr>
          <a:lstStyle/>
          <a:p>
            <a:pPr algn="l" rtl="0"/>
            <a:r>
              <a:rPr lang="" sz="2800" dirty="0"/>
              <a:t>The respiratory pump is aided by the higher pressure placed on the outside of abdominal veins when the abdominal contents are compressed during inspiration.The combination of increased pressure in the abdominal veins and decreased pressure in thoracic veins enhances venous return during inspiration.</a:t>
            </a:r>
          </a:p>
        </p:txBody>
      </p:sp>
    </p:spTree>
    <p:extLst>
      <p:ext uri="{BB962C8B-B14F-4D97-AF65-F5344CB8AC3E}">
        <p14:creationId xmlns:p14="http://schemas.microsoft.com/office/powerpoint/2010/main" val="37313571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3D009C80-462D-78BF-B48C-54BE18A1E571}"/>
              </a:ext>
            </a:extLst>
          </p:cNvPr>
          <p:cNvSpPr>
            <a:spLocks noGrp="1"/>
          </p:cNvSpPr>
          <p:nvPr>
            <p:ph idx="1"/>
          </p:nvPr>
        </p:nvSpPr>
        <p:spPr>
          <a:xfrm>
            <a:off x="621669" y="954501"/>
            <a:ext cx="8596668" cy="5576928"/>
          </a:xfrm>
        </p:spPr>
        <p:txBody>
          <a:bodyPr>
            <a:noAutofit/>
          </a:bodyPr>
          <a:lstStyle/>
          <a:p>
            <a:pPr algn="l" rtl="0"/>
            <a:r>
              <a:rPr lang="" sz="2800" dirty="0">
                <a:solidFill>
                  <a:schemeClr val="accent2"/>
                </a:solidFill>
              </a:rPr>
              <a:t>Sympathetic innervation of veins</a:t>
            </a:r>
            <a:r>
              <a:rPr lang="" sz="2800" dirty="0"/>
              <a:t> </a:t>
            </a:r>
            <a:endParaRPr lang="en-US" sz="2800" dirty="0"/>
          </a:p>
          <a:p>
            <a:pPr algn="l" rtl="0"/>
            <a:r>
              <a:rPr lang="" sz="2800" dirty="0"/>
              <a:t> Constriction of veins by sympathetic </a:t>
            </a:r>
            <a:r>
              <a:rPr lang="en-US" sz="2800" dirty="0"/>
              <a:t>activity</a:t>
            </a:r>
          </a:p>
          <a:p>
            <a:pPr algn="l" rtl="0"/>
            <a:r>
              <a:rPr lang="" sz="2800" dirty="0"/>
              <a:t> When the veins constrict, their volume decreases, squeezing more blood out ofthem and into the heart.</a:t>
            </a:r>
            <a:endParaRPr lang="en-US" sz="2800" dirty="0"/>
          </a:p>
          <a:p>
            <a:pPr algn="l" rtl="0"/>
            <a:r>
              <a:rPr lang="" sz="2800" dirty="0"/>
              <a:t>With a larger ventricular volume at the beginning of the next contraction, the ventricle contracts more forcefully, sending the blood out into the arterial side of the circulation.In this manner, sympathetic innervation of veins allows the body to redistribute some venous blood to the arterial side of the circulation.</a:t>
            </a:r>
          </a:p>
        </p:txBody>
      </p:sp>
    </p:spTree>
    <p:extLst>
      <p:ext uri="{BB962C8B-B14F-4D97-AF65-F5344CB8AC3E}">
        <p14:creationId xmlns:p14="http://schemas.microsoft.com/office/powerpoint/2010/main" val="8203824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4FB7F6D6-4CE1-4E94-925E-E21DE05932A7}"/>
              </a:ext>
            </a:extLst>
          </p:cNvPr>
          <p:cNvSpPr>
            <a:spLocks noGrp="1"/>
          </p:cNvSpPr>
          <p:nvPr>
            <p:ph idx="1"/>
          </p:nvPr>
        </p:nvSpPr>
        <p:spPr>
          <a:xfrm>
            <a:off x="677334" y="779319"/>
            <a:ext cx="8596668" cy="5262044"/>
          </a:xfrm>
        </p:spPr>
        <p:txBody>
          <a:bodyPr>
            <a:normAutofit/>
          </a:bodyPr>
          <a:lstStyle/>
          <a:p>
            <a:pPr algn="l" rtl="0"/>
            <a:r>
              <a:rPr lang="" sz="2800" b="1" dirty="0">
                <a:solidFill>
                  <a:schemeClr val="accent2"/>
                </a:solidFill>
              </a:rPr>
              <a:t>Afterload</a:t>
            </a:r>
            <a:endParaRPr lang="en-US" sz="2800" b="1" dirty="0">
              <a:solidFill>
                <a:schemeClr val="accent2"/>
              </a:solidFill>
            </a:endParaRPr>
          </a:p>
          <a:p>
            <a:pPr algn="l" rtl="0"/>
            <a:r>
              <a:rPr lang="" sz="2800" dirty="0"/>
              <a:t> The amount of pressure that the heart needs to exert to eject the blood during ventricular contraction• Ventricular force must overcome the resistance created by blood already filling the arterial system. In other words, to eject blood from the ventricle, The combined load of blood in the ventricle (the EDV) and arterial resistance during ventricular contraction is known as afterload.</a:t>
            </a:r>
          </a:p>
        </p:txBody>
      </p:sp>
    </p:spTree>
    <p:extLst>
      <p:ext uri="{BB962C8B-B14F-4D97-AF65-F5344CB8AC3E}">
        <p14:creationId xmlns:p14="http://schemas.microsoft.com/office/powerpoint/2010/main" val="7655402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686FF47C-3513-559D-82D7-1560853FCF69}"/>
              </a:ext>
            </a:extLst>
          </p:cNvPr>
          <p:cNvSpPr>
            <a:spLocks noGrp="1"/>
          </p:cNvSpPr>
          <p:nvPr>
            <p:ph idx="1"/>
          </p:nvPr>
        </p:nvSpPr>
        <p:spPr>
          <a:xfrm>
            <a:off x="677334" y="760763"/>
            <a:ext cx="8596668" cy="5280599"/>
          </a:xfrm>
        </p:spPr>
        <p:txBody>
          <a:bodyPr>
            <a:noAutofit/>
          </a:bodyPr>
          <a:lstStyle/>
          <a:p>
            <a:pPr algn="l" rtl="0"/>
            <a:r>
              <a:rPr lang="" sz="2800" dirty="0"/>
              <a:t>Increased afterload is found in several pathological situations, including elevated</a:t>
            </a:r>
            <a:r>
              <a:rPr lang="en-US" sz="2800" dirty="0"/>
              <a:t> </a:t>
            </a:r>
            <a:r>
              <a:rPr lang="" sz="2800" dirty="0"/>
              <a:t>arterial blood pressure and loss of stretchability (compliance) in the aorta. •</a:t>
            </a:r>
            <a:endParaRPr lang="en-US" sz="2800" dirty="0"/>
          </a:p>
          <a:p>
            <a:pPr algn="l" rtl="0"/>
            <a:r>
              <a:rPr lang="" sz="2800" dirty="0"/>
              <a:t> To maintain constant stroke volume when afterload increases, the ventricle must increase its force of contraction. This in turn increases the heart muscle's need for</a:t>
            </a:r>
            <a:r>
              <a:rPr lang="en-US" sz="2800" dirty="0"/>
              <a:t> </a:t>
            </a:r>
            <a:r>
              <a:rPr lang="" sz="2800" dirty="0"/>
              <a:t>oxygen and ATP production. </a:t>
            </a:r>
            <a:endParaRPr lang="en-US" sz="2800" dirty="0"/>
          </a:p>
          <a:p>
            <a:pPr algn="l" rtl="0"/>
            <a:endParaRPr lang="" sz="2800" dirty="0"/>
          </a:p>
        </p:txBody>
      </p:sp>
    </p:spTree>
    <p:extLst>
      <p:ext uri="{BB962C8B-B14F-4D97-AF65-F5344CB8AC3E}">
        <p14:creationId xmlns:p14="http://schemas.microsoft.com/office/powerpoint/2010/main" val="31856057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962D9FA1-6980-610E-960F-06A0BBD3134B}"/>
              </a:ext>
            </a:extLst>
          </p:cNvPr>
          <p:cNvSpPr>
            <a:spLocks noGrp="1"/>
          </p:cNvSpPr>
          <p:nvPr>
            <p:ph idx="1"/>
          </p:nvPr>
        </p:nvSpPr>
        <p:spPr>
          <a:xfrm>
            <a:off x="677334" y="1001981"/>
            <a:ext cx="8596668" cy="5039381"/>
          </a:xfrm>
        </p:spPr>
        <p:txBody>
          <a:bodyPr>
            <a:normAutofit/>
          </a:bodyPr>
          <a:lstStyle/>
          <a:p>
            <a:pPr algn="l" rtl="0"/>
            <a:r>
              <a:rPr lang="" sz="2800" dirty="0"/>
              <a:t>If increased afterload becomes a chronic situation, the myocardial </a:t>
            </a:r>
            <a:r>
              <a:rPr lang="en-US" sz="2800" dirty="0"/>
              <a:t>cells </a:t>
            </a:r>
            <a:r>
              <a:rPr lang="" sz="2800" dirty="0"/>
              <a:t>hypertrophy, resulting in increased thickness of the ventricular wall. Clinically, arterial blood pressure is often used as an indirect indicator ofafterload.</a:t>
            </a:r>
            <a:endParaRPr lang="en-US" sz="2800" dirty="0"/>
          </a:p>
          <a:p>
            <a:pPr algn="l" rtl="0"/>
            <a:r>
              <a:rPr lang="" sz="2800" dirty="0"/>
              <a:t>•Ventricular function can also be assessed noninvasively by echocardiography</a:t>
            </a:r>
          </a:p>
        </p:txBody>
      </p:sp>
    </p:spTree>
    <p:extLst>
      <p:ext uri="{BB962C8B-B14F-4D97-AF65-F5344CB8AC3E}">
        <p14:creationId xmlns:p14="http://schemas.microsoft.com/office/powerpoint/2010/main" val="27565352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F1D86F98-2B2D-6A4F-5830-82FF6BE3367B}"/>
              </a:ext>
            </a:extLst>
          </p:cNvPr>
          <p:cNvSpPr>
            <a:spLocks noGrp="1"/>
          </p:cNvSpPr>
          <p:nvPr>
            <p:ph idx="1"/>
          </p:nvPr>
        </p:nvSpPr>
        <p:spPr>
          <a:xfrm>
            <a:off x="677334" y="816429"/>
            <a:ext cx="8596668" cy="5224933"/>
          </a:xfrm>
        </p:spPr>
        <p:txBody>
          <a:bodyPr>
            <a:normAutofit/>
          </a:bodyPr>
          <a:lstStyle/>
          <a:p>
            <a:pPr marL="0" indent="0" algn="l" rtl="0">
              <a:buNone/>
            </a:pPr>
            <a:r>
              <a:rPr lang="" sz="2800" b="1" dirty="0">
                <a:solidFill>
                  <a:schemeClr val="accent5"/>
                </a:solidFill>
              </a:rPr>
              <a:t>Mean Arterial Pressure (MAP)</a:t>
            </a:r>
            <a:endParaRPr lang="en-US" sz="2800" b="1" dirty="0">
              <a:solidFill>
                <a:schemeClr val="accent5"/>
              </a:solidFill>
            </a:endParaRPr>
          </a:p>
          <a:p>
            <a:pPr algn="l" rtl="0"/>
            <a:r>
              <a:rPr lang="" sz="2800" dirty="0"/>
              <a:t> The average arterial pressure throughout one cardiac cycle (The driving force for blood flow)• Considered a better indicator of perfusion to vital organs than systolic blood pressure(SBP)</a:t>
            </a:r>
            <a:endParaRPr lang="en-US" sz="2800" dirty="0"/>
          </a:p>
          <a:p>
            <a:pPr algn="l" rtl="0"/>
            <a:r>
              <a:rPr lang="" sz="2800" dirty="0"/>
              <a:t> Calculated as: MAP = 1/3 SBP + 2/3 DBP</a:t>
            </a:r>
            <a:endParaRPr lang="en-US" sz="2800" dirty="0"/>
          </a:p>
          <a:p>
            <a:pPr algn="l" rtl="0"/>
            <a:r>
              <a:rPr lang="en-US" sz="2800" dirty="0"/>
              <a:t> </a:t>
            </a:r>
            <a:r>
              <a:rPr lang="" sz="2800" dirty="0"/>
              <a:t>Mean arterial pressure is closer to diastolic pressure than to systolic pressure because diastole lasts twice as long as systole</a:t>
            </a:r>
          </a:p>
        </p:txBody>
      </p:sp>
    </p:spTree>
    <p:extLst>
      <p:ext uri="{BB962C8B-B14F-4D97-AF65-F5344CB8AC3E}">
        <p14:creationId xmlns:p14="http://schemas.microsoft.com/office/powerpoint/2010/main" val="34871448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188613D6-9A7B-28B7-4EE3-AA37240274D2}"/>
              </a:ext>
            </a:extLst>
          </p:cNvPr>
          <p:cNvSpPr>
            <a:spLocks noGrp="1"/>
          </p:cNvSpPr>
          <p:nvPr>
            <p:ph idx="1"/>
          </p:nvPr>
        </p:nvSpPr>
        <p:spPr>
          <a:xfrm>
            <a:off x="547448" y="2676146"/>
            <a:ext cx="8596668" cy="2445088"/>
          </a:xfrm>
        </p:spPr>
        <p:txBody>
          <a:bodyPr>
            <a:normAutofit/>
          </a:bodyPr>
          <a:lstStyle/>
          <a:p>
            <a:pPr marL="0" indent="0" algn="ctr" rtl="0">
              <a:buNone/>
            </a:pPr>
            <a:r>
              <a:rPr lang="en-US" sz="5400" dirty="0">
                <a:solidFill>
                  <a:schemeClr val="accent2"/>
                </a:solidFill>
                <a:latin typeface="Aharoni" panose="02010803020104030203" pitchFamily="2" charset="-79"/>
                <a:cs typeface="Aharoni" panose="02010803020104030203" pitchFamily="2" charset="-79"/>
              </a:rPr>
              <a:t>Thank you</a:t>
            </a:r>
            <a:r>
              <a:rPr lang="en-US" sz="4800" dirty="0">
                <a:solidFill>
                  <a:schemeClr val="accent2"/>
                </a:solidFill>
              </a:rPr>
              <a:t> </a:t>
            </a:r>
            <a:endParaRPr lang="" sz="4800" dirty="0">
              <a:solidFill>
                <a:schemeClr val="accent2"/>
              </a:solidFill>
            </a:endParaRPr>
          </a:p>
        </p:txBody>
      </p:sp>
    </p:spTree>
    <p:extLst>
      <p:ext uri="{BB962C8B-B14F-4D97-AF65-F5344CB8AC3E}">
        <p14:creationId xmlns:p14="http://schemas.microsoft.com/office/powerpoint/2010/main" val="3374806341"/>
      </p:ext>
    </p:extLst>
  </p:cSld>
  <p:clrMapOvr>
    <a:masterClrMapping/>
  </p:clrMapOvr>
</p:sld>
</file>

<file path=ppt/theme/theme1.xml><?xml version="1.0" encoding="utf-8"?>
<a:theme xmlns:a="http://schemas.openxmlformats.org/drawingml/2006/main" name="واجهة">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شاشة عريضة</PresentationFormat>
  <Slides>40</Slides>
  <Notes>0</Notes>
  <HiddenSlides>0</HiddenSlides>
  <ScaleCrop>false</ScaleCrop>
  <HeadingPairs>
    <vt:vector size="4" baseType="variant">
      <vt:variant>
        <vt:lpstr>نسق</vt:lpstr>
      </vt:variant>
      <vt:variant>
        <vt:i4>1</vt:i4>
      </vt:variant>
      <vt:variant>
        <vt:lpstr>عناوين الشرائح</vt:lpstr>
      </vt:variant>
      <vt:variant>
        <vt:i4>40</vt:i4>
      </vt:variant>
    </vt:vector>
  </HeadingPairs>
  <TitlesOfParts>
    <vt:vector size="41" baseType="lpstr">
      <vt:lpstr>واجهة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dinahaposh8@gmail.com</dc:creator>
  <cp:lastModifiedBy>dinahaposh8@gmail.com</cp:lastModifiedBy>
  <cp:revision>10</cp:revision>
  <dcterms:created xsi:type="dcterms:W3CDTF">2023-05-30T15:58:36Z</dcterms:created>
  <dcterms:modified xsi:type="dcterms:W3CDTF">2023-06-04T05:12:34Z</dcterms:modified>
</cp:coreProperties>
</file>