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3" r:id="rId2"/>
  </p:sldMasterIdLst>
  <p:notesMasterIdLst>
    <p:notesMasterId r:id="rId78"/>
  </p:notesMasterIdLst>
  <p:sldIdLst>
    <p:sldId id="408" r:id="rId3"/>
    <p:sldId id="409" r:id="rId4"/>
    <p:sldId id="410" r:id="rId5"/>
    <p:sldId id="411" r:id="rId6"/>
    <p:sldId id="412" r:id="rId7"/>
    <p:sldId id="413" r:id="rId8"/>
    <p:sldId id="414" r:id="rId9"/>
    <p:sldId id="415" r:id="rId10"/>
    <p:sldId id="416" r:id="rId11"/>
    <p:sldId id="417" r:id="rId12"/>
    <p:sldId id="418" r:id="rId13"/>
    <p:sldId id="419" r:id="rId14"/>
    <p:sldId id="420" r:id="rId15"/>
    <p:sldId id="421" r:id="rId16"/>
    <p:sldId id="422" r:id="rId17"/>
    <p:sldId id="423" r:id="rId18"/>
    <p:sldId id="424" r:id="rId19"/>
    <p:sldId id="425" r:id="rId20"/>
    <p:sldId id="426" r:id="rId21"/>
    <p:sldId id="427" r:id="rId22"/>
    <p:sldId id="428" r:id="rId23"/>
    <p:sldId id="429" r:id="rId24"/>
    <p:sldId id="430" r:id="rId25"/>
    <p:sldId id="431" r:id="rId26"/>
    <p:sldId id="432" r:id="rId27"/>
    <p:sldId id="433" r:id="rId28"/>
    <p:sldId id="434" r:id="rId29"/>
    <p:sldId id="435" r:id="rId30"/>
    <p:sldId id="436" r:id="rId31"/>
    <p:sldId id="437" r:id="rId32"/>
    <p:sldId id="438" r:id="rId33"/>
    <p:sldId id="439" r:id="rId34"/>
    <p:sldId id="440" r:id="rId35"/>
    <p:sldId id="441" r:id="rId36"/>
    <p:sldId id="442" r:id="rId37"/>
    <p:sldId id="443" r:id="rId38"/>
    <p:sldId id="444" r:id="rId39"/>
    <p:sldId id="445" r:id="rId40"/>
    <p:sldId id="446" r:id="rId41"/>
    <p:sldId id="447" r:id="rId42"/>
    <p:sldId id="448" r:id="rId43"/>
    <p:sldId id="449" r:id="rId44"/>
    <p:sldId id="450" r:id="rId45"/>
    <p:sldId id="451" r:id="rId46"/>
    <p:sldId id="452" r:id="rId47"/>
    <p:sldId id="453" r:id="rId48"/>
    <p:sldId id="454" r:id="rId49"/>
    <p:sldId id="455" r:id="rId50"/>
    <p:sldId id="456" r:id="rId51"/>
    <p:sldId id="457" r:id="rId52"/>
    <p:sldId id="458" r:id="rId53"/>
    <p:sldId id="459" r:id="rId54"/>
    <p:sldId id="460" r:id="rId55"/>
    <p:sldId id="461" r:id="rId56"/>
    <p:sldId id="462" r:id="rId57"/>
    <p:sldId id="463" r:id="rId58"/>
    <p:sldId id="464" r:id="rId59"/>
    <p:sldId id="465" r:id="rId60"/>
    <p:sldId id="466" r:id="rId61"/>
    <p:sldId id="467" r:id="rId62"/>
    <p:sldId id="468" r:id="rId63"/>
    <p:sldId id="469" r:id="rId64"/>
    <p:sldId id="470" r:id="rId65"/>
    <p:sldId id="471" r:id="rId66"/>
    <p:sldId id="472" r:id="rId67"/>
    <p:sldId id="473" r:id="rId68"/>
    <p:sldId id="474" r:id="rId69"/>
    <p:sldId id="475" r:id="rId70"/>
    <p:sldId id="476" r:id="rId71"/>
    <p:sldId id="477" r:id="rId72"/>
    <p:sldId id="478" r:id="rId73"/>
    <p:sldId id="479" r:id="rId74"/>
    <p:sldId id="480" r:id="rId75"/>
    <p:sldId id="481" r:id="rId76"/>
    <p:sldId id="482" r:id="rId7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Rectangle 2">
            <a:extLst>
              <a:ext uri="{FF2B5EF4-FFF2-40B4-BE49-F238E27FC236}">
                <a16:creationId xmlns:a16="http://schemas.microsoft.com/office/drawing/2014/main" xmlns="" id="{42726A55-9A16-4B3C-A6CE-216941C4E64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endParaRPr lang="en-US" altLang="en-US"/>
          </a:p>
        </p:txBody>
      </p:sp>
      <p:sp>
        <p:nvSpPr>
          <p:cNvPr id="1048805" name="Rectangle 3">
            <a:extLst>
              <a:ext uri="{FF2B5EF4-FFF2-40B4-BE49-F238E27FC236}">
                <a16:creationId xmlns:a16="http://schemas.microsoft.com/office/drawing/2014/main" xmlns="" id="{3B780F5E-B2F1-44CE-9406-3DB71780AD9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 altLang="en-US"/>
          </a:p>
        </p:txBody>
      </p:sp>
      <p:sp>
        <p:nvSpPr>
          <p:cNvPr id="1048806" name="Rectangle 4">
            <a:extLst>
              <a:ext uri="{FF2B5EF4-FFF2-40B4-BE49-F238E27FC236}">
                <a16:creationId xmlns:a16="http://schemas.microsoft.com/office/drawing/2014/main" xmlns="" id="{21C53364-598D-4ED2-BBA9-E730430DF1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8807" name="Rectangle 5">
            <a:extLst>
              <a:ext uri="{FF2B5EF4-FFF2-40B4-BE49-F238E27FC236}">
                <a16:creationId xmlns:a16="http://schemas.microsoft.com/office/drawing/2014/main" xmlns="" id="{B7D7987D-AA95-4F7A-9EA9-E3268B2D833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48808" name="Rectangle 6">
            <a:extLst>
              <a:ext uri="{FF2B5EF4-FFF2-40B4-BE49-F238E27FC236}">
                <a16:creationId xmlns:a16="http://schemas.microsoft.com/office/drawing/2014/main" xmlns="" id="{17F45503-1F4D-4B4B-BAB3-90F78E585AD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endParaRPr lang="en-US" altLang="en-US"/>
          </a:p>
        </p:txBody>
      </p:sp>
      <p:sp>
        <p:nvSpPr>
          <p:cNvPr id="1048809" name="Rectangle 7">
            <a:extLst>
              <a:ext uri="{FF2B5EF4-FFF2-40B4-BE49-F238E27FC236}">
                <a16:creationId xmlns:a16="http://schemas.microsoft.com/office/drawing/2014/main" xmlns="" id="{0055E54F-727B-4E91-8CC6-CAB1EBF411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0E7A4972-C064-46FE-9DAB-29DDE1148C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04805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</a:defRPr>
    </a:lvl1pPr>
    <a:lvl2pPr marL="457200" indent="-4572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</a:defRPr>
    </a:lvl2pPr>
    <a:lvl3pPr marL="914400" indent="-9144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</a:defRPr>
    </a:lvl3pPr>
    <a:lvl4pPr marL="1371600" indent="-13716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</a:defRPr>
    </a:lvl4pPr>
    <a:lvl5pPr marL="1828800" indent="-1828800" algn="l" rtl="0" eaLnBrk="0" fontAlgn="base" hangingPunct="0">
      <a:spcBef>
        <a:spcPct val="30000"/>
      </a:spcBef>
      <a:spcAft>
        <a:spcPct val="0"/>
      </a:spcAft>
      <a:defRPr sz="1200" kern="1200">
        <a:solidFill>
          <a:srgbClr val="000000"/>
        </a:solidFill>
        <a:latin typeface="Arial" panose="020B0604020202020204" pitchFamily="34" charset="0"/>
        <a:ea typeface="+mn-ea"/>
        <a:cs typeface="Calibri" panose="020F050202020403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2116DC5F-42F2-49BD-9729-E4C7F8959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ACF381F5-CDED-4B56-88E6-E42CF97E4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A67F357B-4DE0-4C9F-B128-2950B90C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C24209-1E17-4631-A186-DBE5D1101CCA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E7AF3156-4C5C-4F66-A867-6B04F264C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1D8DEDDD-177C-416C-A060-7BFF83F3E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89F75B-E483-4A72-AF71-676D8ED272F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09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1BC0A345-6291-4A46-AD87-2DDDED955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63576ED7-18CC-42EA-8AF4-4A1DA8386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13D2C6A0-8223-4EC9-BE91-ED74A8F74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30A48A-0074-44F7-B502-CF7FA2360DDC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17CE576E-AEB2-46EB-B5ED-3AB641AC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5AEAACA3-56FC-490B-9DF0-0D266F4A2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5EF60-BFD6-45F4-83EC-7EAE50D8A57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48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277F7931-5CD1-47BC-9219-90FC7CA4F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C42F5D38-CE4E-4157-89C8-A1542CAB0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243A2A59-CD52-434F-BF3D-7C0A7C9F0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F49CA3-91DC-4EB3-91A3-5190E80B5970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60C9395B-474E-49BB-822D-60E238AA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92E13E85-886C-40E3-B177-DF4344A10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FC3B8C-64FF-4E1F-A693-DC9D8F8CC18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546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2E58C6A6-6223-40B3-8712-9DBD0CA01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0D64F23A-BE4F-49B6-B823-3B39F7E684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582BFC0B-B026-44BF-AEBB-FE5C9AAA0B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60DB5744-A11D-441A-8280-C216AF464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78BA31-F655-42F7-8378-A0F31BE50C8B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B23592A7-B9B9-4668-A738-97AE60A43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0CEFAB75-8FCD-4304-975A-B1E898EEA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D968C7-3A59-463A-95A5-D285EF39CA9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283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07D7D314-6CF0-4AAD-B40D-696BF60C1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9D162D81-0B15-4026-88AB-36E83983A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CF99D976-1996-4953-9483-36939DAA1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xmlns="" id="{352A01C3-7383-4F82-82CA-9342D1F1B9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xmlns="" id="{E37568E6-3408-4D81-BE1D-41F5DA4DCA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xmlns="" id="{2493ED6A-BA8E-41B2-AAAB-3749B5CE6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8FC8ED-6143-47E5-AA45-4CF373CBBB9A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xmlns="" id="{11D3B615-67A0-44A3-83DA-2DAD9CA31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xmlns="" id="{30E19A6B-9ED2-4E80-A83A-6D33FE16D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CEFF8D-A2FB-4689-84F9-AEECEC475D4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49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79C3B340-5342-43A1-BE58-8C40F6246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xmlns="" id="{4CD2541F-7786-442B-A0A1-BEF5FAF63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A1BB80-82F7-4EF9-8851-5C540A87CDB3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xmlns="" id="{2EB77C5E-E3A3-4AF2-9A1E-C42E1AE2F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7596EE3E-D599-41E8-9188-98D9626DC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1743C-7E9F-438A-ADA2-4AB4F75B4E4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589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xmlns="" id="{0D8BFDAB-E5BF-4CC6-BB66-1A088A9CE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1AEFEF-4E3F-4364-A2E8-8F65E8708280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xmlns="" id="{30E10685-A7A8-4B6B-8258-45C6A639F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xmlns="" id="{A49D90A3-0F99-4AC5-9D99-036378520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53C4D9-9ABD-476B-B8A8-F73829C5D0C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326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5946E398-D6D2-49D4-A790-B329BC889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52E75EA7-8C51-418B-B245-EE1285E43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2A95A67A-EE78-4D28-B228-4D836D26B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F3A6B1F3-70DF-49EF-B5FC-2C1072C17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E63A50-5349-4B69-A044-44BDB9134C42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FBC84E48-AF70-4F34-9CE6-60BFD0A8F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B801649D-FF56-47D6-8F56-F330602F9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D3FD5E-EC35-406F-93A2-E467143ED3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921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E15D1EF6-F204-41F4-A949-A4D8AE9BF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xmlns="" id="{62AD322C-50C5-4C08-B70B-5B187C8DC4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ADCF392B-7ABD-4455-BD9B-05A3161EEC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A748863A-1D4E-4216-AB00-B6FF70BE5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F46E12-E272-44A9-B0FA-149199418125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F8704DA5-7062-4053-866A-DFDA69914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C45D64A2-B609-43C1-A388-CE359D460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ED65EA-F46F-4E26-A6E3-6151585A962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630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ED5358B7-DC56-4375-9230-DE2661759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4760484B-F23B-4B60-AE11-772E3CD58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B4433ABF-420B-44E4-85DD-084181D5B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B681EB-459E-4CC4-84DA-5E1A6B1073A0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84BEC10E-2CF2-406F-89F5-51C0AB412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5574DFDB-2370-4ECD-9DEC-6A3699E24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508A41-D7B3-4BD9-B91D-26E902FEE48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393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xmlns="" id="{4D726F4F-820D-4738-B29F-911CB95E12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853C6D7F-8084-413C-9F8E-DF2D0169D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465F781F-A98E-4CAA-9EE0-E7B34404C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4E9FB4-84FA-4FBB-BAE1-85DD2CA5C60D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88E81D66-F050-4E9C-A577-C49E87AA6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6D0E3F25-D61E-479A-AEC4-F42572547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E00C7D-7833-4C0F-9E8F-AB706B211FD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137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D2318B2B-8105-40FB-9869-F64D29FC5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8DBB5A3C-559E-4208-9A81-FEB130E834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B06485F6-6049-45EF-AF0A-EBD78C44E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2B18B0-195F-4D34-A4E6-39B18B85D595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3FEAD63C-408A-4712-A52C-07245AC69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99A60F95-F64F-4A3B-8DCF-7CA33DBDE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05C49C-8DA5-4E15-8D0E-E6E42E09F8D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361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3CA5FB64-FB2D-4AD7-957C-6B91A3B2C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F5A588AE-98B7-41C3-B9E0-11C740107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2ECF1889-E177-4559-BDA5-FC6D37210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2E8A0E-F1F9-4799-9F5D-8503823116C2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BA3D0C09-5641-4B9E-9D87-507442311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0421D483-3E51-4161-B887-3155B1803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B518BF-820A-43AA-8C77-39B0D522452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08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3D997FBD-8037-44D3-AA25-CC5692DD9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6CCA81B5-9E5A-4260-A5AE-0F436E660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CE16F9D1-ACF3-4546-8D7C-6931ADFC7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54A6A3-118B-4236-A03E-E765F89F2DBB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846DDC45-7FCC-4979-861C-5CB8A7D7E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DB9CD4AB-D5FF-4BB9-93E4-3DD3E17A1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222F21-3709-481B-A678-E669DE14898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555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E72FE3E7-5BC5-4237-B2BD-D4561A3F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3825AB7E-606B-4801-87BA-915A4C9AEA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336FF4AC-8D1D-4537-BBC1-748F077AB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4741F931-76E5-4250-BC57-EBEAE7D72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96FB3B-909D-4B5F-9ACB-67D642B9C97F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7FFFDBDA-B17C-4FD6-89F2-7D38DD60B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2263C911-6B5D-42D7-9489-A72B5E2F8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6B223F-9469-4B4B-8B3B-785DEFAAFDE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15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6F5C588A-70D4-40C8-94A7-9C0D8B96F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40CE2FD3-2D9D-4947-9B5A-B1FD4E1BB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74A64DA0-4138-4458-B47C-001E0CCD7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xmlns="" id="{CB821736-C4F6-491D-A639-C09A034C9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xmlns="" id="{5214A481-5244-4E46-BE46-8532B2B49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xmlns="" id="{96A6A1FC-43B0-4753-8135-1DDB02D7C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2C5C70-A7E7-44E6-BE55-768D54915AB5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xmlns="" id="{AC513014-9377-494C-A0CF-2A197B4C2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xmlns="" id="{5BF0F6AD-E9B9-4F1B-888C-A1552106B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AC7E3C-3533-4BC5-9239-D04A113B1EB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319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955A87C2-2FFC-4641-B5D4-87C9B033A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xmlns="" id="{735F8C30-8EA9-4D08-BC2F-7AAE679EE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6AE8FE-785A-4C36-B3C5-36F2D257511D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xmlns="" id="{F093B18E-D711-4425-A1F3-1E414756D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7D3712DB-82F6-4DD9-96D0-0B805FA6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5153D8-1421-476C-BABB-C921DD1D527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310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xmlns="" id="{3D39A086-5E79-4425-8F1B-0E584D33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30550E-3188-41C0-9959-260281C4E5AD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xmlns="" id="{7054C3CC-08A0-4A7C-88D0-586C97248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xmlns="" id="{A950A165-D11E-4DA9-BA98-24EC3F743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F517D5-3AAA-49C8-8238-F9403453BB5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563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D6E79653-2DE7-47D4-B104-993A08D7B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92AAF854-4FD3-4E4E-8138-D4CF25FE8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4E7CF071-F514-42DE-957B-9FE04BA61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57BF3D3D-3775-4F1E-9928-E67B7F7C4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F215B3-9A85-4D8F-9B0B-7E083E9F64F0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82E3DC0D-FEE0-4A25-A66C-491A70631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941B1722-BA87-472A-A6E6-5C6C9A338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4D4F4C-6D39-4BC3-9A58-5FC546F59E1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294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8648716C-004C-43A2-9ECD-48C4C5EE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xmlns="" id="{2CA2FA56-E420-41BF-86ED-B2C31EF6BF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B9F25956-63AA-4D34-A4D1-5344DDAA6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38B2CA1D-8DE0-44C2-ADB7-687004BBF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DC4716-CF62-423A-A3A3-9CC62DFDEAF6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F1F3237F-102C-4FCE-B277-A6936134E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FD52D289-FD96-41D9-8248-737C0DA3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DB1520-7108-4695-8206-DF5D722C69A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7929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3D567910-235F-4B13-8087-0AEB1EEE4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34B6EBAA-7646-47D8-87CC-AC7BAEEABB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C9674B8D-2B6D-4E1D-BB30-14F9BB3AC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66F7D6-0117-402E-9E59-69BBA9287340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3C82B675-397D-4A45-8267-25649D8F3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BCFF83E6-BCDB-46A1-A64A-40C3DD8F0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4C6B54-3677-4570-885B-B786749305E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964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xmlns="" id="{B33A5DA9-3D48-4D70-9A96-7230DDFE4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72CE192E-719E-4842-AA3A-F0A5D6499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BF34AB6E-57CF-4642-8511-6E310BD65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C43903-F527-4E15-973E-F54970EE5248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477EA231-E297-48B7-8EF8-D284CFFA4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85C89B40-5829-45D2-89B6-BA9CDED30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DB1447-0FF1-4D59-BB2D-61CFE69A839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478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>
            <a:extLst>
              <a:ext uri="{FF2B5EF4-FFF2-40B4-BE49-F238E27FC236}">
                <a16:creationId xmlns:a16="http://schemas.microsoft.com/office/drawing/2014/main" xmlns="" id="{2A0E0607-0E4A-45F4-AF25-2CE352311A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en-US"/>
          </a:p>
        </p:txBody>
      </p:sp>
      <p:sp>
        <p:nvSpPr>
          <p:cNvPr id="1048577" name="Text Placeholder 2">
            <a:extLst>
              <a:ext uri="{FF2B5EF4-FFF2-40B4-BE49-F238E27FC236}">
                <a16:creationId xmlns:a16="http://schemas.microsoft.com/office/drawing/2014/main" xmlns="" id="{4EB98F7C-8306-479C-B043-9B012F3A39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  <a:endParaRPr lang="en-US" altLang="en-US"/>
          </a:p>
          <a:p>
            <a:pPr lvl="1"/>
            <a:r>
              <a:rPr lang="en-US" altLang="zh-CN"/>
              <a:t>Second level</a:t>
            </a:r>
            <a:endParaRPr lang="en-US" altLang="en-US"/>
          </a:p>
          <a:p>
            <a:pPr lvl="2"/>
            <a:r>
              <a:rPr lang="en-US" altLang="zh-CN"/>
              <a:t>Third level</a:t>
            </a:r>
            <a:endParaRPr lang="en-US" altLang="en-US"/>
          </a:p>
          <a:p>
            <a:pPr lvl="3"/>
            <a:r>
              <a:rPr lang="en-US" altLang="zh-CN"/>
              <a:t>Fourth level</a:t>
            </a:r>
            <a:endParaRPr lang="en-US" altLang="en-US"/>
          </a:p>
          <a:p>
            <a:pPr lvl="4"/>
            <a:r>
              <a:rPr lang="en-US" altLang="zh-CN"/>
              <a:t>Fifth level</a:t>
            </a:r>
            <a:endParaRPr lang="en-US" altLang="en-US"/>
          </a:p>
        </p:txBody>
      </p:sp>
      <p:sp>
        <p:nvSpPr>
          <p:cNvPr id="1048578" name="Date Placeholder 3">
            <a:extLst>
              <a:ext uri="{FF2B5EF4-FFF2-40B4-BE49-F238E27FC236}">
                <a16:creationId xmlns:a16="http://schemas.microsoft.com/office/drawing/2014/main" xmlns="" id="{44FCAD13-3EA4-4922-8DD6-42C076A26FA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fld id="{6DF47B14-EDDF-4C77-B4C2-793E224AB64A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1048579" name="Footer Placeholder 4">
            <a:extLst>
              <a:ext uri="{FF2B5EF4-FFF2-40B4-BE49-F238E27FC236}">
                <a16:creationId xmlns:a16="http://schemas.microsoft.com/office/drawing/2014/main" xmlns="" id="{AE7E93A8-A295-40B8-95E1-F59308C9482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>
            <a:extLst>
              <a:ext uri="{FF2B5EF4-FFF2-40B4-BE49-F238E27FC236}">
                <a16:creationId xmlns:a16="http://schemas.microsoft.com/office/drawing/2014/main" xmlns="" id="{A939D962-4D61-4530-92DA-65A6F9A8AAC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fld id="{435C2D60-E3F0-4FFA-8065-59E1E068B6C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Placeholder 1">
            <a:extLst>
              <a:ext uri="{FF2B5EF4-FFF2-40B4-BE49-F238E27FC236}">
                <a16:creationId xmlns:a16="http://schemas.microsoft.com/office/drawing/2014/main" xmlns="" id="{773D782B-A527-4D8C-AB5E-3B233AEF14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en-US"/>
          </a:p>
        </p:txBody>
      </p:sp>
      <p:sp>
        <p:nvSpPr>
          <p:cNvPr id="1048609" name="Text Placeholder 2">
            <a:extLst>
              <a:ext uri="{FF2B5EF4-FFF2-40B4-BE49-F238E27FC236}">
                <a16:creationId xmlns:a16="http://schemas.microsoft.com/office/drawing/2014/main" xmlns="" id="{C163195F-71E6-4E5F-9B40-ADF4CDD996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  <a:endParaRPr lang="en-US" altLang="en-US"/>
          </a:p>
          <a:p>
            <a:pPr lvl="1"/>
            <a:r>
              <a:rPr lang="en-US" altLang="zh-CN"/>
              <a:t>Second level</a:t>
            </a:r>
            <a:endParaRPr lang="en-US" altLang="en-US"/>
          </a:p>
          <a:p>
            <a:pPr lvl="2"/>
            <a:r>
              <a:rPr lang="en-US" altLang="zh-CN"/>
              <a:t>Third level</a:t>
            </a:r>
            <a:endParaRPr lang="en-US" altLang="en-US"/>
          </a:p>
          <a:p>
            <a:pPr lvl="3"/>
            <a:r>
              <a:rPr lang="en-US" altLang="zh-CN"/>
              <a:t>Fourth level</a:t>
            </a:r>
            <a:endParaRPr lang="en-US" altLang="en-US"/>
          </a:p>
          <a:p>
            <a:pPr lvl="4"/>
            <a:r>
              <a:rPr lang="en-US" altLang="zh-CN"/>
              <a:t>Fifth level</a:t>
            </a:r>
            <a:endParaRPr lang="en-US" altLang="en-US"/>
          </a:p>
        </p:txBody>
      </p:sp>
      <p:sp>
        <p:nvSpPr>
          <p:cNvPr id="1048610" name="Date Placeholder 3">
            <a:extLst>
              <a:ext uri="{FF2B5EF4-FFF2-40B4-BE49-F238E27FC236}">
                <a16:creationId xmlns:a16="http://schemas.microsoft.com/office/drawing/2014/main" xmlns="" id="{0A7465E9-0822-4116-BEA7-237AEB083DB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fld id="{40A67B07-9033-4F4D-81A9-6B103CC2BE7B}" type="datetimeFigureOut">
              <a:rPr lang="zh-CN" altLang="en-US"/>
              <a:pPr/>
              <a:t>2023/6/23</a:t>
            </a:fld>
            <a:endParaRPr lang="zh-CN" altLang="en-US"/>
          </a:p>
        </p:txBody>
      </p:sp>
      <p:sp>
        <p:nvSpPr>
          <p:cNvPr id="1048611" name="Footer Placeholder 4">
            <a:extLst>
              <a:ext uri="{FF2B5EF4-FFF2-40B4-BE49-F238E27FC236}">
                <a16:creationId xmlns:a16="http://schemas.microsoft.com/office/drawing/2014/main" xmlns="" id="{EE29F0EE-DC0A-4FAA-A45D-43EA3D378F6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048612" name="Slide Number Placeholder 5">
            <a:extLst>
              <a:ext uri="{FF2B5EF4-FFF2-40B4-BE49-F238E27FC236}">
                <a16:creationId xmlns:a16="http://schemas.microsoft.com/office/drawing/2014/main" xmlns="" id="{2F14E0D7-2D7B-44D4-BF4A-FF41B00C43F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fld id="{56D2E5A6-4DC3-48AF-B450-E4578DB4B09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cs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1" name="Title 1">
            <a:extLst>
              <a:ext uri="{FF2B5EF4-FFF2-40B4-BE49-F238E27FC236}">
                <a16:creationId xmlns:a16="http://schemas.microsoft.com/office/drawing/2014/main" xmlns="" id="{3DA9E87D-624B-4B9E-8166-E8B6BDAD71C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8609" y="2978150"/>
            <a:ext cx="5238750" cy="1671638"/>
          </a:xfrm>
          <a:ln/>
        </p:spPr>
        <p:txBody>
          <a:bodyPr/>
          <a:lstStyle/>
          <a:p>
            <a:r>
              <a:rPr lang="en-US" altLang="zh-CN" sz="3900" dirty="0">
                <a:ea typeface="宋体" panose="02010600030101010101" pitchFamily="2" charset="-122"/>
              </a:rPr>
              <a:t>Cardiovascular Anatomy</a:t>
            </a:r>
            <a:br>
              <a:rPr lang="en-US" altLang="zh-CN" sz="3900" dirty="0">
                <a:ea typeface="宋体" panose="02010600030101010101" pitchFamily="2" charset="-122"/>
              </a:rPr>
            </a:br>
            <a:r>
              <a:rPr lang="en-US" altLang="zh-CN" sz="3900" dirty="0">
                <a:ea typeface="宋体" panose="02010600030101010101" pitchFamily="2" charset="-122"/>
              </a:rPr>
              <a:t>Part III</a:t>
            </a:r>
            <a:endParaRPr lang="zh-CN" altLang="en-US" sz="5900" dirty="0">
              <a:ea typeface="宋体" panose="02010600030101010101" pitchFamily="2" charset="-122"/>
            </a:endParaRPr>
          </a:p>
        </p:txBody>
      </p:sp>
      <p:sp>
        <p:nvSpPr>
          <p:cNvPr id="1048813" name="Subtitle 2">
            <a:extLst>
              <a:ext uri="{FF2B5EF4-FFF2-40B4-BE49-F238E27FC236}">
                <a16:creationId xmlns:a16="http://schemas.microsoft.com/office/drawing/2014/main" xmlns="" id="{6AC3A9EC-741D-43F0-AC33-A7659581979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65113" y="5294313"/>
            <a:ext cx="5208587" cy="914400"/>
          </a:xfrm>
          <a:ln/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en-US" altLang="zh-CN" sz="1900">
                <a:ea typeface="宋体" panose="02010600030101010101" pitchFamily="2" charset="-122"/>
              </a:rPr>
              <a:t>Dr. SAHER ABUGHALI</a:t>
            </a:r>
            <a:endParaRPr lang="en-US" altLang="en-US" sz="2800"/>
          </a:p>
          <a:p>
            <a:pPr algn="l">
              <a:lnSpc>
                <a:spcPct val="80000"/>
              </a:lnSpc>
            </a:pPr>
            <a:r>
              <a:rPr lang="en-US" altLang="zh-CN" sz="1900">
                <a:ea typeface="宋体" panose="02010600030101010101" pitchFamily="2" charset="-122"/>
              </a:rPr>
              <a:t>Director of Cardiac Surgery Department</a:t>
            </a:r>
            <a:endParaRPr lang="en-US" altLang="en-US" sz="2800"/>
          </a:p>
          <a:p>
            <a:pPr algn="l">
              <a:lnSpc>
                <a:spcPct val="80000"/>
              </a:lnSpc>
            </a:pPr>
            <a:r>
              <a:rPr lang="en-US" altLang="zh-CN" sz="1900">
                <a:ea typeface="宋体" panose="02010600030101010101" pitchFamily="2" charset="-122"/>
              </a:rPr>
              <a:t>European Gaza Hospital</a:t>
            </a:r>
            <a:endParaRPr lang="zh-CN" altLang="en-US" sz="1900">
              <a:ea typeface="宋体" panose="02010600030101010101" pitchFamily="2" charset="-122"/>
            </a:endParaRPr>
          </a:p>
          <a:p>
            <a:pPr algn="l">
              <a:lnSpc>
                <a:spcPct val="80000"/>
              </a:lnSpc>
            </a:pPr>
            <a:endParaRPr lang="en-US" altLang="zh-CN" sz="1900">
              <a:ea typeface="宋体" panose="02010600030101010101" pitchFamily="2" charset="-122"/>
            </a:endParaRPr>
          </a:p>
        </p:txBody>
      </p:sp>
      <p:pic>
        <p:nvPicPr>
          <p:cNvPr id="2097217" name="صورة 2097152">
            <a:extLst>
              <a:ext uri="{FF2B5EF4-FFF2-40B4-BE49-F238E27FC236}">
                <a16:creationId xmlns:a16="http://schemas.microsoft.com/office/drawing/2014/main" xmlns="" id="{AC122EEB-4339-4949-9282-28B0346D7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8" y="889000"/>
            <a:ext cx="1958975" cy="19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8815" name="مربع نص 1048602">
            <a:extLst>
              <a:ext uri="{FF2B5EF4-FFF2-40B4-BE49-F238E27FC236}">
                <a16:creationId xmlns:a16="http://schemas.microsoft.com/office/drawing/2014/main" xmlns="" id="{655BB27E-AF52-494B-8C7C-F157A886B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4300" y="215900"/>
            <a:ext cx="3260725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en-US" sz="2800"/>
              <a:t>بسم</a:t>
            </a:r>
            <a:r>
              <a:rPr lang="en-US" altLang="en-US" sz="2800"/>
              <a:t> </a:t>
            </a:r>
            <a:r>
              <a:rPr lang="it-IT" altLang="en-US" sz="2800"/>
              <a:t>الله</a:t>
            </a:r>
            <a:r>
              <a:rPr lang="en-US" altLang="en-US" sz="2800"/>
              <a:t> </a:t>
            </a:r>
            <a:r>
              <a:rPr lang="it-IT" altLang="en-US" sz="2800"/>
              <a:t>الرحمن</a:t>
            </a:r>
            <a:r>
              <a:rPr lang="en-US" altLang="en-US" sz="2800"/>
              <a:t> </a:t>
            </a:r>
            <a:r>
              <a:rPr lang="it-IT" altLang="en-US" sz="2800"/>
              <a:t>الرحيم </a:t>
            </a:r>
          </a:p>
        </p:txBody>
      </p:sp>
      <p:pic>
        <p:nvPicPr>
          <p:cNvPr id="2097219" name="Picture 67">
            <a:extLst>
              <a:ext uri="{FF2B5EF4-FFF2-40B4-BE49-F238E27FC236}">
                <a16:creationId xmlns:a16="http://schemas.microsoft.com/office/drawing/2014/main" xmlns="" id="{BF922F0B-E1BC-41DD-B219-CE1248508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913" y="2424113"/>
            <a:ext cx="3094037" cy="348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7" name="عنوان 1048603">
            <a:extLst>
              <a:ext uri="{FF2B5EF4-FFF2-40B4-BE49-F238E27FC236}">
                <a16:creationId xmlns:a16="http://schemas.microsoft.com/office/drawing/2014/main" xmlns="" id="{467D7CB0-D9A7-48C0-94BB-CC7985D673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0500" y="2022475"/>
            <a:ext cx="6223000" cy="1325563"/>
          </a:xfrm>
          <a:ln/>
        </p:spPr>
        <p:txBody>
          <a:bodyPr/>
          <a:lstStyle/>
          <a:p>
            <a:r>
              <a:rPr lang="en-US" altLang="en-US"/>
              <a:t>Posterior Mediastinum</a:t>
            </a:r>
            <a:endParaRPr lang="it-IT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9" name="عنوان 1048604">
            <a:extLst>
              <a:ext uri="{FF2B5EF4-FFF2-40B4-BE49-F238E27FC236}">
                <a16:creationId xmlns:a16="http://schemas.microsoft.com/office/drawing/2014/main" xmlns="" id="{3C209139-FF88-4CAA-B365-DD92B52690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Posterior Mediastinum</a:t>
            </a:r>
            <a:endParaRPr lang="it-IT" altLang="en-US"/>
          </a:p>
        </p:txBody>
      </p:sp>
      <p:sp>
        <p:nvSpPr>
          <p:cNvPr id="1048821" name="عنصر نائب للمحتوى 1048605">
            <a:extLst>
              <a:ext uri="{FF2B5EF4-FFF2-40B4-BE49-F238E27FC236}">
                <a16:creationId xmlns:a16="http://schemas.microsoft.com/office/drawing/2014/main" xmlns="" id="{19A3DC10-5548-47DF-8B6E-CFE3C8BA88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9888" y="2160588"/>
            <a:ext cx="4332287" cy="3584575"/>
          </a:xfrm>
          <a:ln/>
        </p:spPr>
        <p:txBody>
          <a:bodyPr/>
          <a:lstStyle/>
          <a:p>
            <a:pPr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en-US" altLang="en-US" sz="2500" dirty="0"/>
              <a:t>The posterior mediastinum (the posterior part of the </a:t>
            </a:r>
            <a:r>
              <a:rPr lang="en-US" altLang="en-US" sz="2500" b="1" i="1" dirty="0"/>
              <a:t>inferior mediastinum</a:t>
            </a:r>
            <a:r>
              <a:rPr lang="en-US" altLang="en-US" sz="2500" dirty="0"/>
              <a:t>) is located: </a:t>
            </a:r>
            <a:endParaRPr lang="it-IT" altLang="en-US" sz="2500" dirty="0"/>
          </a:p>
          <a:p>
            <a:pPr>
              <a:lnSpc>
                <a:spcPct val="70000"/>
              </a:lnSpc>
            </a:pPr>
            <a:r>
              <a:rPr lang="en-US" altLang="en-US" sz="2500" dirty="0"/>
              <a:t>inferior to the transverse thoracic plane</a:t>
            </a:r>
            <a:endParaRPr lang="it-IT" altLang="en-US" sz="2500" dirty="0"/>
          </a:p>
          <a:p>
            <a:pPr>
              <a:lnSpc>
                <a:spcPct val="70000"/>
              </a:lnSpc>
            </a:pPr>
            <a:r>
              <a:rPr lang="en-US" altLang="en-US" sz="2500" dirty="0"/>
              <a:t>anterior to the T5-T12 vertebrae</a:t>
            </a:r>
            <a:endParaRPr lang="it-IT" altLang="en-US" sz="2500" dirty="0"/>
          </a:p>
          <a:p>
            <a:pPr>
              <a:lnSpc>
                <a:spcPct val="70000"/>
              </a:lnSpc>
            </a:pPr>
            <a:r>
              <a:rPr lang="en-US" altLang="en-US" sz="2500" dirty="0"/>
              <a:t>posterior to the pericardium and diaphragm, and between the parietal pleura of the two lungs </a:t>
            </a:r>
            <a:endParaRPr lang="it-IT" altLang="en-US" sz="2500" dirty="0"/>
          </a:p>
        </p:txBody>
      </p:sp>
      <p:pic>
        <p:nvPicPr>
          <p:cNvPr id="2097221" name="صورة 2097154">
            <a:extLst>
              <a:ext uri="{FF2B5EF4-FFF2-40B4-BE49-F238E27FC236}">
                <a16:creationId xmlns:a16="http://schemas.microsoft.com/office/drawing/2014/main" xmlns="" id="{67E9B9A0-E67D-42D6-9700-C9C2750C4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75" y="1914525"/>
            <a:ext cx="3648075" cy="320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3" name="عنوان 1048616">
            <a:extLst>
              <a:ext uri="{FF2B5EF4-FFF2-40B4-BE49-F238E27FC236}">
                <a16:creationId xmlns:a16="http://schemas.microsoft.com/office/drawing/2014/main" xmlns="" id="{6BE92BCC-00BE-4D00-B201-8E28E2064E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Posterior Mediastinum</a:t>
            </a:r>
            <a:endParaRPr lang="it-IT" altLang="en-US"/>
          </a:p>
        </p:txBody>
      </p:sp>
      <p:pic>
        <p:nvPicPr>
          <p:cNvPr id="2097223" name="صورة 2097155">
            <a:extLst>
              <a:ext uri="{FF2B5EF4-FFF2-40B4-BE49-F238E27FC236}">
                <a16:creationId xmlns:a16="http://schemas.microsoft.com/office/drawing/2014/main" xmlns="" id="{DA2E3161-36AD-4AF6-82A1-3568A6D43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470025"/>
            <a:ext cx="6897688" cy="498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5" name="عنوان 1048617">
            <a:extLst>
              <a:ext uri="{FF2B5EF4-FFF2-40B4-BE49-F238E27FC236}">
                <a16:creationId xmlns:a16="http://schemas.microsoft.com/office/drawing/2014/main" xmlns="" id="{B4FDF8A8-ACC3-4460-B0CC-0005D0BAD6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Major Structures in the Posterior Mediastinum </a:t>
            </a:r>
            <a:endParaRPr lang="it-IT" altLang="en-US"/>
          </a:p>
        </p:txBody>
      </p:sp>
      <p:sp>
        <p:nvSpPr>
          <p:cNvPr id="1048827" name="عنصر نائب للمحتوى 1048618">
            <a:extLst>
              <a:ext uri="{FF2B5EF4-FFF2-40B4-BE49-F238E27FC236}">
                <a16:creationId xmlns:a16="http://schemas.microsoft.com/office/drawing/2014/main" xmlns="" id="{68857D06-E301-49DE-8B08-1BC59DEF57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it-IT" altLang="en-US" dirty="0"/>
          </a:p>
          <a:p>
            <a:pPr marL="0" indent="0"/>
            <a:r>
              <a:rPr lang="en-US" altLang="en-US" dirty="0"/>
              <a:t> esophagus and its associated nerve plexus</a:t>
            </a:r>
            <a:endParaRPr lang="it-IT" altLang="en-US" dirty="0"/>
          </a:p>
          <a:p>
            <a:pPr marL="0" indent="0"/>
            <a:r>
              <a:rPr lang="en-US" altLang="en-US" dirty="0"/>
              <a:t> descending thoracic aorta and its branches</a:t>
            </a:r>
            <a:endParaRPr lang="it-IT" altLang="en-US" dirty="0"/>
          </a:p>
          <a:p>
            <a:pPr marL="0" indent="0"/>
            <a:r>
              <a:rPr lang="en-US" altLang="en-US" dirty="0"/>
              <a:t> azygos system of veins</a:t>
            </a:r>
            <a:endParaRPr lang="it-IT" altLang="en-US" dirty="0"/>
          </a:p>
          <a:p>
            <a:pPr marL="0" indent="0"/>
            <a:r>
              <a:rPr lang="en-US" altLang="en-US" dirty="0"/>
              <a:t> thoracic duct and associated lymph nodes</a:t>
            </a:r>
            <a:endParaRPr lang="it-IT" altLang="en-US" dirty="0"/>
          </a:p>
          <a:p>
            <a:pPr marL="0" indent="0"/>
            <a:r>
              <a:rPr lang="en-US" altLang="en-US" dirty="0"/>
              <a:t> sympathetic trunks</a:t>
            </a:r>
            <a:endParaRPr lang="it-IT" altLang="en-US" dirty="0"/>
          </a:p>
          <a:p>
            <a:pPr marL="0" indent="0"/>
            <a:r>
              <a:rPr lang="en-US" altLang="en-US" dirty="0"/>
              <a:t> thoracic splanchnic nerves</a:t>
            </a:r>
            <a:endParaRPr lang="it-IT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5" name="صورة 2097157">
            <a:extLst>
              <a:ext uri="{FF2B5EF4-FFF2-40B4-BE49-F238E27FC236}">
                <a16:creationId xmlns:a16="http://schemas.microsoft.com/office/drawing/2014/main" xmlns="" id="{9C459356-31FF-4F21-823B-C8E81FD00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8" y="455613"/>
            <a:ext cx="7572375" cy="610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7" name="صورة 2097159">
            <a:extLst>
              <a:ext uri="{FF2B5EF4-FFF2-40B4-BE49-F238E27FC236}">
                <a16:creationId xmlns:a16="http://schemas.microsoft.com/office/drawing/2014/main" xmlns="" id="{1BA04165-7F6A-42A9-8380-55AE6D623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25438"/>
            <a:ext cx="4114800" cy="620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9" name="عنوان 1048698">
            <a:extLst>
              <a:ext uri="{FF2B5EF4-FFF2-40B4-BE49-F238E27FC236}">
                <a16:creationId xmlns:a16="http://schemas.microsoft.com/office/drawing/2014/main" xmlns="" id="{01F9FFA4-EC0B-4878-B546-B2E147EB0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ln/>
        </p:spPr>
        <p:txBody>
          <a:bodyPr/>
          <a:lstStyle/>
          <a:p>
            <a:r>
              <a:rPr lang="en-US" altLang="en-US" dirty="0"/>
              <a:t>Surface Anatomy of the Heart</a:t>
            </a:r>
            <a:endParaRPr lang="it-IT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1" name="Rectangle 255">
            <a:extLst>
              <a:ext uri="{FF2B5EF4-FFF2-40B4-BE49-F238E27FC236}">
                <a16:creationId xmlns:a16="http://schemas.microsoft.com/office/drawing/2014/main" xmlns="" id="{1B82F938-2993-417F-BFCF-E5C4D3EE33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How to count Ribs</a:t>
            </a:r>
            <a:endParaRPr lang="it-IT" altLang="en-US"/>
          </a:p>
        </p:txBody>
      </p:sp>
      <p:sp>
        <p:nvSpPr>
          <p:cNvPr id="1048833" name="Rectangle 257">
            <a:extLst>
              <a:ext uri="{FF2B5EF4-FFF2-40B4-BE49-F238E27FC236}">
                <a16:creationId xmlns:a16="http://schemas.microsoft.com/office/drawing/2014/main" xmlns="" id="{63AF483A-9089-4DB8-9261-515E3627A3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altLang="en-US"/>
              <a:t>palpate the jugular notch at the superior extent of the manubrium of the sternum. </a:t>
            </a:r>
            <a:endParaRPr lang="it-IT" altLang="en-US"/>
          </a:p>
          <a:p>
            <a:r>
              <a:rPr lang="en-US" altLang="en-US"/>
              <a:t>Move down the sternum until a ridge is felt.</a:t>
            </a:r>
            <a:endParaRPr lang="it-IT" altLang="en-US"/>
          </a:p>
          <a:p>
            <a:r>
              <a:rPr lang="en-US" altLang="en-US"/>
              <a:t>This ridge is the sternal angle of Louis, which identifies the articulation between the manubrium of the sternum and the body of the sternum. </a:t>
            </a:r>
            <a:endParaRPr lang="it-IT" altLang="en-US"/>
          </a:p>
          <a:p>
            <a:r>
              <a:rPr lang="en-US" altLang="en-US"/>
              <a:t>The costal cartilage of rib II articulates with the sternum at this location.</a:t>
            </a:r>
            <a:endParaRPr lang="it-IT" altLang="en-US"/>
          </a:p>
          <a:p>
            <a:r>
              <a:rPr lang="en-US" altLang="en-US"/>
              <a:t>Identify rib II. Then continue counting the ribs, moving in a downward and lateral direction</a:t>
            </a:r>
            <a:endParaRPr lang="it-IT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9" name="Picture 77">
            <a:extLst>
              <a:ext uri="{FF2B5EF4-FFF2-40B4-BE49-F238E27FC236}">
                <a16:creationId xmlns:a16="http://schemas.microsoft.com/office/drawing/2014/main" xmlns="" id="{01C2A489-B858-4B3E-9125-A972B5E99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539875"/>
            <a:ext cx="775335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5" name="Rectangle 259">
            <a:extLst>
              <a:ext uri="{FF2B5EF4-FFF2-40B4-BE49-F238E27FC236}">
                <a16:creationId xmlns:a16="http://schemas.microsoft.com/office/drawing/2014/main" xmlns="" id="{E912FB58-BA6F-464C-99E7-19A8D3B85E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Transverse Thoracic Plane</a:t>
            </a:r>
            <a:endParaRPr lang="it-IT" altLang="en-US"/>
          </a:p>
        </p:txBody>
      </p:sp>
      <p:sp>
        <p:nvSpPr>
          <p:cNvPr id="1048837" name="Rectangle 261">
            <a:extLst>
              <a:ext uri="{FF2B5EF4-FFF2-40B4-BE49-F238E27FC236}">
                <a16:creationId xmlns:a16="http://schemas.microsoft.com/office/drawing/2014/main" xmlns="" id="{856108E1-4312-43EF-8C7E-819F3B7CC9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0200" y="1801813"/>
            <a:ext cx="3989388" cy="4351337"/>
          </a:xfrm>
          <a:ln/>
        </p:spPr>
        <p:txBody>
          <a:bodyPr/>
          <a:lstStyle/>
          <a:p>
            <a:r>
              <a:rPr lang="en-US" altLang="en-US" dirty="0"/>
              <a:t>is a </a:t>
            </a:r>
            <a:r>
              <a:rPr lang="en-US" altLang="en-US"/>
              <a:t>transverse </a:t>
            </a:r>
            <a:r>
              <a:rPr lang="en-US" altLang="en-US" smtClean="0"/>
              <a:t>plane that </a:t>
            </a:r>
            <a:r>
              <a:rPr lang="en-US" altLang="en-US" dirty="0"/>
              <a:t>passes through the sternal angle on the anterior chest wall and the intervertebral disc between T4 and T5 vertebrae posteriorly</a:t>
            </a:r>
            <a:endParaRPr lang="it-IT" altLang="en-US" dirty="0"/>
          </a:p>
          <a:p>
            <a:endParaRPr lang="it-IT" altLang="en-US" dirty="0"/>
          </a:p>
        </p:txBody>
      </p:sp>
      <p:pic>
        <p:nvPicPr>
          <p:cNvPr id="2097231" name="Picture 79">
            <a:extLst>
              <a:ext uri="{FF2B5EF4-FFF2-40B4-BE49-F238E27FC236}">
                <a16:creationId xmlns:a16="http://schemas.microsoft.com/office/drawing/2014/main" xmlns="" id="{00E89FAD-3E9C-4418-9C47-5191BBDE6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1801813"/>
            <a:ext cx="4195762" cy="346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3" name="Picture 81">
            <a:extLst>
              <a:ext uri="{FF2B5EF4-FFF2-40B4-BE49-F238E27FC236}">
                <a16:creationId xmlns:a16="http://schemas.microsoft.com/office/drawing/2014/main" xmlns="" id="{F4450A3C-E020-42D7-B849-0D3E9F3F3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25" y="490538"/>
            <a:ext cx="490855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9" name="Rectangle 263">
            <a:extLst>
              <a:ext uri="{FF2B5EF4-FFF2-40B4-BE49-F238E27FC236}">
                <a16:creationId xmlns:a16="http://schemas.microsoft.com/office/drawing/2014/main" xmlns="" id="{A6F637DD-544A-4A75-9633-F32FA67D8D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At the level of the Transverse Thoracic Plane: </a:t>
            </a:r>
            <a:endParaRPr lang="it-IT" altLang="en-US"/>
          </a:p>
        </p:txBody>
      </p:sp>
      <p:sp>
        <p:nvSpPr>
          <p:cNvPr id="1048841" name="Rectangle 265">
            <a:extLst>
              <a:ext uri="{FF2B5EF4-FFF2-40B4-BE49-F238E27FC236}">
                <a16:creationId xmlns:a16="http://schemas.microsoft.com/office/drawing/2014/main" xmlns="" id="{BAED116E-B531-4B5E-B78B-81A251908E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■ The costal cartilage of rib II articulates with the sternum</a:t>
            </a:r>
            <a:endParaRPr lang="it-IT" alt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■ The superior mediastinum is separated from the inferior mediastinum</a:t>
            </a:r>
            <a:endParaRPr lang="it-IT" alt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■ The ascending aorta ends and the arch of the aorta begins</a:t>
            </a:r>
            <a:endParaRPr lang="it-IT" alt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■ The arch of the aorta ends and the thoracic aorta begins</a:t>
            </a:r>
            <a:endParaRPr lang="it-IT" alt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■ The trachea bifurcates</a:t>
            </a:r>
            <a:endParaRPr lang="it-IT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5" name="صورة 2097162">
            <a:extLst>
              <a:ext uri="{FF2B5EF4-FFF2-40B4-BE49-F238E27FC236}">
                <a16:creationId xmlns:a16="http://schemas.microsoft.com/office/drawing/2014/main" xmlns="" id="{292DED10-8EED-4F8D-981F-45FF40C55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8" y="523875"/>
            <a:ext cx="5773737" cy="561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3" name="Rectangle 267">
            <a:extLst>
              <a:ext uri="{FF2B5EF4-FFF2-40B4-BE49-F238E27FC236}">
                <a16:creationId xmlns:a16="http://schemas.microsoft.com/office/drawing/2014/main" xmlns="" id="{99A3CD04-EE00-4DB1-B3D3-034E4F4FDA4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72268" y="954157"/>
            <a:ext cx="8399463" cy="2845904"/>
          </a:xfrm>
          <a:ln/>
        </p:spPr>
        <p:txBody>
          <a:bodyPr/>
          <a:lstStyle/>
          <a:p>
            <a:r>
              <a:rPr lang="en-US" altLang="en-US" dirty="0"/>
              <a:t>Visualizing Structures in the Superior Mediastinum</a:t>
            </a:r>
            <a:endParaRPr lang="it-IT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5" name="Rectangle 269">
            <a:extLst>
              <a:ext uri="{FF2B5EF4-FFF2-40B4-BE49-F238E27FC236}">
                <a16:creationId xmlns:a16="http://schemas.microsoft.com/office/drawing/2014/main" xmlns="" id="{B37A5572-ED13-47A0-926E-8C4E3158DE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25550" y="1900376"/>
            <a:ext cx="6692900" cy="4227512"/>
          </a:xfrm>
          <a:ln/>
        </p:spPr>
        <p:txBody>
          <a:bodyPr/>
          <a:lstStyle/>
          <a:p>
            <a:r>
              <a:rPr lang="en-US" altLang="en-US" dirty="0"/>
              <a:t>(1) Thymus </a:t>
            </a:r>
            <a:endParaRPr lang="it-IT" altLang="en-US" dirty="0"/>
          </a:p>
          <a:p>
            <a:r>
              <a:rPr lang="en-US" altLang="en-US" dirty="0"/>
              <a:t>(2) large veins </a:t>
            </a:r>
            <a:endParaRPr lang="it-IT" altLang="en-US" dirty="0"/>
          </a:p>
          <a:p>
            <a:r>
              <a:rPr lang="en-US" altLang="en-US" dirty="0"/>
              <a:t>(3) large arteries </a:t>
            </a:r>
            <a:endParaRPr lang="it-IT" altLang="en-US" dirty="0"/>
          </a:p>
          <a:p>
            <a:r>
              <a:rPr lang="en-US" altLang="en-US" dirty="0"/>
              <a:t>(4) trachea </a:t>
            </a:r>
            <a:endParaRPr lang="it-IT" altLang="en-US" dirty="0"/>
          </a:p>
          <a:p>
            <a:r>
              <a:rPr lang="en-US" altLang="en-US" dirty="0"/>
              <a:t>(5) esophagus and thoracic duct </a:t>
            </a:r>
            <a:endParaRPr lang="it-IT" altLang="en-US" dirty="0"/>
          </a:p>
          <a:p>
            <a:r>
              <a:rPr lang="en-US" altLang="en-US" dirty="0"/>
              <a:t>(6) sympathetic trunks</a:t>
            </a:r>
            <a:endParaRPr lang="it-IT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7" name="صورة 2097168">
            <a:extLst>
              <a:ext uri="{FF2B5EF4-FFF2-40B4-BE49-F238E27FC236}">
                <a16:creationId xmlns:a16="http://schemas.microsoft.com/office/drawing/2014/main" xmlns="" id="{01DCA85E-C8AD-48D9-9F41-83B08D594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819150"/>
            <a:ext cx="7440613" cy="557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8847" name="TextBox 6">
            <a:extLst>
              <a:ext uri="{FF2B5EF4-FFF2-40B4-BE49-F238E27FC236}">
                <a16:creationId xmlns:a16="http://schemas.microsoft.com/office/drawing/2014/main" xmlns="" id="{ECEE8AE1-3942-4F17-96DD-7B0A5608115E}"/>
              </a:ext>
            </a:extLst>
          </p:cNvPr>
          <p:cNvSpPr>
            <a:spLocks noChangeArrowheads="1"/>
          </p:cNvSpPr>
          <p:nvPr/>
        </p:nvSpPr>
        <p:spPr bwMode="auto">
          <a:xfrm rot="21595054">
            <a:off x="146050" y="3173413"/>
            <a:ext cx="3208338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800">
                <a:cs typeface="Calibri" panose="020F0502020204030204" pitchFamily="34" charset="0"/>
              </a:rPr>
              <a:t> </a:t>
            </a:r>
            <a:endParaRPr lang="en-US" alt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9" name="Rectangle 273">
            <a:extLst>
              <a:ext uri="{FF2B5EF4-FFF2-40B4-BE49-F238E27FC236}">
                <a16:creationId xmlns:a16="http://schemas.microsoft.com/office/drawing/2014/main" xmlns="" id="{AE650BCD-D155-436B-8CFD-AE16223486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Visualizing Structures in the Superior Mediastinum</a:t>
            </a:r>
            <a:endParaRPr lang="it-IT" altLang="en-US"/>
          </a:p>
        </p:txBody>
      </p:sp>
      <p:sp>
        <p:nvSpPr>
          <p:cNvPr id="1048851" name="Rectangle 275">
            <a:extLst>
              <a:ext uri="{FF2B5EF4-FFF2-40B4-BE49-F238E27FC236}">
                <a16:creationId xmlns:a16="http://schemas.microsoft.com/office/drawing/2014/main" xmlns="" id="{23F01C4E-AAF2-4C58-A239-DA1C255C22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7525" y="1825625"/>
            <a:ext cx="8147050" cy="4059238"/>
          </a:xfrm>
          <a:ln/>
        </p:spPr>
        <p:txBody>
          <a:bodyPr/>
          <a:lstStyle/>
          <a:p>
            <a:r>
              <a:rPr lang="en-US" altLang="en-US" dirty="0"/>
              <a:t>On each side, the internal jugular and subclavian veins join to form the brachiocephalic veins behind the sternal ends of the clavicles near the sternoclavicular joints</a:t>
            </a:r>
            <a:endParaRPr lang="it-IT" altLang="en-US" dirty="0"/>
          </a:p>
          <a:p>
            <a:r>
              <a:rPr lang="en-US" altLang="en-US" dirty="0"/>
              <a:t>The left brachiocephalic vein crosses from left to right behind the manubrium of the sternum</a:t>
            </a:r>
            <a:endParaRPr lang="it-IT" altLang="en-US" dirty="0"/>
          </a:p>
          <a:p>
            <a:r>
              <a:rPr lang="en-US" altLang="en-US" dirty="0"/>
              <a:t>The brachiocephalic veins unite to form the superior vena cava behind the lower border of the costal cartilage of the right 1st rib</a:t>
            </a:r>
            <a:endParaRPr lang="it-IT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9" name="Picture 87">
            <a:extLst>
              <a:ext uri="{FF2B5EF4-FFF2-40B4-BE49-F238E27FC236}">
                <a16:creationId xmlns:a16="http://schemas.microsoft.com/office/drawing/2014/main" xmlns="" id="{0DF0B48A-4831-4EBE-97FF-62759E2F8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330325"/>
            <a:ext cx="8066088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3" name="Rectangle 277">
            <a:extLst>
              <a:ext uri="{FF2B5EF4-FFF2-40B4-BE49-F238E27FC236}">
                <a16:creationId xmlns:a16="http://schemas.microsoft.com/office/drawing/2014/main" xmlns="" id="{45CDA7FA-DB0B-4EFB-A553-E0883BE9DB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Visualizing Structures in the Superior Mediastinum</a:t>
            </a:r>
            <a:endParaRPr lang="it-IT" altLang="en-US"/>
          </a:p>
        </p:txBody>
      </p:sp>
      <p:sp>
        <p:nvSpPr>
          <p:cNvPr id="1048855" name="Rectangle 279">
            <a:extLst>
              <a:ext uri="{FF2B5EF4-FFF2-40B4-BE49-F238E27FC236}">
                <a16:creationId xmlns:a16="http://schemas.microsoft.com/office/drawing/2014/main" xmlns="" id="{116FCC26-618B-4095-A89A-92263BEBBE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altLang="en-US"/>
              <a:t>The arch of the aorta begins and ends at the transverse plane between the sternal angle anteriorly and vertebral level TIV/V posteriorly.</a:t>
            </a:r>
            <a:endParaRPr lang="it-IT" altLang="en-US"/>
          </a:p>
          <a:p>
            <a:r>
              <a:rPr lang="en-US" altLang="en-US"/>
              <a:t>The arch may reach as high as the midlevel of the manubrium of the sternum.</a:t>
            </a:r>
            <a:endParaRPr lang="it-IT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1" name="صورة 2097170">
            <a:extLst>
              <a:ext uri="{FF2B5EF4-FFF2-40B4-BE49-F238E27FC236}">
                <a16:creationId xmlns:a16="http://schemas.microsoft.com/office/drawing/2014/main" xmlns="" id="{0D8CB70F-3BFC-461A-BFC5-0BABB54FE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642938"/>
            <a:ext cx="8051800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43" name="Picture 91">
            <a:extLst>
              <a:ext uri="{FF2B5EF4-FFF2-40B4-BE49-F238E27FC236}">
                <a16:creationId xmlns:a16="http://schemas.microsoft.com/office/drawing/2014/main" xmlns="" id="{F5F3AA7C-634B-425A-ADCD-3AFC7B6D2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263525"/>
            <a:ext cx="8051800" cy="633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7" name="Rectangle 281">
            <a:extLst>
              <a:ext uri="{FF2B5EF4-FFF2-40B4-BE49-F238E27FC236}">
                <a16:creationId xmlns:a16="http://schemas.microsoft.com/office/drawing/2014/main" xmlns="" id="{745F0FAC-F0C7-485A-8CB7-CF72C0F2B5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8362950" cy="1325563"/>
          </a:xfrm>
          <a:ln/>
        </p:spPr>
        <p:txBody>
          <a:bodyPr/>
          <a:lstStyle/>
          <a:p>
            <a:r>
              <a:rPr lang="en-US" altLang="en-US"/>
              <a:t>The position of Heart with respect to our vertebral column</a:t>
            </a:r>
            <a:endParaRPr lang="it-IT" altLang="en-US"/>
          </a:p>
        </p:txBody>
      </p:sp>
      <p:sp>
        <p:nvSpPr>
          <p:cNvPr id="1048859" name="Rectangle 283">
            <a:extLst>
              <a:ext uri="{FF2B5EF4-FFF2-40B4-BE49-F238E27FC236}">
                <a16:creationId xmlns:a16="http://schemas.microsoft.com/office/drawing/2014/main" xmlns="" id="{DD35188F-3024-4D70-B861-3346F6061C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2588" y="1825625"/>
            <a:ext cx="4175125" cy="2534340"/>
          </a:xfrm>
          <a:ln/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it-IT" alt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It extends from T5 - T8 </a:t>
            </a:r>
            <a:endParaRPr lang="it-IT" alt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(cardiac vertebrae of Giacomini)</a:t>
            </a:r>
            <a:endParaRPr lang="it-IT" altLang="en-US" dirty="0"/>
          </a:p>
        </p:txBody>
      </p:sp>
      <p:pic>
        <p:nvPicPr>
          <p:cNvPr id="2097245" name="Picture 93">
            <a:extLst>
              <a:ext uri="{FF2B5EF4-FFF2-40B4-BE49-F238E27FC236}">
                <a16:creationId xmlns:a16="http://schemas.microsoft.com/office/drawing/2014/main" xmlns="" id="{7DF3585A-5A3A-471C-8F57-07EF22F5A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90688"/>
            <a:ext cx="4175125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1" name="Rectangle 285">
            <a:extLst>
              <a:ext uri="{FF2B5EF4-FFF2-40B4-BE49-F238E27FC236}">
                <a16:creationId xmlns:a16="http://schemas.microsoft.com/office/drawing/2014/main" xmlns="" id="{63731893-BC11-4DB7-8737-5D9C352C583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ln/>
        </p:spPr>
        <p:txBody>
          <a:bodyPr/>
          <a:lstStyle/>
          <a:p>
            <a:r>
              <a:rPr lang="en-US" altLang="en-US"/>
              <a:t>Visualizing the margins of the Heart</a:t>
            </a:r>
            <a:endParaRPr lang="it-IT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3" name="Rectangle 287">
            <a:extLst>
              <a:ext uri="{FF2B5EF4-FFF2-40B4-BE49-F238E27FC236}">
                <a16:creationId xmlns:a16="http://schemas.microsoft.com/office/drawing/2014/main" xmlns="" id="{79439128-846A-4E42-AAAC-274592760C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Projection Of the Heart Borders On The Chest Wall </a:t>
            </a:r>
            <a:endParaRPr lang="it-IT" altLang="en-US"/>
          </a:p>
        </p:txBody>
      </p:sp>
      <p:sp>
        <p:nvSpPr>
          <p:cNvPr id="1048865" name="Rectangle 289">
            <a:extLst>
              <a:ext uri="{FF2B5EF4-FFF2-40B4-BE49-F238E27FC236}">
                <a16:creationId xmlns:a16="http://schemas.microsoft.com/office/drawing/2014/main" xmlns="" id="{42B674F0-5E1C-4722-8B9D-47A4BFDABC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2165350"/>
            <a:ext cx="1917700" cy="3063875"/>
          </a:xfrm>
          <a:ln/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Borders : </a:t>
            </a:r>
            <a:endParaRPr lang="it-IT" altLang="en-US" dirty="0"/>
          </a:p>
          <a:p>
            <a:pPr marL="0" indent="0"/>
            <a:r>
              <a:rPr lang="en-US" altLang="en-US" dirty="0"/>
              <a:t> 2</a:t>
            </a:r>
            <a:endParaRPr lang="it-IT" altLang="en-US" dirty="0"/>
          </a:p>
          <a:p>
            <a:pPr marL="0" indent="0"/>
            <a:r>
              <a:rPr lang="en-US" altLang="en-US" dirty="0"/>
              <a:t> 3</a:t>
            </a:r>
            <a:endParaRPr lang="it-IT" altLang="en-US" dirty="0"/>
          </a:p>
          <a:p>
            <a:pPr marL="0" indent="0"/>
            <a:r>
              <a:rPr lang="en-US" altLang="en-US" dirty="0"/>
              <a:t> 6</a:t>
            </a:r>
            <a:endParaRPr lang="it-IT" altLang="en-US" dirty="0"/>
          </a:p>
          <a:p>
            <a:pPr marL="0" indent="0"/>
            <a:r>
              <a:rPr lang="en-US" altLang="en-US" dirty="0"/>
              <a:t> 5.5</a:t>
            </a:r>
            <a:endParaRPr lang="it-IT" altLang="en-US" dirty="0"/>
          </a:p>
          <a:p>
            <a:pPr marL="0" indent="0"/>
            <a:endParaRPr lang="it-IT" altLang="en-US" dirty="0"/>
          </a:p>
        </p:txBody>
      </p:sp>
      <p:pic>
        <p:nvPicPr>
          <p:cNvPr id="2097247" name="Picture 95">
            <a:extLst>
              <a:ext uri="{FF2B5EF4-FFF2-40B4-BE49-F238E27FC236}">
                <a16:creationId xmlns:a16="http://schemas.microsoft.com/office/drawing/2014/main" xmlns="" id="{5A325553-CA59-4FBE-8C17-EAFE4842C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802" y="1916113"/>
            <a:ext cx="594677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7" name="Rectangle 291">
            <a:extLst>
              <a:ext uri="{FF2B5EF4-FFF2-40B4-BE49-F238E27FC236}">
                <a16:creationId xmlns:a16="http://schemas.microsoft.com/office/drawing/2014/main" xmlns="" id="{7336A33C-005B-4999-885D-F6398B2085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The upper border of the heart</a:t>
            </a:r>
            <a:br>
              <a:rPr lang="en-US" altLang="en-US"/>
            </a:br>
            <a:r>
              <a:rPr lang="en-US" altLang="en-US"/>
              <a:t>(2 - 3)</a:t>
            </a:r>
            <a:endParaRPr lang="it-IT" altLang="en-US"/>
          </a:p>
        </p:txBody>
      </p:sp>
      <p:sp>
        <p:nvSpPr>
          <p:cNvPr id="1048869" name="Rectangle 293">
            <a:extLst>
              <a:ext uri="{FF2B5EF4-FFF2-40B4-BE49-F238E27FC236}">
                <a16:creationId xmlns:a16="http://schemas.microsoft.com/office/drawing/2014/main" xmlns="" id="{581E9B7A-F6F5-4017-BB80-E557245EF9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2150" y="1717675"/>
            <a:ext cx="7759700" cy="1392238"/>
          </a:xfrm>
          <a:ln/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/>
              <a:t>reaches as high as the 2nd intercostal space on the left side of the sternum and the 3rd costal cartilage on the right side</a:t>
            </a:r>
            <a:endParaRPr lang="it-IT" altLang="en-US"/>
          </a:p>
          <a:p>
            <a:pPr marL="0" indent="0">
              <a:buFont typeface="Arial" panose="020B0604020202020204" pitchFamily="34" charset="0"/>
              <a:buNone/>
            </a:pPr>
            <a:endParaRPr lang="it-IT" altLang="en-US"/>
          </a:p>
        </p:txBody>
      </p:sp>
      <p:pic>
        <p:nvPicPr>
          <p:cNvPr id="2097249" name="Picture 97">
            <a:extLst>
              <a:ext uri="{FF2B5EF4-FFF2-40B4-BE49-F238E27FC236}">
                <a16:creationId xmlns:a16="http://schemas.microsoft.com/office/drawing/2014/main" xmlns="" id="{BA337B3F-698A-4226-A204-094B4E1C5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50" y="3194050"/>
            <a:ext cx="4808538" cy="341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1" name="Rectangle 295">
            <a:extLst>
              <a:ext uri="{FF2B5EF4-FFF2-40B4-BE49-F238E27FC236}">
                <a16:creationId xmlns:a16="http://schemas.microsoft.com/office/drawing/2014/main" xmlns="" id="{09F8545F-4B25-4DAA-BB9D-826374E51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The right border of the heart </a:t>
            </a:r>
            <a:br>
              <a:rPr lang="en-US" altLang="en-US"/>
            </a:br>
            <a:r>
              <a:rPr lang="en-US" altLang="en-US"/>
              <a:t>(3 - 6)</a:t>
            </a:r>
            <a:endParaRPr lang="it-IT" altLang="en-US"/>
          </a:p>
        </p:txBody>
      </p:sp>
      <p:sp>
        <p:nvSpPr>
          <p:cNvPr id="1048873" name="Rectangle 297">
            <a:extLst>
              <a:ext uri="{FF2B5EF4-FFF2-40B4-BE49-F238E27FC236}">
                <a16:creationId xmlns:a16="http://schemas.microsoft.com/office/drawing/2014/main" xmlns="" id="{76A70D9D-9589-4C37-92C1-4F9644A3BD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7886700" cy="1111250"/>
          </a:xfrm>
          <a:ln/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/>
              <a:t>extends from the right 3rd costal cartilage to near the right 6th costal cartilage</a:t>
            </a:r>
            <a:endParaRPr lang="it-IT" altLang="en-US"/>
          </a:p>
          <a:p>
            <a:pPr marL="0" indent="0">
              <a:buFont typeface="Arial" panose="020B0604020202020204" pitchFamily="34" charset="0"/>
              <a:buNone/>
            </a:pPr>
            <a:endParaRPr lang="it-IT" altLang="en-US"/>
          </a:p>
        </p:txBody>
      </p:sp>
      <p:pic>
        <p:nvPicPr>
          <p:cNvPr id="2097251" name="Picture 99">
            <a:extLst>
              <a:ext uri="{FF2B5EF4-FFF2-40B4-BE49-F238E27FC236}">
                <a16:creationId xmlns:a16="http://schemas.microsoft.com/office/drawing/2014/main" xmlns="" id="{C1A7A39F-C1DA-4E61-BB7D-97EA91587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3165475"/>
            <a:ext cx="4800600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Rectangle 299">
            <a:extLst>
              <a:ext uri="{FF2B5EF4-FFF2-40B4-BE49-F238E27FC236}">
                <a16:creationId xmlns:a16="http://schemas.microsoft.com/office/drawing/2014/main" xmlns="" id="{5276BEA5-09D8-48E6-83A1-EF3CC65AF1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The lower border of the heart</a:t>
            </a:r>
            <a:br>
              <a:rPr lang="en-US" altLang="en-US"/>
            </a:br>
            <a:r>
              <a:rPr lang="en-US" altLang="en-US"/>
              <a:t>(6 - 5.5)</a:t>
            </a:r>
            <a:endParaRPr lang="it-IT" altLang="en-US"/>
          </a:p>
        </p:txBody>
      </p:sp>
      <p:sp>
        <p:nvSpPr>
          <p:cNvPr id="1048877" name="Rectangle 301">
            <a:extLst>
              <a:ext uri="{FF2B5EF4-FFF2-40B4-BE49-F238E27FC236}">
                <a16:creationId xmlns:a16="http://schemas.microsoft.com/office/drawing/2014/main" xmlns="" id="{0FDAF2BF-D699-4880-A5B7-0E7AD39D45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7886700" cy="1631950"/>
          </a:xfrm>
          <a:ln/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/>
              <a:t>extends from the sternal end of the right 6th costal cartilage to the apex in the 5th intercostal space near the midclavicular line</a:t>
            </a:r>
            <a:endParaRPr lang="it-IT" altLang="en-US"/>
          </a:p>
          <a:p>
            <a:pPr marL="0" indent="0">
              <a:buFont typeface="Arial" panose="020B0604020202020204" pitchFamily="34" charset="0"/>
              <a:buNone/>
            </a:pPr>
            <a:endParaRPr lang="it-IT" altLang="en-US"/>
          </a:p>
        </p:txBody>
      </p:sp>
      <p:pic>
        <p:nvPicPr>
          <p:cNvPr id="2097253" name="Picture 101">
            <a:extLst>
              <a:ext uri="{FF2B5EF4-FFF2-40B4-BE49-F238E27FC236}">
                <a16:creationId xmlns:a16="http://schemas.microsoft.com/office/drawing/2014/main" xmlns="" id="{9B89FEE2-D334-498C-A3AC-544213253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938" y="3348038"/>
            <a:ext cx="4556125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9" name="Rectangle 303">
            <a:extLst>
              <a:ext uri="{FF2B5EF4-FFF2-40B4-BE49-F238E27FC236}">
                <a16:creationId xmlns:a16="http://schemas.microsoft.com/office/drawing/2014/main" xmlns="" id="{4FB8E293-5A02-49A4-9E32-7D5432CE4D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The left border of the heart</a:t>
            </a:r>
            <a:br>
              <a:rPr lang="en-US" altLang="en-US"/>
            </a:br>
            <a:r>
              <a:rPr lang="en-US" altLang="en-US"/>
              <a:t>(2 - 5.5)</a:t>
            </a:r>
            <a:endParaRPr lang="it-IT" altLang="en-US"/>
          </a:p>
        </p:txBody>
      </p:sp>
      <p:sp>
        <p:nvSpPr>
          <p:cNvPr id="1048881" name="Rectangle 305">
            <a:extLst>
              <a:ext uri="{FF2B5EF4-FFF2-40B4-BE49-F238E27FC236}">
                <a16:creationId xmlns:a16="http://schemas.microsoft.com/office/drawing/2014/main" xmlns="" id="{69D872AF-2ECB-4A21-B34F-6F591FBFAF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7886700" cy="1568450"/>
          </a:xfrm>
          <a:ln/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/>
              <a:t>descends laterally from the 2nd intercostal space to the apex located near the midclavicular line in the 5th intercostal space</a:t>
            </a:r>
            <a:endParaRPr lang="it-IT" altLang="en-US"/>
          </a:p>
          <a:p>
            <a:pPr marL="0" indent="0">
              <a:buFont typeface="Arial" panose="020B0604020202020204" pitchFamily="34" charset="0"/>
              <a:buNone/>
            </a:pPr>
            <a:endParaRPr lang="it-IT" altLang="en-US"/>
          </a:p>
          <a:p>
            <a:pPr marL="0" indent="0">
              <a:buFont typeface="Arial" panose="020B0604020202020204" pitchFamily="34" charset="0"/>
              <a:buNone/>
            </a:pPr>
            <a:endParaRPr lang="it-IT" altLang="en-US"/>
          </a:p>
        </p:txBody>
      </p:sp>
      <p:pic>
        <p:nvPicPr>
          <p:cNvPr id="2097255" name="Picture 103">
            <a:extLst>
              <a:ext uri="{FF2B5EF4-FFF2-40B4-BE49-F238E27FC236}">
                <a16:creationId xmlns:a16="http://schemas.microsoft.com/office/drawing/2014/main" xmlns="" id="{7263D4B0-EDCF-4E61-8CCF-27BB0F844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38" y="3222625"/>
            <a:ext cx="4576762" cy="324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7" name="Picture 105">
            <a:extLst>
              <a:ext uri="{FF2B5EF4-FFF2-40B4-BE49-F238E27FC236}">
                <a16:creationId xmlns:a16="http://schemas.microsoft.com/office/drawing/2014/main" xmlns="" id="{7A72A659-ACEB-4770-BD53-02DF92BDB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676275"/>
            <a:ext cx="7759700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3" name="Rectangle 307">
            <a:extLst>
              <a:ext uri="{FF2B5EF4-FFF2-40B4-BE49-F238E27FC236}">
                <a16:creationId xmlns:a16="http://schemas.microsoft.com/office/drawing/2014/main" xmlns="" id="{66848999-A7DC-4445-B70E-960016C593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The Apex Beat (5.5)</a:t>
            </a:r>
            <a:endParaRPr lang="it-IT" altLang="en-US"/>
          </a:p>
        </p:txBody>
      </p:sp>
      <p:sp>
        <p:nvSpPr>
          <p:cNvPr id="1048885" name="Rectangle 309">
            <a:extLst>
              <a:ext uri="{FF2B5EF4-FFF2-40B4-BE49-F238E27FC236}">
                <a16:creationId xmlns:a16="http://schemas.microsoft.com/office/drawing/2014/main" xmlns="" id="{72D23B5C-4DF8-418A-830F-91DE3A1A84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altLang="en-US"/>
              <a:t>is the impulse that results from the apex of the heart being forced against the anterior thoracic wall when the left ventricle contracts. </a:t>
            </a:r>
            <a:endParaRPr lang="it-IT" altLang="en-US"/>
          </a:p>
          <a:p>
            <a:r>
              <a:rPr lang="en-US" altLang="en-US"/>
              <a:t>lies posterior to the left 5th intercostal space in adults, usually approximately 9 cm (a hand's breadth) from the median plane. </a:t>
            </a:r>
            <a:endParaRPr lang="it-IT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9" name="Picture 107">
            <a:extLst>
              <a:ext uri="{FF2B5EF4-FFF2-40B4-BE49-F238E27FC236}">
                <a16:creationId xmlns:a16="http://schemas.microsoft.com/office/drawing/2014/main" xmlns="" id="{29053532-05E6-4861-A51A-A845FAB17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50" y="539750"/>
            <a:ext cx="5708650" cy="570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7" name="Rectangle 311">
            <a:extLst>
              <a:ext uri="{FF2B5EF4-FFF2-40B4-BE49-F238E27FC236}">
                <a16:creationId xmlns:a16="http://schemas.microsoft.com/office/drawing/2014/main" xmlns="" id="{547BB616-C93B-4E40-966A-F5FE5C44E2D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85788" y="742950"/>
            <a:ext cx="7772400" cy="2387600"/>
          </a:xfrm>
          <a:ln/>
        </p:spPr>
        <p:txBody>
          <a:bodyPr/>
          <a:lstStyle/>
          <a:p>
            <a:r>
              <a:rPr lang="en-US" altLang="en-US"/>
              <a:t>Where To Listen For Heart Sounds</a:t>
            </a:r>
            <a:r>
              <a:rPr lang="en-US" altLang="en-US" sz="4400"/>
              <a:t/>
            </a:r>
            <a:br>
              <a:rPr lang="en-US" altLang="en-US" sz="4400"/>
            </a:br>
            <a:endParaRPr lang="it-IT" altLang="en-US"/>
          </a:p>
        </p:txBody>
      </p:sp>
      <p:pic>
        <p:nvPicPr>
          <p:cNvPr id="2097261" name="Picture 109">
            <a:extLst>
              <a:ext uri="{FF2B5EF4-FFF2-40B4-BE49-F238E27FC236}">
                <a16:creationId xmlns:a16="http://schemas.microsoft.com/office/drawing/2014/main" xmlns="" id="{125BD01A-6EF1-4450-8F60-FA6755004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838" y="2916238"/>
            <a:ext cx="3616325" cy="322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9" name="Rectangle 313">
            <a:extLst>
              <a:ext uri="{FF2B5EF4-FFF2-40B4-BE49-F238E27FC236}">
                <a16:creationId xmlns:a16="http://schemas.microsoft.com/office/drawing/2014/main" xmlns="" id="{5C417F53-DF2E-4ADA-8046-3629C75C83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Listening areas on the chest wall</a:t>
            </a:r>
            <a:endParaRPr lang="it-IT" altLang="en-US"/>
          </a:p>
        </p:txBody>
      </p:sp>
      <p:sp>
        <p:nvSpPr>
          <p:cNvPr id="1048891" name="Rectangle 315">
            <a:extLst>
              <a:ext uri="{FF2B5EF4-FFF2-40B4-BE49-F238E27FC236}">
                <a16:creationId xmlns:a16="http://schemas.microsoft.com/office/drawing/2014/main" xmlns="" id="{5B56F5E1-3369-4A3C-8DED-DC05A56A95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4163" y="1812925"/>
            <a:ext cx="3941762" cy="4414838"/>
          </a:xfrm>
          <a:ln/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it-IT" altLang="en-US"/>
          </a:p>
          <a:p>
            <a:r>
              <a:rPr lang="en-US" altLang="en-US"/>
              <a:t>To listen for valve sounds, position the stethoscope downstream from the flow of blood through the valves</a:t>
            </a:r>
            <a:endParaRPr lang="it-IT" altLang="en-US"/>
          </a:p>
        </p:txBody>
      </p:sp>
      <p:pic>
        <p:nvPicPr>
          <p:cNvPr id="2097263" name="Picture 111">
            <a:extLst>
              <a:ext uri="{FF2B5EF4-FFF2-40B4-BE49-F238E27FC236}">
                <a16:creationId xmlns:a16="http://schemas.microsoft.com/office/drawing/2014/main" xmlns="" id="{5016DA54-758F-4B2B-9C48-6AC252848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713" y="2311400"/>
            <a:ext cx="4308475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5" name="Picture 113">
            <a:extLst>
              <a:ext uri="{FF2B5EF4-FFF2-40B4-BE49-F238E27FC236}">
                <a16:creationId xmlns:a16="http://schemas.microsoft.com/office/drawing/2014/main" xmlns="" id="{6EA0C725-84BA-42AB-8055-59A3819C5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224088"/>
            <a:ext cx="4200525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7267" name="Picture 115">
            <a:extLst>
              <a:ext uri="{FF2B5EF4-FFF2-40B4-BE49-F238E27FC236}">
                <a16:creationId xmlns:a16="http://schemas.microsoft.com/office/drawing/2014/main" xmlns="" id="{F7301B45-ACB6-43E7-8CDA-EA8266FB6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2068513"/>
            <a:ext cx="3998912" cy="349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8893" name="Rectangle 317">
            <a:extLst>
              <a:ext uri="{FF2B5EF4-FFF2-40B4-BE49-F238E27FC236}">
                <a16:creationId xmlns:a16="http://schemas.microsoft.com/office/drawing/2014/main" xmlns="" id="{942B93FF-4405-4B2D-838D-956B277EA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525" y="1101725"/>
            <a:ext cx="40005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800"/>
              <a:t>auscultation points</a:t>
            </a:r>
            <a:endParaRPr lang="it-IT" altLang="en-US" sz="2800"/>
          </a:p>
        </p:txBody>
      </p:sp>
      <p:sp>
        <p:nvSpPr>
          <p:cNvPr id="1048895" name="Rectangle 319">
            <a:extLst>
              <a:ext uri="{FF2B5EF4-FFF2-40B4-BE49-F238E27FC236}">
                <a16:creationId xmlns:a16="http://schemas.microsoft.com/office/drawing/2014/main" xmlns="" id="{D2939AA1-8D8E-49A0-B629-1FE4EA5F8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213" y="1101725"/>
            <a:ext cx="40005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800"/>
              <a:t>auscultation areas</a:t>
            </a:r>
            <a:endParaRPr lang="it-IT" altLang="en-US" sz="2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7" name="Rectangle 321">
            <a:extLst>
              <a:ext uri="{FF2B5EF4-FFF2-40B4-BE49-F238E27FC236}">
                <a16:creationId xmlns:a16="http://schemas.microsoft.com/office/drawing/2014/main" xmlns="" id="{5C0ADE18-4A25-4FDB-A521-398DE2B1C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Listening areas on the chest wall</a:t>
            </a:r>
            <a:endParaRPr lang="it-IT" altLang="en-US"/>
          </a:p>
        </p:txBody>
      </p:sp>
      <p:pic>
        <p:nvPicPr>
          <p:cNvPr id="2097269" name="Picture 117">
            <a:extLst>
              <a:ext uri="{FF2B5EF4-FFF2-40B4-BE49-F238E27FC236}">
                <a16:creationId xmlns:a16="http://schemas.microsoft.com/office/drawing/2014/main" xmlns="" id="{291C94FB-87A9-49C8-A232-585801D59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2989263"/>
            <a:ext cx="5651500" cy="271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7271" name="Picture 119">
            <a:extLst>
              <a:ext uri="{FF2B5EF4-FFF2-40B4-BE49-F238E27FC236}">
                <a16:creationId xmlns:a16="http://schemas.microsoft.com/office/drawing/2014/main" xmlns="" id="{287093B1-7B93-4864-9265-B2DCFFA2D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3" y="2989263"/>
            <a:ext cx="2600325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9" name="Rectangle 323">
            <a:extLst>
              <a:ext uri="{FF2B5EF4-FFF2-40B4-BE49-F238E27FC236}">
                <a16:creationId xmlns:a16="http://schemas.microsoft.com/office/drawing/2014/main" xmlns="" id="{EA37B477-BDD3-43D9-B98E-0B34DD87D3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Auscultation Position of</a:t>
            </a:r>
            <a:br>
              <a:rPr lang="en-US" altLang="en-US"/>
            </a:br>
            <a:r>
              <a:rPr lang="en-US" altLang="en-US"/>
              <a:t>The Tricuspid Valve</a:t>
            </a:r>
            <a:endParaRPr lang="it-IT" altLang="en-US"/>
          </a:p>
        </p:txBody>
      </p:sp>
      <p:sp>
        <p:nvSpPr>
          <p:cNvPr id="1048901" name="Rectangle 325">
            <a:extLst>
              <a:ext uri="{FF2B5EF4-FFF2-40B4-BE49-F238E27FC236}">
                <a16:creationId xmlns:a16="http://schemas.microsoft.com/office/drawing/2014/main" xmlns="" id="{625797BE-D287-4486-9D5D-5FE885F966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2044700"/>
            <a:ext cx="3613150" cy="3889375"/>
          </a:xfrm>
          <a:ln/>
        </p:spPr>
        <p:txBody>
          <a:bodyPr/>
          <a:lstStyle/>
          <a:p>
            <a:r>
              <a:rPr lang="en-US" altLang="en-US"/>
              <a:t>The tricuspid valve is heard just to the left of the lower part of the sternum near the 5th intercostal space</a:t>
            </a:r>
            <a:endParaRPr lang="it-IT" altLang="en-US"/>
          </a:p>
          <a:p>
            <a:endParaRPr lang="it-IT" altLang="en-US"/>
          </a:p>
        </p:txBody>
      </p:sp>
      <p:pic>
        <p:nvPicPr>
          <p:cNvPr id="2097273" name="Picture 121">
            <a:extLst>
              <a:ext uri="{FF2B5EF4-FFF2-40B4-BE49-F238E27FC236}">
                <a16:creationId xmlns:a16="http://schemas.microsoft.com/office/drawing/2014/main" xmlns="" id="{217B3B77-C3A3-4528-B998-B256114AB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425" y="2152650"/>
            <a:ext cx="3262313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3" name="Rectangle 327">
            <a:extLst>
              <a:ext uri="{FF2B5EF4-FFF2-40B4-BE49-F238E27FC236}">
                <a16:creationId xmlns:a16="http://schemas.microsoft.com/office/drawing/2014/main" xmlns="" id="{C15A6E7B-CD33-4977-BE6D-00CC1B86CF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Auscultation Position of</a:t>
            </a:r>
            <a:br>
              <a:rPr lang="en-US" altLang="en-US"/>
            </a:br>
            <a:r>
              <a:rPr lang="en-US" altLang="en-US"/>
              <a:t>The Pulmonary Valve</a:t>
            </a:r>
            <a:endParaRPr lang="it-IT" altLang="en-US"/>
          </a:p>
        </p:txBody>
      </p:sp>
      <p:sp>
        <p:nvSpPr>
          <p:cNvPr id="1048905" name="Rectangle 329">
            <a:extLst>
              <a:ext uri="{FF2B5EF4-FFF2-40B4-BE49-F238E27FC236}">
                <a16:creationId xmlns:a16="http://schemas.microsoft.com/office/drawing/2014/main" xmlns="" id="{0F1CDA20-FF98-4572-A4FA-69CA50007B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66700" y="2093913"/>
            <a:ext cx="4646613" cy="4329112"/>
          </a:xfrm>
          <a:ln/>
        </p:spPr>
        <p:txBody>
          <a:bodyPr/>
          <a:lstStyle/>
          <a:p>
            <a:r>
              <a:rPr lang="en-US" altLang="en-US"/>
              <a:t>The pulmonary valve is heard over the medial end of the left 2nd intercostal space</a:t>
            </a:r>
            <a:endParaRPr lang="it-IT" altLang="en-US"/>
          </a:p>
        </p:txBody>
      </p:sp>
      <p:pic>
        <p:nvPicPr>
          <p:cNvPr id="2097275" name="Picture 123">
            <a:extLst>
              <a:ext uri="{FF2B5EF4-FFF2-40B4-BE49-F238E27FC236}">
                <a16:creationId xmlns:a16="http://schemas.microsoft.com/office/drawing/2014/main" xmlns="" id="{9070BCF3-2380-419F-8082-BF21D4F08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050" y="2452688"/>
            <a:ext cx="3416300" cy="384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7" name="Rectangle 331">
            <a:extLst>
              <a:ext uri="{FF2B5EF4-FFF2-40B4-BE49-F238E27FC236}">
                <a16:creationId xmlns:a16="http://schemas.microsoft.com/office/drawing/2014/main" xmlns="" id="{A289B91B-A795-4510-AFEE-D5E731A4D4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04708"/>
            <a:ext cx="7886700" cy="1325563"/>
          </a:xfrm>
          <a:ln/>
        </p:spPr>
        <p:txBody>
          <a:bodyPr/>
          <a:lstStyle/>
          <a:p>
            <a:r>
              <a:rPr lang="en-US" altLang="en-US"/>
              <a:t>Auscultation Position of</a:t>
            </a:r>
            <a:br>
              <a:rPr lang="en-US" altLang="en-US"/>
            </a:br>
            <a:r>
              <a:rPr lang="en-US" altLang="en-US"/>
              <a:t>The Mitral Valve</a:t>
            </a:r>
            <a:endParaRPr lang="it-IT" altLang="en-US"/>
          </a:p>
        </p:txBody>
      </p:sp>
      <p:sp>
        <p:nvSpPr>
          <p:cNvPr id="1048909" name="Rectangle 333">
            <a:extLst>
              <a:ext uri="{FF2B5EF4-FFF2-40B4-BE49-F238E27FC236}">
                <a16:creationId xmlns:a16="http://schemas.microsoft.com/office/drawing/2014/main" xmlns="" id="{4776F138-159C-40F0-8514-FCD7FA75AF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23831" y="1775618"/>
            <a:ext cx="4027487" cy="3306763"/>
          </a:xfrm>
          <a:ln/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it-IT" altLang="en-US" dirty="0"/>
          </a:p>
          <a:p>
            <a:r>
              <a:rPr lang="en-US" altLang="en-US" dirty="0"/>
              <a:t>The mitral valve is heard over the apex of the heart in the left 5th intercostal space at the midclavicular line</a:t>
            </a:r>
            <a:endParaRPr lang="it-IT" altLang="en-US" dirty="0"/>
          </a:p>
        </p:txBody>
      </p:sp>
      <p:pic>
        <p:nvPicPr>
          <p:cNvPr id="2097277" name="Picture 125">
            <a:extLst>
              <a:ext uri="{FF2B5EF4-FFF2-40B4-BE49-F238E27FC236}">
                <a16:creationId xmlns:a16="http://schemas.microsoft.com/office/drawing/2014/main" xmlns="" id="{0E585DD2-3D3D-407D-B9B2-075657973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75" y="2466975"/>
            <a:ext cx="322580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1" name="Rectangle 335">
            <a:extLst>
              <a:ext uri="{FF2B5EF4-FFF2-40B4-BE49-F238E27FC236}">
                <a16:creationId xmlns:a16="http://schemas.microsoft.com/office/drawing/2014/main" xmlns="" id="{F1CC5334-BD65-49E2-8607-2BD483028D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Auscultation Position of</a:t>
            </a:r>
            <a:br>
              <a:rPr lang="en-US" altLang="en-US"/>
            </a:br>
            <a:r>
              <a:rPr lang="en-US" altLang="en-US"/>
              <a:t>The Aortic Valve</a:t>
            </a:r>
            <a:endParaRPr lang="it-IT" altLang="en-US"/>
          </a:p>
        </p:txBody>
      </p:sp>
      <p:sp>
        <p:nvSpPr>
          <p:cNvPr id="1048913" name="Rectangle 337">
            <a:extLst>
              <a:ext uri="{FF2B5EF4-FFF2-40B4-BE49-F238E27FC236}">
                <a16:creationId xmlns:a16="http://schemas.microsoft.com/office/drawing/2014/main" xmlns="" id="{C2041961-CCD9-4582-AE99-B96D15FD47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2405063"/>
            <a:ext cx="4449763" cy="4351337"/>
          </a:xfrm>
          <a:ln/>
        </p:spPr>
        <p:txBody>
          <a:bodyPr/>
          <a:lstStyle/>
          <a:p>
            <a:r>
              <a:rPr lang="en-US" altLang="en-US"/>
              <a:t>The aortic valve is heard over the medial end of the right 2nd intercostal space</a:t>
            </a:r>
            <a:endParaRPr lang="it-IT" altLang="en-US"/>
          </a:p>
        </p:txBody>
      </p:sp>
      <p:pic>
        <p:nvPicPr>
          <p:cNvPr id="2097279" name="Picture 127">
            <a:extLst>
              <a:ext uri="{FF2B5EF4-FFF2-40B4-BE49-F238E27FC236}">
                <a16:creationId xmlns:a16="http://schemas.microsoft.com/office/drawing/2014/main" xmlns="" id="{F8D2C996-9E28-4297-A13C-76BA0E1E4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63" y="2543175"/>
            <a:ext cx="3113087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5" name="Rectangle 339">
            <a:extLst>
              <a:ext uri="{FF2B5EF4-FFF2-40B4-BE49-F238E27FC236}">
                <a16:creationId xmlns:a16="http://schemas.microsoft.com/office/drawing/2014/main" xmlns="" id="{791492B1-BFC1-428B-89B0-4A6F14FCF3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Erb's Point</a:t>
            </a:r>
            <a:endParaRPr lang="it-IT" altLang="en-US"/>
          </a:p>
        </p:txBody>
      </p:sp>
      <p:sp>
        <p:nvSpPr>
          <p:cNvPr id="1048917" name="Rectangle 341">
            <a:extLst>
              <a:ext uri="{FF2B5EF4-FFF2-40B4-BE49-F238E27FC236}">
                <a16:creationId xmlns:a16="http://schemas.microsoft.com/office/drawing/2014/main" xmlns="" id="{518830B6-8A02-4006-8EE2-7905BA3CA2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1475" y="1825625"/>
            <a:ext cx="3983038" cy="4441825"/>
          </a:xfrm>
          <a:ln/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it-IT" altLang="en-US"/>
          </a:p>
          <a:p>
            <a:r>
              <a:rPr lang="en-US" altLang="en-US"/>
              <a:t>it is the fifth point of auscultation of the heart , located in the 3rd left intercostal space close to the sternum</a:t>
            </a:r>
            <a:endParaRPr lang="it-IT" altLang="en-US"/>
          </a:p>
          <a:p>
            <a:r>
              <a:rPr lang="en-US" altLang="en-US"/>
              <a:t>for auscultation of cardiac murmers due to aortic valve disease</a:t>
            </a:r>
            <a:endParaRPr lang="it-IT" altLang="en-US"/>
          </a:p>
          <a:p>
            <a:endParaRPr lang="it-IT" altLang="en-US"/>
          </a:p>
        </p:txBody>
      </p:sp>
      <p:pic>
        <p:nvPicPr>
          <p:cNvPr id="2097281" name="Picture 129">
            <a:extLst>
              <a:ext uri="{FF2B5EF4-FFF2-40B4-BE49-F238E27FC236}">
                <a16:creationId xmlns:a16="http://schemas.microsoft.com/office/drawing/2014/main" xmlns="" id="{4BCEDC19-1F41-4C7B-806B-76084B33C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813" y="2300288"/>
            <a:ext cx="4046537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83" name="Picture 131">
            <a:extLst>
              <a:ext uri="{FF2B5EF4-FFF2-40B4-BE49-F238E27FC236}">
                <a16:creationId xmlns:a16="http://schemas.microsoft.com/office/drawing/2014/main" xmlns="" id="{0E72B571-6C3A-47D4-912B-5DCA5656D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865188"/>
            <a:ext cx="7581900" cy="512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9" name="Rectangle 343">
            <a:extLst>
              <a:ext uri="{FF2B5EF4-FFF2-40B4-BE49-F238E27FC236}">
                <a16:creationId xmlns:a16="http://schemas.microsoft.com/office/drawing/2014/main" xmlns="" id="{79E99ADF-7480-468F-8236-75478518AA3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ln/>
        </p:spPr>
        <p:txBody>
          <a:bodyPr/>
          <a:lstStyle/>
          <a:p>
            <a:r>
              <a:rPr lang="en-US" altLang="en-US"/>
              <a:t>Clinical Anatomy of the Heart</a:t>
            </a:r>
            <a:endParaRPr lang="it-IT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1" name="Rectangle 345">
            <a:extLst>
              <a:ext uri="{FF2B5EF4-FFF2-40B4-BE49-F238E27FC236}">
                <a16:creationId xmlns:a16="http://schemas.microsoft.com/office/drawing/2014/main" xmlns="" id="{31696666-0FF2-45E6-ACA7-6E87EA009F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Cardiac Tamponade</a:t>
            </a:r>
            <a:endParaRPr lang="it-IT" altLang="en-US"/>
          </a:p>
        </p:txBody>
      </p:sp>
      <p:sp>
        <p:nvSpPr>
          <p:cNvPr id="1048923" name="Rectangle 347">
            <a:extLst>
              <a:ext uri="{FF2B5EF4-FFF2-40B4-BE49-F238E27FC236}">
                <a16:creationId xmlns:a16="http://schemas.microsoft.com/office/drawing/2014/main" xmlns="" id="{D7E765C1-935A-4CF1-A518-4FCDD243F1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50963"/>
            <a:ext cx="7921625" cy="1114425"/>
          </a:xfrm>
          <a:ln/>
        </p:spPr>
        <p:txBody>
          <a:bodyPr/>
          <a:lstStyle/>
          <a:p>
            <a:r>
              <a:rPr lang="en-US" altLang="en-US"/>
              <a:t>Excessive accumulation of fluids in the pericardial space</a:t>
            </a:r>
            <a:endParaRPr lang="it-IT" altLang="en-US"/>
          </a:p>
        </p:txBody>
      </p:sp>
      <p:pic>
        <p:nvPicPr>
          <p:cNvPr id="2097285" name="Picture 133">
            <a:extLst>
              <a:ext uri="{FF2B5EF4-FFF2-40B4-BE49-F238E27FC236}">
                <a16:creationId xmlns:a16="http://schemas.microsoft.com/office/drawing/2014/main" xmlns="" id="{38911566-FE34-4DAC-8E5E-C4C5FA22D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288" y="2643188"/>
            <a:ext cx="4203700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7287" name="صورة 2097178">
            <a:extLst>
              <a:ext uri="{FF2B5EF4-FFF2-40B4-BE49-F238E27FC236}">
                <a16:creationId xmlns:a16="http://schemas.microsoft.com/office/drawing/2014/main" xmlns="" id="{86D45C6F-39B2-4FE5-90E4-AF48101FB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2840038"/>
            <a:ext cx="3759200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5" name="Rectangle 349">
            <a:extLst>
              <a:ext uri="{FF2B5EF4-FFF2-40B4-BE49-F238E27FC236}">
                <a16:creationId xmlns:a16="http://schemas.microsoft.com/office/drawing/2014/main" xmlns="" id="{309411ED-D348-499F-9A83-BEBBB3DA0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Beck's Triade</a:t>
            </a:r>
            <a:endParaRPr lang="it-IT" altLang="en-US"/>
          </a:p>
        </p:txBody>
      </p:sp>
      <p:pic>
        <p:nvPicPr>
          <p:cNvPr id="2097289" name="Picture 137">
            <a:extLst>
              <a:ext uri="{FF2B5EF4-FFF2-40B4-BE49-F238E27FC236}">
                <a16:creationId xmlns:a16="http://schemas.microsoft.com/office/drawing/2014/main" xmlns="" id="{7273F216-34D1-40AF-8514-DB2E40712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" y="1835150"/>
            <a:ext cx="7285038" cy="431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7" name="Rectangle 351">
            <a:extLst>
              <a:ext uri="{FF2B5EF4-FFF2-40B4-BE49-F238E27FC236}">
                <a16:creationId xmlns:a16="http://schemas.microsoft.com/office/drawing/2014/main" xmlns="" id="{86037821-EA1C-4280-8CFA-92BF158D94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Beck's Triade (3D)</a:t>
            </a:r>
            <a:endParaRPr lang="it-IT" altLang="en-US"/>
          </a:p>
        </p:txBody>
      </p:sp>
      <p:pic>
        <p:nvPicPr>
          <p:cNvPr id="2097291" name="Picture 139">
            <a:extLst>
              <a:ext uri="{FF2B5EF4-FFF2-40B4-BE49-F238E27FC236}">
                <a16:creationId xmlns:a16="http://schemas.microsoft.com/office/drawing/2014/main" xmlns="" id="{36AF6E3A-38E6-4B83-B6C1-E8180C711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2286000"/>
            <a:ext cx="7366000" cy="261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9" name="Rectangle 353">
            <a:extLst>
              <a:ext uri="{FF2B5EF4-FFF2-40B4-BE49-F238E27FC236}">
                <a16:creationId xmlns:a16="http://schemas.microsoft.com/office/drawing/2014/main" xmlns="" id="{BEB1B10D-31C3-469C-BB16-C213A51CE5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Ischemic Heart Disease (IHD)</a:t>
            </a:r>
            <a:endParaRPr lang="it-IT" altLang="en-US"/>
          </a:p>
        </p:txBody>
      </p:sp>
      <p:pic>
        <p:nvPicPr>
          <p:cNvPr id="2097293" name="صورة 2097318">
            <a:extLst>
              <a:ext uri="{FF2B5EF4-FFF2-40B4-BE49-F238E27FC236}">
                <a16:creationId xmlns:a16="http://schemas.microsoft.com/office/drawing/2014/main" xmlns="" id="{8A6F744E-B8D0-402E-AD6A-E198726D7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1782763"/>
            <a:ext cx="7491412" cy="457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1" name="Rectangle 355">
            <a:extLst>
              <a:ext uri="{FF2B5EF4-FFF2-40B4-BE49-F238E27FC236}">
                <a16:creationId xmlns:a16="http://schemas.microsoft.com/office/drawing/2014/main" xmlns="" id="{7A48DAAD-EF30-468F-8A8A-EE0CF20B6C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Ischemic Heart Disease (IHD)</a:t>
            </a:r>
            <a:endParaRPr lang="it-IT" altLang="en-US"/>
          </a:p>
        </p:txBody>
      </p:sp>
      <p:sp>
        <p:nvSpPr>
          <p:cNvPr id="1048933" name="Rectangle 357">
            <a:extLst>
              <a:ext uri="{FF2B5EF4-FFF2-40B4-BE49-F238E27FC236}">
                <a16:creationId xmlns:a16="http://schemas.microsoft.com/office/drawing/2014/main" xmlns="" id="{A48CDCE9-DD54-45BB-B932-2186AED2FA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4988" y="1439863"/>
            <a:ext cx="8004175" cy="2046287"/>
          </a:xfrm>
          <a:ln/>
        </p:spPr>
        <p:txBody>
          <a:bodyPr/>
          <a:lstStyle/>
          <a:p>
            <a:r>
              <a:rPr lang="en-US" altLang="en-US"/>
              <a:t>Myocardial ischaemia occurs when there is an imbalance between the supply of oxygen (and other essential myocardial nutrients) and the myocardial demand for these substances.</a:t>
            </a:r>
            <a:endParaRPr lang="it-IT" altLang="en-US"/>
          </a:p>
          <a:p>
            <a:r>
              <a:rPr lang="en-US" altLang="en-US"/>
              <a:t>most common cause is Atherosclerosis</a:t>
            </a:r>
            <a:endParaRPr lang="it-IT" altLang="en-US"/>
          </a:p>
        </p:txBody>
      </p:sp>
      <p:pic>
        <p:nvPicPr>
          <p:cNvPr id="2097295" name="Picture 143">
            <a:extLst>
              <a:ext uri="{FF2B5EF4-FFF2-40B4-BE49-F238E27FC236}">
                <a16:creationId xmlns:a16="http://schemas.microsoft.com/office/drawing/2014/main" xmlns="" id="{E550B6B4-86E9-4DA8-A2DE-B06FD72A3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13" y="3575050"/>
            <a:ext cx="4676775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97" name="Picture 145">
            <a:extLst>
              <a:ext uri="{FF2B5EF4-FFF2-40B4-BE49-F238E27FC236}">
                <a16:creationId xmlns:a16="http://schemas.microsoft.com/office/drawing/2014/main" xmlns="" id="{B76818B0-44BA-445C-813F-02A99515F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3" y="546100"/>
            <a:ext cx="6307137" cy="604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5" name="Rectangle 359">
            <a:extLst>
              <a:ext uri="{FF2B5EF4-FFF2-40B4-BE49-F238E27FC236}">
                <a16:creationId xmlns:a16="http://schemas.microsoft.com/office/drawing/2014/main" xmlns="" id="{DFC62634-C21E-42AE-B0E0-D8CF119CA4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Coronary Angiography</a:t>
            </a:r>
            <a:endParaRPr lang="it-IT" altLang="en-US"/>
          </a:p>
        </p:txBody>
      </p:sp>
      <p:pic>
        <p:nvPicPr>
          <p:cNvPr id="2097299" name="Picture 147">
            <a:extLst>
              <a:ext uri="{FF2B5EF4-FFF2-40B4-BE49-F238E27FC236}">
                <a16:creationId xmlns:a16="http://schemas.microsoft.com/office/drawing/2014/main" xmlns="" id="{C4A09970-F540-4383-AE70-63721B5C2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1571625"/>
            <a:ext cx="3432175" cy="466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7301" name="Picture 149">
            <a:extLst>
              <a:ext uri="{FF2B5EF4-FFF2-40B4-BE49-F238E27FC236}">
                <a16:creationId xmlns:a16="http://schemas.microsoft.com/office/drawing/2014/main" xmlns="" id="{F8646110-0B34-46E5-B6D5-DD0855153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38" y="2032000"/>
            <a:ext cx="4232275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7" name="Rectangle 361">
            <a:extLst>
              <a:ext uri="{FF2B5EF4-FFF2-40B4-BE49-F238E27FC236}">
                <a16:creationId xmlns:a16="http://schemas.microsoft.com/office/drawing/2014/main" xmlns="" id="{C27EC6E1-583D-4B95-A530-70E0B02484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Coronary Angiography</a:t>
            </a:r>
            <a:endParaRPr lang="it-IT" altLang="en-US"/>
          </a:p>
        </p:txBody>
      </p:sp>
      <p:pic>
        <p:nvPicPr>
          <p:cNvPr id="2097303" name="Picture 151">
            <a:extLst>
              <a:ext uri="{FF2B5EF4-FFF2-40B4-BE49-F238E27FC236}">
                <a16:creationId xmlns:a16="http://schemas.microsoft.com/office/drawing/2014/main" xmlns="" id="{D5849075-719E-4940-AF9B-13E0569DD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2584450"/>
            <a:ext cx="7734300" cy="380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9" name="Rectangle 363">
            <a:extLst>
              <a:ext uri="{FF2B5EF4-FFF2-40B4-BE49-F238E27FC236}">
                <a16:creationId xmlns:a16="http://schemas.microsoft.com/office/drawing/2014/main" xmlns="" id="{DCAE8E7B-E4B4-49B1-B98F-5206401D2B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Percutaneous Coronary Intervention (PCI)</a:t>
            </a:r>
            <a:endParaRPr lang="it-IT" altLang="en-US"/>
          </a:p>
        </p:txBody>
      </p:sp>
      <p:sp>
        <p:nvSpPr>
          <p:cNvPr id="1048941" name="Rectangle 365">
            <a:extLst>
              <a:ext uri="{FF2B5EF4-FFF2-40B4-BE49-F238E27FC236}">
                <a16:creationId xmlns:a16="http://schemas.microsoft.com/office/drawing/2014/main" xmlns="" id="{9DFF6EA4-8F55-46E6-9477-148FDB004B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altLang="en-US" dirty="0"/>
              <a:t>1- A </a:t>
            </a:r>
            <a:r>
              <a:rPr lang="en-US" altLang="en-US" u="sng" dirty="0"/>
              <a:t>guidewire</a:t>
            </a:r>
            <a:r>
              <a:rPr lang="en-US" altLang="en-US" dirty="0"/>
              <a:t> is advanced from the radial (or femoral) artery to the coronary artery under radiographic control</a:t>
            </a:r>
            <a:endParaRPr lang="it-IT" altLang="en-US" dirty="0"/>
          </a:p>
          <a:p>
            <a:r>
              <a:rPr lang="en-US" altLang="en-US" dirty="0"/>
              <a:t>2- A </a:t>
            </a:r>
            <a:r>
              <a:rPr lang="en-US" altLang="en-US" u="sng" dirty="0"/>
              <a:t>balloon</a:t>
            </a:r>
            <a:r>
              <a:rPr lang="en-US" altLang="en-US" dirty="0"/>
              <a:t> catheter is then advanced over the guidewire to the stenotic coronary artery and the balloon is </a:t>
            </a:r>
            <a:r>
              <a:rPr lang="en-US" altLang="en-US" dirty="0" err="1"/>
              <a:t>infated</a:t>
            </a:r>
            <a:r>
              <a:rPr lang="en-US" altLang="en-US" dirty="0"/>
              <a:t> to dilate the stenosis</a:t>
            </a:r>
            <a:endParaRPr lang="it-IT" altLang="en-US" dirty="0"/>
          </a:p>
          <a:p>
            <a:r>
              <a:rPr lang="en-US" altLang="en-US" dirty="0"/>
              <a:t>3- When this has been achieved, a </a:t>
            </a:r>
            <a:r>
              <a:rPr lang="en-US" altLang="en-US" u="sng" dirty="0"/>
              <a:t>stent</a:t>
            </a:r>
            <a:r>
              <a:rPr lang="en-US" altLang="en-US" dirty="0"/>
              <a:t> is usually placed at the site of the stenosis to maintain patency of the artery</a:t>
            </a:r>
            <a:endParaRPr lang="it-IT" alt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05" name="Picture 153">
            <a:extLst>
              <a:ext uri="{FF2B5EF4-FFF2-40B4-BE49-F238E27FC236}">
                <a16:creationId xmlns:a16="http://schemas.microsoft.com/office/drawing/2014/main" xmlns="" id="{67208BF5-8B25-4EBA-94AF-8CBAF7B50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1411288"/>
            <a:ext cx="7986712" cy="440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8943" name="Rectangle 367">
            <a:extLst>
              <a:ext uri="{FF2B5EF4-FFF2-40B4-BE49-F238E27FC236}">
                <a16:creationId xmlns:a16="http://schemas.microsoft.com/office/drawing/2014/main" xmlns="" id="{513DC086-6D26-45B1-8001-46DFDD639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687388"/>
            <a:ext cx="4000500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800"/>
              <a:t>PCI</a:t>
            </a:r>
            <a:endParaRPr lang="it-IT" altLang="en-US" sz="2800"/>
          </a:p>
          <a:p>
            <a:endParaRPr lang="it-IT" altLang="en-US" sz="28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5" name="Rectangle 369">
            <a:extLst>
              <a:ext uri="{FF2B5EF4-FFF2-40B4-BE49-F238E27FC236}">
                <a16:creationId xmlns:a16="http://schemas.microsoft.com/office/drawing/2014/main" xmlns="" id="{42F95AD2-9410-4942-95A6-A0514AE995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PCI</a:t>
            </a:r>
            <a:endParaRPr lang="it-IT" altLang="en-US"/>
          </a:p>
        </p:txBody>
      </p:sp>
      <p:pic>
        <p:nvPicPr>
          <p:cNvPr id="2097307" name="Picture 155">
            <a:extLst>
              <a:ext uri="{FF2B5EF4-FFF2-40B4-BE49-F238E27FC236}">
                <a16:creationId xmlns:a16="http://schemas.microsoft.com/office/drawing/2014/main" xmlns="" id="{E4C336DC-FCDC-45F5-80C7-4F999B351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946150"/>
            <a:ext cx="6226175" cy="552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7" name="Rectangle 371">
            <a:extLst>
              <a:ext uri="{FF2B5EF4-FFF2-40B4-BE49-F238E27FC236}">
                <a16:creationId xmlns:a16="http://schemas.microsoft.com/office/drawing/2014/main" xmlns="" id="{C6A9014A-08D2-487A-A434-FFE07E619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Coronary Artery Bypass Grafting</a:t>
            </a:r>
            <a:br>
              <a:rPr lang="en-US" altLang="en-US"/>
            </a:br>
            <a:r>
              <a:rPr lang="en-US" altLang="en-US"/>
              <a:t>(CABG)</a:t>
            </a:r>
            <a:endParaRPr lang="it-IT" altLang="en-US"/>
          </a:p>
        </p:txBody>
      </p:sp>
      <p:sp>
        <p:nvSpPr>
          <p:cNvPr id="1048949" name="Rectangle 373">
            <a:extLst>
              <a:ext uri="{FF2B5EF4-FFF2-40B4-BE49-F238E27FC236}">
                <a16:creationId xmlns:a16="http://schemas.microsoft.com/office/drawing/2014/main" xmlns="" id="{DC7C8DF3-72E0-44D2-9C27-85F98CF176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90688"/>
            <a:ext cx="7885113" cy="1384300"/>
          </a:xfrm>
          <a:ln/>
        </p:spPr>
        <p:txBody>
          <a:bodyPr/>
          <a:lstStyle/>
          <a:p>
            <a:r>
              <a:rPr lang="en-US" altLang="en-US"/>
              <a:t>With CABG, autologous veins or arteries are anastomosed to the ascending aorta and to the native coronary arteries distal to the area of stenosis</a:t>
            </a:r>
            <a:endParaRPr lang="it-IT" altLang="en-US"/>
          </a:p>
        </p:txBody>
      </p:sp>
      <p:pic>
        <p:nvPicPr>
          <p:cNvPr id="2097309" name="Picture 157">
            <a:extLst>
              <a:ext uri="{FF2B5EF4-FFF2-40B4-BE49-F238E27FC236}">
                <a16:creationId xmlns:a16="http://schemas.microsoft.com/office/drawing/2014/main" xmlns="" id="{EFA3C395-1BF0-4115-8E5F-4E8D389FD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2938463"/>
            <a:ext cx="4081463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1" name="Rectangle 375">
            <a:extLst>
              <a:ext uri="{FF2B5EF4-FFF2-40B4-BE49-F238E27FC236}">
                <a16:creationId xmlns:a16="http://schemas.microsoft.com/office/drawing/2014/main" xmlns="" id="{465E8B59-E981-4E2E-A1FC-EE770727A9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Coronary Artery Bypass Grafting</a:t>
            </a:r>
            <a:br>
              <a:rPr lang="en-US" altLang="en-US"/>
            </a:br>
            <a:r>
              <a:rPr lang="en-US" altLang="en-US"/>
              <a:t>(CABG)</a:t>
            </a:r>
            <a:endParaRPr lang="it-IT" altLang="en-US"/>
          </a:p>
        </p:txBody>
      </p:sp>
      <p:sp>
        <p:nvSpPr>
          <p:cNvPr id="1048953" name="Rectangle 377">
            <a:extLst>
              <a:ext uri="{FF2B5EF4-FFF2-40B4-BE49-F238E27FC236}">
                <a16:creationId xmlns:a16="http://schemas.microsoft.com/office/drawing/2014/main" xmlns="" id="{81CAC916-9727-4350-8056-BF08AED14D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1475" y="2222500"/>
            <a:ext cx="4589463" cy="4445000"/>
          </a:xfrm>
          <a:ln/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Mostly used grafts are: </a:t>
            </a:r>
            <a:endParaRPr lang="it-IT" altLang="en-US"/>
          </a:p>
          <a:p>
            <a:r>
              <a:rPr lang="en-US" altLang="en-US"/>
              <a:t>Internal Mammary Arteries (LIMA &amp; RIMA)</a:t>
            </a:r>
            <a:endParaRPr lang="it-IT" altLang="en-US"/>
          </a:p>
          <a:p>
            <a:r>
              <a:rPr lang="en-US" altLang="en-US"/>
              <a:t>and Great Saphenous Vein </a:t>
            </a:r>
            <a:endParaRPr lang="it-IT" altLang="en-US"/>
          </a:p>
        </p:txBody>
      </p:sp>
      <p:pic>
        <p:nvPicPr>
          <p:cNvPr id="2097311" name="Picture 159">
            <a:extLst>
              <a:ext uri="{FF2B5EF4-FFF2-40B4-BE49-F238E27FC236}">
                <a16:creationId xmlns:a16="http://schemas.microsoft.com/office/drawing/2014/main" xmlns="" id="{EEF91774-DAD4-4AD1-8AFA-8C7345586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1466850"/>
            <a:ext cx="3608388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5" name="Rectangle 379">
            <a:extLst>
              <a:ext uri="{FF2B5EF4-FFF2-40B4-BE49-F238E27FC236}">
                <a16:creationId xmlns:a16="http://schemas.microsoft.com/office/drawing/2014/main" xmlns="" id="{3C55A3E4-C6C2-4BE8-8AD1-E6EC993C5B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Coronary Artery Bypass Grafting</a:t>
            </a:r>
            <a:br>
              <a:rPr lang="en-US" altLang="en-US"/>
            </a:br>
            <a:r>
              <a:rPr lang="en-US" altLang="en-US"/>
              <a:t>(CABG)</a:t>
            </a:r>
            <a:endParaRPr lang="it-IT" altLang="en-US"/>
          </a:p>
        </p:txBody>
      </p:sp>
      <p:sp>
        <p:nvSpPr>
          <p:cNvPr id="1048957" name="Rectangle 381">
            <a:extLst>
              <a:ext uri="{FF2B5EF4-FFF2-40B4-BE49-F238E27FC236}">
                <a16:creationId xmlns:a16="http://schemas.microsoft.com/office/drawing/2014/main" xmlns="" id="{58F35E3B-D937-4B88-99F0-8A7EE90A9F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825625"/>
            <a:ext cx="4133850" cy="4719638"/>
          </a:xfrm>
          <a:ln/>
        </p:spPr>
        <p:txBody>
          <a:bodyPr/>
          <a:lstStyle/>
          <a:p>
            <a:r>
              <a:rPr lang="en-US" altLang="en-US"/>
              <a:t>Indicated for multiple vessel disease (including Left Main coronary artery stenosis) </a:t>
            </a:r>
            <a:endParaRPr lang="it-IT" altLang="en-US"/>
          </a:p>
          <a:p>
            <a:r>
              <a:rPr lang="en-US" altLang="en-US"/>
              <a:t>Long-term survival and quality of life in CABG is better than PCI</a:t>
            </a:r>
            <a:endParaRPr lang="it-IT" altLang="en-US"/>
          </a:p>
          <a:p>
            <a:endParaRPr lang="it-IT" altLang="en-US"/>
          </a:p>
        </p:txBody>
      </p:sp>
      <p:pic>
        <p:nvPicPr>
          <p:cNvPr id="2097313" name="Picture 161">
            <a:extLst>
              <a:ext uri="{FF2B5EF4-FFF2-40B4-BE49-F238E27FC236}">
                <a16:creationId xmlns:a16="http://schemas.microsoft.com/office/drawing/2014/main" xmlns="" id="{1DED8853-F87D-4027-8743-1DA65250E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2008188"/>
            <a:ext cx="4186238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9" name="Rectangle 383">
            <a:extLst>
              <a:ext uri="{FF2B5EF4-FFF2-40B4-BE49-F238E27FC236}">
                <a16:creationId xmlns:a16="http://schemas.microsoft.com/office/drawing/2014/main" xmlns="" id="{3A1BFE9A-7081-4B82-933A-8B5FBAA6B2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Heart-Lung Machine </a:t>
            </a:r>
            <a:br>
              <a:rPr lang="en-US" altLang="en-US"/>
            </a:br>
            <a:r>
              <a:rPr lang="en-US" altLang="en-US"/>
              <a:t>(Cardio-pulmonary Bypass, CPB)</a:t>
            </a:r>
            <a:endParaRPr lang="it-IT" altLang="en-US"/>
          </a:p>
        </p:txBody>
      </p:sp>
      <p:sp>
        <p:nvSpPr>
          <p:cNvPr id="1048961" name="Rectangle 385">
            <a:extLst>
              <a:ext uri="{FF2B5EF4-FFF2-40B4-BE49-F238E27FC236}">
                <a16:creationId xmlns:a16="http://schemas.microsoft.com/office/drawing/2014/main" xmlns="" id="{661BB733-8A86-46EC-9743-727DB9AE23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2325" y="1690688"/>
            <a:ext cx="7886700" cy="2041525"/>
          </a:xfrm>
          <a:ln/>
        </p:spPr>
        <p:txBody>
          <a:bodyPr/>
          <a:lstStyle/>
          <a:p>
            <a:r>
              <a:rPr lang="en-US" altLang="en-US"/>
              <a:t> it performs the function of heart and lung</a:t>
            </a:r>
            <a:endParaRPr lang="it-IT" altLang="en-US"/>
          </a:p>
          <a:p>
            <a:r>
              <a:rPr lang="en-US" altLang="en-US"/>
              <a:t>venous blood is drained from the Right Atrium, oxygenated in the Oxygenator, and pumped into the Ascending Aorta</a:t>
            </a:r>
            <a:endParaRPr lang="it-IT" altLang="en-US"/>
          </a:p>
          <a:p>
            <a:endParaRPr lang="it-IT" altLang="en-US"/>
          </a:p>
          <a:p>
            <a:endParaRPr lang="it-IT" altLang="en-US"/>
          </a:p>
        </p:txBody>
      </p:sp>
      <p:pic>
        <p:nvPicPr>
          <p:cNvPr id="2097315" name="Picture 163">
            <a:extLst>
              <a:ext uri="{FF2B5EF4-FFF2-40B4-BE49-F238E27FC236}">
                <a16:creationId xmlns:a16="http://schemas.microsoft.com/office/drawing/2014/main" xmlns="" id="{695FE513-E674-4243-9126-34D4974A0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038" y="3595688"/>
            <a:ext cx="3919537" cy="294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3" name="Rectangle 387">
            <a:extLst>
              <a:ext uri="{FF2B5EF4-FFF2-40B4-BE49-F238E27FC236}">
                <a16:creationId xmlns:a16="http://schemas.microsoft.com/office/drawing/2014/main" xmlns="" id="{67D3057E-C150-4BD1-A4EA-205191969A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CPB</a:t>
            </a:r>
            <a:endParaRPr lang="it-IT" altLang="en-US"/>
          </a:p>
        </p:txBody>
      </p:sp>
      <p:pic>
        <p:nvPicPr>
          <p:cNvPr id="2097317" name="Picture 165">
            <a:extLst>
              <a:ext uri="{FF2B5EF4-FFF2-40B4-BE49-F238E27FC236}">
                <a16:creationId xmlns:a16="http://schemas.microsoft.com/office/drawing/2014/main" xmlns="" id="{688EE56E-2830-4F48-B5A6-F14204C25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598613"/>
            <a:ext cx="617220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5" name="Rectangle 389">
            <a:extLst>
              <a:ext uri="{FF2B5EF4-FFF2-40B4-BE49-F238E27FC236}">
                <a16:creationId xmlns:a16="http://schemas.microsoft.com/office/drawing/2014/main" xmlns="" id="{268C3E9B-4A1D-4F06-9EA9-1FC38A9FE3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Valvular Heart Disease</a:t>
            </a:r>
            <a:endParaRPr lang="it-IT" altLang="en-US"/>
          </a:p>
        </p:txBody>
      </p:sp>
      <p:sp>
        <p:nvSpPr>
          <p:cNvPr id="1048967" name="Rectangle 391">
            <a:extLst>
              <a:ext uri="{FF2B5EF4-FFF2-40B4-BE49-F238E27FC236}">
                <a16:creationId xmlns:a16="http://schemas.microsoft.com/office/drawing/2014/main" xmlns="" id="{983F9C94-CF55-4152-BEAD-005B4DCD8B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7886700" cy="2138363"/>
          </a:xfrm>
          <a:ln/>
        </p:spPr>
        <p:txBody>
          <a:bodyPr/>
          <a:lstStyle/>
          <a:p>
            <a:r>
              <a:rPr lang="en-US" altLang="en-US"/>
              <a:t> the heart valves should open and close well</a:t>
            </a:r>
            <a:endParaRPr lang="it-IT" altLang="en-US"/>
          </a:p>
          <a:p>
            <a:r>
              <a:rPr lang="en-US" altLang="en-US"/>
              <a:t>valve STENOSIS: if the valve doesn't open well</a:t>
            </a:r>
            <a:endParaRPr lang="it-IT" altLang="en-US"/>
          </a:p>
          <a:p>
            <a:r>
              <a:rPr lang="en-US" altLang="en-US"/>
              <a:t>valve REGURGITATION (or insufficiency): if the valve doesn't close well</a:t>
            </a:r>
            <a:endParaRPr lang="it-IT" alt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9" name="Rectangle 393">
            <a:extLst>
              <a:ext uri="{FF2B5EF4-FFF2-40B4-BE49-F238E27FC236}">
                <a16:creationId xmlns:a16="http://schemas.microsoft.com/office/drawing/2014/main" xmlns="" id="{3D021716-A008-4B28-BB2E-70ABB0E966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Valve Stenosis</a:t>
            </a:r>
            <a:endParaRPr lang="it-IT" altLang="en-US"/>
          </a:p>
        </p:txBody>
      </p:sp>
      <p:pic>
        <p:nvPicPr>
          <p:cNvPr id="2097319" name="Picture 167">
            <a:extLst>
              <a:ext uri="{FF2B5EF4-FFF2-40B4-BE49-F238E27FC236}">
                <a16:creationId xmlns:a16="http://schemas.microsoft.com/office/drawing/2014/main" xmlns="" id="{834B77A7-83A7-474B-ADC9-6EA6625BD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784350"/>
            <a:ext cx="6232525" cy="467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1" name="Rectangle 395">
            <a:extLst>
              <a:ext uri="{FF2B5EF4-FFF2-40B4-BE49-F238E27FC236}">
                <a16:creationId xmlns:a16="http://schemas.microsoft.com/office/drawing/2014/main" xmlns="" id="{510F1C20-A1D7-423F-81F5-F6253D2EF9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Valve Regurgitation </a:t>
            </a:r>
            <a:endParaRPr lang="it-IT" altLang="en-US"/>
          </a:p>
        </p:txBody>
      </p:sp>
      <p:pic>
        <p:nvPicPr>
          <p:cNvPr id="2097321" name="Picture 169">
            <a:extLst>
              <a:ext uri="{FF2B5EF4-FFF2-40B4-BE49-F238E27FC236}">
                <a16:creationId xmlns:a16="http://schemas.microsoft.com/office/drawing/2014/main" xmlns="" id="{E0CE2D6A-7EE7-49DA-A9C1-6588011D3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1776413"/>
            <a:ext cx="6950075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3" name="Rectangle 397">
            <a:extLst>
              <a:ext uri="{FF2B5EF4-FFF2-40B4-BE49-F238E27FC236}">
                <a16:creationId xmlns:a16="http://schemas.microsoft.com/office/drawing/2014/main" xmlns="" id="{B78410CD-5D59-46FF-AADF-D0FEEE8D6A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Valve Replacement</a:t>
            </a:r>
            <a:endParaRPr lang="it-IT" altLang="en-US"/>
          </a:p>
        </p:txBody>
      </p:sp>
      <p:sp>
        <p:nvSpPr>
          <p:cNvPr id="1048975" name="Rectangle 399">
            <a:extLst>
              <a:ext uri="{FF2B5EF4-FFF2-40B4-BE49-F238E27FC236}">
                <a16:creationId xmlns:a16="http://schemas.microsoft.com/office/drawing/2014/main" xmlns="" id="{5837D3BA-D590-4932-B310-41F744192D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7886700" cy="1760538"/>
          </a:xfrm>
          <a:ln/>
        </p:spPr>
        <p:txBody>
          <a:bodyPr/>
          <a:lstStyle/>
          <a:p>
            <a:r>
              <a:rPr lang="en-US" altLang="en-US"/>
              <a:t>excision of the native valve</a:t>
            </a:r>
            <a:endParaRPr lang="it-IT" altLang="en-US"/>
          </a:p>
          <a:p>
            <a:r>
              <a:rPr lang="en-US" altLang="en-US"/>
              <a:t>implantation of prosthetic valve : mechanical or biological valves</a:t>
            </a:r>
            <a:endParaRPr lang="it-IT" altLang="en-US"/>
          </a:p>
        </p:txBody>
      </p:sp>
      <p:pic>
        <p:nvPicPr>
          <p:cNvPr id="2097323" name="Picture 171">
            <a:extLst>
              <a:ext uri="{FF2B5EF4-FFF2-40B4-BE49-F238E27FC236}">
                <a16:creationId xmlns:a16="http://schemas.microsoft.com/office/drawing/2014/main" xmlns="" id="{C7CD5ADF-A24B-45D6-9B39-6CAE95195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3721100"/>
            <a:ext cx="3508375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7325" name="Picture 173">
            <a:extLst>
              <a:ext uri="{FF2B5EF4-FFF2-40B4-BE49-F238E27FC236}">
                <a16:creationId xmlns:a16="http://schemas.microsoft.com/office/drawing/2014/main" xmlns="" id="{41825A70-D56B-4F6F-A862-1357A7E77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775" y="3587750"/>
            <a:ext cx="2892425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7" name="Rectangle 401">
            <a:extLst>
              <a:ext uri="{FF2B5EF4-FFF2-40B4-BE49-F238E27FC236}">
                <a16:creationId xmlns:a16="http://schemas.microsoft.com/office/drawing/2014/main" xmlns="" id="{AF8119F8-692E-457C-A463-EB910CD0CC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6713" y="233363"/>
            <a:ext cx="5273675" cy="1325562"/>
          </a:xfrm>
          <a:ln/>
        </p:spPr>
        <p:txBody>
          <a:bodyPr/>
          <a:lstStyle/>
          <a:p>
            <a:r>
              <a:rPr lang="en-US" altLang="en-US"/>
              <a:t>Valve Replacement</a:t>
            </a:r>
            <a:endParaRPr lang="it-IT" altLang="en-US"/>
          </a:p>
        </p:txBody>
      </p:sp>
      <p:pic>
        <p:nvPicPr>
          <p:cNvPr id="2097327" name="Picture 175">
            <a:extLst>
              <a:ext uri="{FF2B5EF4-FFF2-40B4-BE49-F238E27FC236}">
                <a16:creationId xmlns:a16="http://schemas.microsoft.com/office/drawing/2014/main" xmlns="" id="{B749EF3F-533C-42AE-923C-73FCEDFAB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1403350"/>
            <a:ext cx="4614863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9" name="Rectangle 403">
            <a:extLst>
              <a:ext uri="{FF2B5EF4-FFF2-40B4-BE49-F238E27FC236}">
                <a16:creationId xmlns:a16="http://schemas.microsoft.com/office/drawing/2014/main" xmlns="" id="{53EB42E7-55E7-4855-98D6-774FBF2A16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Valve Repair</a:t>
            </a:r>
            <a:endParaRPr lang="it-IT" altLang="en-US"/>
          </a:p>
        </p:txBody>
      </p:sp>
      <p:sp>
        <p:nvSpPr>
          <p:cNvPr id="1048981" name="Rectangle 405">
            <a:extLst>
              <a:ext uri="{FF2B5EF4-FFF2-40B4-BE49-F238E27FC236}">
                <a16:creationId xmlns:a16="http://schemas.microsoft.com/office/drawing/2014/main" xmlns="" id="{661E8D6D-3CE4-4076-8B0C-E977D62065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7886700" cy="2962275"/>
          </a:xfrm>
          <a:ln/>
        </p:spPr>
        <p:txBody>
          <a:bodyPr/>
          <a:lstStyle/>
          <a:p>
            <a:r>
              <a:rPr lang="en-US" altLang="en-US"/>
              <a:t>maintenance of the native valve</a:t>
            </a:r>
            <a:endParaRPr lang="it-IT" altLang="en-US"/>
          </a:p>
          <a:p>
            <a:r>
              <a:rPr lang="en-US" altLang="en-US"/>
              <a:t>use of prosthetic rings, resection of segments of valve and use of special surgical techniques to restore its normal function</a:t>
            </a:r>
            <a:endParaRPr lang="it-IT" alt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3" name="Rectangle 407">
            <a:extLst>
              <a:ext uri="{FF2B5EF4-FFF2-40B4-BE49-F238E27FC236}">
                <a16:creationId xmlns:a16="http://schemas.microsoft.com/office/drawing/2014/main" xmlns="" id="{327552C1-3E83-424E-9409-CF1A7FB177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Valve Repair</a:t>
            </a:r>
            <a:endParaRPr lang="it-IT" altLang="en-US"/>
          </a:p>
        </p:txBody>
      </p:sp>
      <p:pic>
        <p:nvPicPr>
          <p:cNvPr id="2097329" name="Picture 177">
            <a:extLst>
              <a:ext uri="{FF2B5EF4-FFF2-40B4-BE49-F238E27FC236}">
                <a16:creationId xmlns:a16="http://schemas.microsoft.com/office/drawing/2014/main" xmlns="" id="{F3916165-0801-4FCE-BB5A-53E097DA9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2413"/>
            <a:ext cx="6238875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5" name="Rectangle 409">
            <a:extLst>
              <a:ext uri="{FF2B5EF4-FFF2-40B4-BE49-F238E27FC236}">
                <a16:creationId xmlns:a16="http://schemas.microsoft.com/office/drawing/2014/main" xmlns="" id="{EE2B729C-3C03-4020-9557-E7848D4E57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Trans-catheter Aortic Valve Implantation (TAVI)</a:t>
            </a:r>
            <a:endParaRPr lang="it-IT" altLang="en-US"/>
          </a:p>
        </p:txBody>
      </p:sp>
      <p:sp>
        <p:nvSpPr>
          <p:cNvPr id="1048987" name="Rectangle 411">
            <a:extLst>
              <a:ext uri="{FF2B5EF4-FFF2-40B4-BE49-F238E27FC236}">
                <a16:creationId xmlns:a16="http://schemas.microsoft.com/office/drawing/2014/main" xmlns="" id="{01386015-9C25-4B1A-B860-D68BFEAE3E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4244975" cy="4310063"/>
          </a:xfrm>
          <a:ln/>
        </p:spPr>
        <p:txBody>
          <a:bodyPr/>
          <a:lstStyle/>
          <a:p>
            <a:r>
              <a:rPr lang="en-US" altLang="en-US" dirty="0"/>
              <a:t>for the treatment of severe aortic valve stenosis</a:t>
            </a:r>
            <a:endParaRPr lang="it-IT" altLang="en-US" dirty="0"/>
          </a:p>
          <a:p>
            <a:r>
              <a:rPr lang="en-US" altLang="en-US" dirty="0"/>
              <a:t>implantation of biological valve into the native aortic valve by catheterization </a:t>
            </a:r>
            <a:endParaRPr lang="it-IT" altLang="en-US" dirty="0"/>
          </a:p>
        </p:txBody>
      </p:sp>
      <p:pic>
        <p:nvPicPr>
          <p:cNvPr id="2097331" name="Picture 179">
            <a:extLst>
              <a:ext uri="{FF2B5EF4-FFF2-40B4-BE49-F238E27FC236}">
                <a16:creationId xmlns:a16="http://schemas.microsoft.com/office/drawing/2014/main" xmlns="" id="{875620F1-D881-49E9-B277-69AC62FE2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1557338"/>
            <a:ext cx="376555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9" name="Rectangle 413">
            <a:extLst>
              <a:ext uri="{FF2B5EF4-FFF2-40B4-BE49-F238E27FC236}">
                <a16:creationId xmlns:a16="http://schemas.microsoft.com/office/drawing/2014/main" xmlns="" id="{04367FC5-F0A1-455C-90FD-F199C329B4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Percutaneous Mitral Balloon Valvuloplasty (PMBV)</a:t>
            </a:r>
            <a:endParaRPr lang="it-IT" altLang="en-US"/>
          </a:p>
        </p:txBody>
      </p:sp>
      <p:sp>
        <p:nvSpPr>
          <p:cNvPr id="1048991" name="Rectangle 415">
            <a:extLst>
              <a:ext uri="{FF2B5EF4-FFF2-40B4-BE49-F238E27FC236}">
                <a16:creationId xmlns:a16="http://schemas.microsoft.com/office/drawing/2014/main" xmlns="" id="{DFC75642-E357-464C-B3DB-6B626ECD5E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altLang="en-US" dirty="0"/>
              <a:t>to treat mitral stenosis </a:t>
            </a:r>
            <a:endParaRPr lang="it-IT" altLang="en-US" dirty="0"/>
          </a:p>
          <a:p>
            <a:r>
              <a:rPr lang="it-IT" altLang="en-US" dirty="0"/>
              <a:t>a guidewire is introduced into the right atrium (RA) from the femoral vein and the inferior vena cava (IVC)</a:t>
            </a:r>
          </a:p>
          <a:p>
            <a:r>
              <a:rPr lang="it-IT" altLang="en-US" dirty="0"/>
              <a:t>the</a:t>
            </a:r>
            <a:r>
              <a:rPr lang="en-US" altLang="en-US" dirty="0"/>
              <a:t> </a:t>
            </a:r>
            <a:r>
              <a:rPr lang="it-IT" altLang="en-US" dirty="0"/>
              <a:t>inter-atrial septum is punctured, providing access to the left atrium </a:t>
            </a:r>
            <a:r>
              <a:rPr lang="en-US" altLang="en-US" dirty="0"/>
              <a:t>(LA) </a:t>
            </a:r>
            <a:r>
              <a:rPr lang="it-IT" altLang="en-US" dirty="0"/>
              <a:t>and</a:t>
            </a:r>
            <a:r>
              <a:rPr lang="en-US" altLang="en-US" dirty="0"/>
              <a:t> </a:t>
            </a:r>
            <a:r>
              <a:rPr lang="it-IT" altLang="en-US" dirty="0"/>
              <a:t>mitral valve</a:t>
            </a:r>
          </a:p>
          <a:p>
            <a:r>
              <a:rPr lang="it-IT" altLang="en-US" dirty="0"/>
              <a:t>a balloon catheter is then advanced over the guidewire across</a:t>
            </a:r>
            <a:r>
              <a:rPr lang="en-US" altLang="en-US" dirty="0"/>
              <a:t> </a:t>
            </a:r>
            <a:r>
              <a:rPr lang="it-IT" altLang="en-US" dirty="0"/>
              <a:t>the mitral valve and the balloon dilated to stretch the valve and reduce the</a:t>
            </a:r>
            <a:r>
              <a:rPr lang="en-US" altLang="en-US" dirty="0"/>
              <a:t> </a:t>
            </a:r>
            <a:r>
              <a:rPr lang="it-IT" altLang="en-US" dirty="0"/>
              <a:t>degree of stenosis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3" name="Rectangle 417">
            <a:extLst>
              <a:ext uri="{FF2B5EF4-FFF2-40B4-BE49-F238E27FC236}">
                <a16:creationId xmlns:a16="http://schemas.microsoft.com/office/drawing/2014/main" xmlns="" id="{5F10D2EC-1638-4DF8-9A8C-55FD22EBE5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Percutaneous Mitral Balloon Valvuloplasty (PMBV)</a:t>
            </a:r>
            <a:endParaRPr lang="it-IT" altLang="en-US"/>
          </a:p>
        </p:txBody>
      </p:sp>
      <p:pic>
        <p:nvPicPr>
          <p:cNvPr id="2097333" name="Picture 181">
            <a:extLst>
              <a:ext uri="{FF2B5EF4-FFF2-40B4-BE49-F238E27FC236}">
                <a16:creationId xmlns:a16="http://schemas.microsoft.com/office/drawing/2014/main" xmlns="" id="{29A2DAFB-8170-41CB-907A-1F11E7D79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070100"/>
            <a:ext cx="6097588" cy="428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5" name="Rectangle 419">
            <a:extLst>
              <a:ext uri="{FF2B5EF4-FFF2-40B4-BE49-F238E27FC236}">
                <a16:creationId xmlns:a16="http://schemas.microsoft.com/office/drawing/2014/main" xmlns="" id="{D7523A37-D7DE-4259-8730-8A278DEB18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Asceding Aortic Aneurysm</a:t>
            </a:r>
            <a:endParaRPr lang="it-IT" altLang="en-US"/>
          </a:p>
        </p:txBody>
      </p:sp>
      <p:sp>
        <p:nvSpPr>
          <p:cNvPr id="1048997" name="Rectangle 421">
            <a:extLst>
              <a:ext uri="{FF2B5EF4-FFF2-40B4-BE49-F238E27FC236}">
                <a16:creationId xmlns:a16="http://schemas.microsoft.com/office/drawing/2014/main" xmlns="" id="{DEF4AD84-BF89-4764-B5BC-75D9F6469B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01763"/>
            <a:ext cx="8180388" cy="1673225"/>
          </a:xfrm>
          <a:ln/>
        </p:spPr>
        <p:txBody>
          <a:bodyPr/>
          <a:lstStyle/>
          <a:p>
            <a:r>
              <a:rPr lang="en-US" altLang="en-US"/>
              <a:t>abnormal bulging and dilatation of the ascending aorta </a:t>
            </a:r>
            <a:endParaRPr lang="it-IT" altLang="en-US"/>
          </a:p>
          <a:p>
            <a:r>
              <a:rPr lang="en-US" altLang="en-US"/>
              <a:t>treated by replacing the ascending aorta with prosthetic Tube Graft</a:t>
            </a:r>
            <a:endParaRPr lang="it-IT" altLang="en-US"/>
          </a:p>
        </p:txBody>
      </p:sp>
      <p:pic>
        <p:nvPicPr>
          <p:cNvPr id="2097335" name="Picture 183">
            <a:extLst>
              <a:ext uri="{FF2B5EF4-FFF2-40B4-BE49-F238E27FC236}">
                <a16:creationId xmlns:a16="http://schemas.microsoft.com/office/drawing/2014/main" xmlns="" id="{25FD5388-B314-4F7C-BCB5-16D2ACE79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88" y="3078163"/>
            <a:ext cx="6235700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9" name="Rectangle 423">
            <a:extLst>
              <a:ext uri="{FF2B5EF4-FFF2-40B4-BE49-F238E27FC236}">
                <a16:creationId xmlns:a16="http://schemas.microsoft.com/office/drawing/2014/main" xmlns="" id="{8875F66A-828B-41F7-A170-FCC1E4D1C6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Acute Ascending Aortic Dissection </a:t>
            </a:r>
            <a:endParaRPr lang="it-IT" altLang="en-US"/>
          </a:p>
        </p:txBody>
      </p:sp>
      <p:sp>
        <p:nvSpPr>
          <p:cNvPr id="1049001" name="Rectangle 425">
            <a:extLst>
              <a:ext uri="{FF2B5EF4-FFF2-40B4-BE49-F238E27FC236}">
                <a16:creationId xmlns:a16="http://schemas.microsoft.com/office/drawing/2014/main" xmlns="" id="{E5D59E2B-5E9F-4B61-BBCD-5EAFDCBDB3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7874000" cy="4351338"/>
          </a:xfrm>
          <a:ln/>
        </p:spPr>
        <p:txBody>
          <a:bodyPr/>
          <a:lstStyle/>
          <a:p>
            <a:r>
              <a:rPr lang="en-US" altLang="en-US" dirty="0"/>
              <a:t> is an acute process in which a tear in the intima of the aorta leads to dissection through the laminas and formation of a new lumen (false lumen) and acute drop in systemic blood pressure, potentially leading to death </a:t>
            </a:r>
            <a:endParaRPr lang="it-IT" altLang="en-US" dirty="0"/>
          </a:p>
          <a:p>
            <a:r>
              <a:rPr lang="en-US" altLang="en-US" dirty="0"/>
              <a:t>is an absolute EMERGENCY and life-threatening condition that should be operated immediately, with HIGH MORTALITY post-operatively</a:t>
            </a:r>
            <a:endParaRPr lang="it-IT" alt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37" name="Picture 185">
            <a:extLst>
              <a:ext uri="{FF2B5EF4-FFF2-40B4-BE49-F238E27FC236}">
                <a16:creationId xmlns:a16="http://schemas.microsoft.com/office/drawing/2014/main" xmlns="" id="{2D35CB4F-2589-450C-B9FC-AF5CF42CB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369888"/>
            <a:ext cx="6875462" cy="590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3" name="Rectangle 427">
            <a:extLst>
              <a:ext uri="{FF2B5EF4-FFF2-40B4-BE49-F238E27FC236}">
                <a16:creationId xmlns:a16="http://schemas.microsoft.com/office/drawing/2014/main" xmlns="" id="{91CEDDC4-E67C-4B42-ACC9-5CA29AF530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Surgical Treatment of Acute Ascending Aortic Dissection</a:t>
            </a:r>
            <a:endParaRPr lang="it-IT" altLang="en-US"/>
          </a:p>
        </p:txBody>
      </p:sp>
      <p:sp>
        <p:nvSpPr>
          <p:cNvPr id="1049005" name="Rectangle 429">
            <a:extLst>
              <a:ext uri="{FF2B5EF4-FFF2-40B4-BE49-F238E27FC236}">
                <a16:creationId xmlns:a16="http://schemas.microsoft.com/office/drawing/2014/main" xmlns="" id="{E541CC88-A19C-4655-B75C-B38646DFD5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altLang="en-US"/>
              <a:t>complex surgery</a:t>
            </a:r>
            <a:endParaRPr lang="it-IT" altLang="en-US"/>
          </a:p>
          <a:p>
            <a:r>
              <a:rPr lang="en-US" altLang="en-US"/>
              <a:t>use of Deep Hypothermic Circulatory Arrest</a:t>
            </a:r>
            <a:endParaRPr lang="it-IT" altLang="en-US"/>
          </a:p>
          <a:p>
            <a:r>
              <a:rPr lang="en-US" altLang="en-US"/>
              <a:t>may need to replace aortic root, aortic valve, ascending aorta and re-implantation of coronary ostia (Bentall procedure)</a:t>
            </a:r>
            <a:endParaRPr lang="it-IT" altLang="en-US"/>
          </a:p>
          <a:p>
            <a:r>
              <a:rPr lang="en-US" altLang="en-US"/>
              <a:t>high rate of complications and mortality post-operatively</a:t>
            </a:r>
            <a:endParaRPr lang="it-IT" altLang="en-US"/>
          </a:p>
          <a:p>
            <a:endParaRPr lang="it-IT" alt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7" name="Rectangle 431">
            <a:extLst>
              <a:ext uri="{FF2B5EF4-FFF2-40B4-BE49-F238E27FC236}">
                <a16:creationId xmlns:a16="http://schemas.microsoft.com/office/drawing/2014/main" xmlns="" id="{D76F627D-01B4-491F-968E-DE29BF865A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altLang="en-US"/>
              <a:t>Bentall Procedure</a:t>
            </a:r>
            <a:endParaRPr lang="it-IT" altLang="en-US"/>
          </a:p>
        </p:txBody>
      </p:sp>
      <p:pic>
        <p:nvPicPr>
          <p:cNvPr id="2097339" name="Picture 187">
            <a:extLst>
              <a:ext uri="{FF2B5EF4-FFF2-40B4-BE49-F238E27FC236}">
                <a16:creationId xmlns:a16="http://schemas.microsoft.com/office/drawing/2014/main" xmlns="" id="{C84F6BA3-695C-447F-B08C-317EAD340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1860550"/>
            <a:ext cx="7594600" cy="457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41" name="Picture 189">
            <a:extLst>
              <a:ext uri="{FF2B5EF4-FFF2-40B4-BE49-F238E27FC236}">
                <a16:creationId xmlns:a16="http://schemas.microsoft.com/office/drawing/2014/main" xmlns="" id="{257A540E-1EB2-4CB7-B1F9-AC62934B6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201" y="0"/>
            <a:ext cx="9798051" cy="716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7343" name="Picture 191">
            <a:extLst>
              <a:ext uri="{FF2B5EF4-FFF2-40B4-BE49-F238E27FC236}">
                <a16:creationId xmlns:a16="http://schemas.microsoft.com/office/drawing/2014/main" xmlns="" id="{4DA3294D-A4E4-448A-8D46-2A262185A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63" y="3697288"/>
            <a:ext cx="2770187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9009" name="Rectangle 433">
            <a:extLst>
              <a:ext uri="{FF2B5EF4-FFF2-40B4-BE49-F238E27FC236}">
                <a16:creationId xmlns:a16="http://schemas.microsoft.com/office/drawing/2014/main" xmlns="" id="{3491106C-1D76-434C-82B5-CF166C72F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758825"/>
            <a:ext cx="70372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rtl="1"/>
            <a:r>
              <a:rPr lang="it-IT" altLang="en-US" sz="2400" b="1" dirty="0">
                <a:solidFill>
                  <a:srgbClr val="65FF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تمنيات</a:t>
            </a:r>
            <a:r>
              <a:rPr lang="en-US" altLang="en-US" sz="2400" b="1" dirty="0">
                <a:solidFill>
                  <a:srgbClr val="65FF65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65FF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لكم</a:t>
            </a:r>
            <a:r>
              <a:rPr lang="en-US" altLang="en-US" sz="2400" b="1" dirty="0">
                <a:solidFill>
                  <a:srgbClr val="65FF65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65FF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جميعاً</a:t>
            </a:r>
            <a:r>
              <a:rPr lang="en-US" altLang="en-US" sz="2400" b="1" dirty="0">
                <a:solidFill>
                  <a:srgbClr val="65FF65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65FF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بالتوفيق</a:t>
            </a:r>
            <a:r>
              <a:rPr lang="en-US" altLang="en-US" sz="2400" b="1" dirty="0">
                <a:solidFill>
                  <a:srgbClr val="65FF65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65FF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en-US" altLang="en-US" sz="2400" b="1" dirty="0">
                <a:solidFill>
                  <a:srgbClr val="65FF65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65FF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النجاح</a:t>
            </a:r>
            <a:r>
              <a:rPr lang="en-US" altLang="en-US" sz="2400" b="1" dirty="0">
                <a:solidFill>
                  <a:srgbClr val="65FF65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65FF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lang="en-US" altLang="en-US" sz="2400" b="1" dirty="0">
                <a:solidFill>
                  <a:srgbClr val="65FF65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65FF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حياتكم</a:t>
            </a:r>
            <a:r>
              <a:rPr lang="en-US" altLang="en-US" sz="2400" b="1" dirty="0">
                <a:solidFill>
                  <a:srgbClr val="65FF65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65FF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العلمية</a:t>
            </a:r>
            <a:r>
              <a:rPr lang="en-US" altLang="en-US" sz="2400" b="1" dirty="0">
                <a:solidFill>
                  <a:srgbClr val="65FF65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65FF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en-US" altLang="en-US" sz="2400" b="1" dirty="0">
                <a:solidFill>
                  <a:srgbClr val="65FF65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65FF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العملية</a:t>
            </a:r>
          </a:p>
          <a:p>
            <a:r>
              <a:rPr lang="en-US" altLang="en-US" sz="2400" b="1" dirty="0">
                <a:solidFill>
                  <a:srgbClr val="65FF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altLang="en-US" sz="2400" b="1" dirty="0">
              <a:solidFill>
                <a:srgbClr val="65FF6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9011" name="Rectangle 435">
            <a:extLst>
              <a:ext uri="{FF2B5EF4-FFF2-40B4-BE49-F238E27FC236}">
                <a16:creationId xmlns:a16="http://schemas.microsoft.com/office/drawing/2014/main" xmlns="" id="{0FBE0734-767F-4B93-BD7B-49306687F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0763" y="2715613"/>
            <a:ext cx="2682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r" rtl="1"/>
            <a:r>
              <a:rPr lang="it-IT" alt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</a:t>
            </a:r>
            <a:r>
              <a:rPr lang="en-US" altLang="en-US" sz="2400" b="1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تحياتي</a:t>
            </a:r>
            <a:r>
              <a:rPr lang="en-US" altLang="en-US" sz="2400" b="1" dirty="0">
                <a:solidFill>
                  <a:srgbClr val="FF0000"/>
                </a:solidFill>
                <a:cs typeface="Calibri" panose="020F0502020204030204" pitchFamily="34" charset="0"/>
              </a:rPr>
              <a:t>: </a:t>
            </a:r>
            <a:endParaRPr lang="it-IT" alt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it-IT" alt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r>
              <a:rPr lang="en-US" altLang="en-US" sz="2400" b="1" dirty="0">
                <a:solidFill>
                  <a:srgbClr val="FF0000"/>
                </a:solidFill>
                <a:cs typeface="Calibri" panose="020F0502020204030204" pitchFamily="34" charset="0"/>
              </a:rPr>
              <a:t>. </a:t>
            </a:r>
            <a:r>
              <a:rPr lang="it-IT" alt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ساهر</a:t>
            </a:r>
            <a:r>
              <a:rPr lang="en-US" altLang="en-US" sz="2400" b="1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خضر</a:t>
            </a:r>
            <a:r>
              <a:rPr lang="en-US" altLang="en-US" sz="2400" b="1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أبو</a:t>
            </a:r>
            <a:r>
              <a:rPr lang="en-US" altLang="en-US" sz="2400" b="1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it-IT" alt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غالي</a:t>
            </a:r>
          </a:p>
        </p:txBody>
      </p:sp>
      <p:sp>
        <p:nvSpPr>
          <p:cNvPr id="1049013" name="Rectangle 437">
            <a:extLst>
              <a:ext uri="{FF2B5EF4-FFF2-40B4-BE49-F238E27FC236}">
                <a16:creationId xmlns:a16="http://schemas.microsoft.com/office/drawing/2014/main" xmlns="" id="{6487AC8C-0A19-43F4-ABE9-82700FD9E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775" y="4470400"/>
            <a:ext cx="30972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en-US" sz="2400" b="1" dirty="0"/>
              <a:t>و كل عام و أنتم بخير </a:t>
            </a:r>
          </a:p>
          <a:p>
            <a:r>
              <a:rPr lang="it-IT" altLang="en-US" sz="2400" b="1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默认设计模板">
      <a:majorFont>
        <a:latin typeface="Calibri Light"/>
        <a:ea typeface=""/>
        <a:cs typeface="Calibri Light"/>
      </a:majorFont>
      <a:minorFont>
        <a:latin typeface="Calibri"/>
        <a:ea typeface="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默认设计模板">
      <a:majorFont>
        <a:latin typeface="Calibri Light"/>
        <a:ea typeface=""/>
        <a:cs typeface="Calibri Light"/>
      </a:majorFont>
      <a:minorFont>
        <a:latin typeface="Calibri"/>
        <a:ea typeface="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">
      <a:dk1>
        <a:srgbClr val="000000"/>
      </a:dk1>
      <a:lt1>
        <a:srgbClr val="FFFFFF"/>
      </a:lt1>
      <a:dk2>
        <a:srgbClr val="E7E6E6"/>
      </a:dk2>
      <a:lt2>
        <a:srgbClr val="44546A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1413</Words>
  <Application>Microsoft Office PowerPoint</Application>
  <DocSecurity>0</DocSecurity>
  <PresentationFormat>عرض على الشاشة (3:4)‏</PresentationFormat>
  <Paragraphs>163</Paragraphs>
  <Slides>75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75</vt:i4>
      </vt:variant>
    </vt:vector>
  </HeadingPairs>
  <TitlesOfParts>
    <vt:vector size="77" baseType="lpstr">
      <vt:lpstr>默认设计模板</vt:lpstr>
      <vt:lpstr>默认设计模板</vt:lpstr>
      <vt:lpstr>Cardiovascular Anatomy Part III</vt:lpstr>
      <vt:lpstr>Posterior Mediastinum</vt:lpstr>
      <vt:lpstr>Posterior Mediastinum</vt:lpstr>
      <vt:lpstr>Posterior Mediastinum</vt:lpstr>
      <vt:lpstr>Major Structures in the Posterior Mediastinum </vt:lpstr>
      <vt:lpstr>عرض تقديمي في PowerPoint</vt:lpstr>
      <vt:lpstr>عرض تقديمي في PowerPoint</vt:lpstr>
      <vt:lpstr>Surface Anatomy of the Heart</vt:lpstr>
      <vt:lpstr>How to count Ribs</vt:lpstr>
      <vt:lpstr>عرض تقديمي في PowerPoint</vt:lpstr>
      <vt:lpstr>Transverse Thoracic Plane</vt:lpstr>
      <vt:lpstr>عرض تقديمي في PowerPoint</vt:lpstr>
      <vt:lpstr>At the level of the Transverse Thoracic Plane: </vt:lpstr>
      <vt:lpstr>عرض تقديمي في PowerPoint</vt:lpstr>
      <vt:lpstr>Visualizing Structures in the Superior Mediastinum</vt:lpstr>
      <vt:lpstr>عرض تقديمي في PowerPoint</vt:lpstr>
      <vt:lpstr>عرض تقديمي في PowerPoint</vt:lpstr>
      <vt:lpstr>Visualizing Structures in the Superior Mediastinum</vt:lpstr>
      <vt:lpstr>عرض تقديمي في PowerPoint</vt:lpstr>
      <vt:lpstr>Visualizing Structures in the Superior Mediastinum</vt:lpstr>
      <vt:lpstr>عرض تقديمي في PowerPoint</vt:lpstr>
      <vt:lpstr>عرض تقديمي في PowerPoint</vt:lpstr>
      <vt:lpstr>The position of Heart with respect to our vertebral column</vt:lpstr>
      <vt:lpstr>Visualizing the margins of the Heart</vt:lpstr>
      <vt:lpstr>Projection Of the Heart Borders On The Chest Wall </vt:lpstr>
      <vt:lpstr>The upper border of the heart (2 - 3)</vt:lpstr>
      <vt:lpstr>The right border of the heart  (3 - 6)</vt:lpstr>
      <vt:lpstr>The lower border of the heart (6 - 5.5)</vt:lpstr>
      <vt:lpstr>The left border of the heart (2 - 5.5)</vt:lpstr>
      <vt:lpstr>عرض تقديمي في PowerPoint</vt:lpstr>
      <vt:lpstr>The Apex Beat (5.5)</vt:lpstr>
      <vt:lpstr>عرض تقديمي في PowerPoint</vt:lpstr>
      <vt:lpstr>Where To Listen For Heart Sounds </vt:lpstr>
      <vt:lpstr>Listening areas on the chest wall</vt:lpstr>
      <vt:lpstr>عرض تقديمي في PowerPoint</vt:lpstr>
      <vt:lpstr>Listening areas on the chest wall</vt:lpstr>
      <vt:lpstr>Auscultation Position of The Tricuspid Valve</vt:lpstr>
      <vt:lpstr>Auscultation Position of The Pulmonary Valve</vt:lpstr>
      <vt:lpstr>Auscultation Position of The Mitral Valve</vt:lpstr>
      <vt:lpstr>Auscultation Position of The Aortic Valve</vt:lpstr>
      <vt:lpstr>Erb's Point</vt:lpstr>
      <vt:lpstr>عرض تقديمي في PowerPoint</vt:lpstr>
      <vt:lpstr>Clinical Anatomy of the Heart</vt:lpstr>
      <vt:lpstr>Cardiac Tamponade</vt:lpstr>
      <vt:lpstr>Beck's Triade</vt:lpstr>
      <vt:lpstr>Beck's Triade (3D)</vt:lpstr>
      <vt:lpstr>Ischemic Heart Disease (IHD)</vt:lpstr>
      <vt:lpstr>Ischemic Heart Disease (IHD)</vt:lpstr>
      <vt:lpstr>عرض تقديمي في PowerPoint</vt:lpstr>
      <vt:lpstr>Coronary Angiography</vt:lpstr>
      <vt:lpstr>Coronary Angiography</vt:lpstr>
      <vt:lpstr>Percutaneous Coronary Intervention (PCI)</vt:lpstr>
      <vt:lpstr>عرض تقديمي في PowerPoint</vt:lpstr>
      <vt:lpstr>PCI</vt:lpstr>
      <vt:lpstr>Coronary Artery Bypass Grafting (CABG)</vt:lpstr>
      <vt:lpstr>Coronary Artery Bypass Grafting (CABG)</vt:lpstr>
      <vt:lpstr>Coronary Artery Bypass Grafting (CABG)</vt:lpstr>
      <vt:lpstr>Heart-Lung Machine  (Cardio-pulmonary Bypass, CPB)</vt:lpstr>
      <vt:lpstr>CPB</vt:lpstr>
      <vt:lpstr>Valvular Heart Disease</vt:lpstr>
      <vt:lpstr>Valve Stenosis</vt:lpstr>
      <vt:lpstr>Valve Regurgitation </vt:lpstr>
      <vt:lpstr>Valve Replacement</vt:lpstr>
      <vt:lpstr>Valve Replacement</vt:lpstr>
      <vt:lpstr>Valve Repair</vt:lpstr>
      <vt:lpstr>Valve Repair</vt:lpstr>
      <vt:lpstr>Trans-catheter Aortic Valve Implantation (TAVI)</vt:lpstr>
      <vt:lpstr>Percutaneous Mitral Balloon Valvuloplasty (PMBV)</vt:lpstr>
      <vt:lpstr>Percutaneous Mitral Balloon Valvuloplasty (PMBV)</vt:lpstr>
      <vt:lpstr>Asceding Aortic Aneurysm</vt:lpstr>
      <vt:lpstr>Acute Ascending Aortic Dissection </vt:lpstr>
      <vt:lpstr>عرض تقديمي في PowerPoint</vt:lpstr>
      <vt:lpstr>Surgical Treatment of Acute Ascending Aortic Dissection</vt:lpstr>
      <vt:lpstr>Bentall Procedure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Cardiovascular Anatomy  Part III</dc:title>
  <dc:creator>21051182G</dc:creator>
  <cp:lastModifiedBy>test7</cp:lastModifiedBy>
  <cp:revision>7</cp:revision>
  <dcterms:created xsi:type="dcterms:W3CDTF">2015-04-28T15:30:45Z</dcterms:created>
  <dcterms:modified xsi:type="dcterms:W3CDTF">2023-06-23T16:59:22Z</dcterms:modified>
  <cp:version>16.0000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bd5628b5edc54ca5a453a3588196c320</vt:lpwstr>
  </property>
</Properties>
</file>