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Lst>
  <p:notesMasterIdLst>
    <p:notesMasterId r:id="rId124"/>
  </p:notesMasterIdLst>
  <p:sldIdLst>
    <p:sldId id="257" r:id="rId3"/>
    <p:sldId id="258" r:id="rId4"/>
    <p:sldId id="259" r:id="rId5"/>
    <p:sldId id="260" r:id="rId6"/>
    <p:sldId id="261" r:id="rId7"/>
    <p:sldId id="262" r:id="rId8"/>
    <p:sldId id="263" r:id="rId9"/>
    <p:sldId id="264" r:id="rId10"/>
    <p:sldId id="265" r:id="rId11"/>
    <p:sldId id="266"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66"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49" r:id="rId92"/>
    <p:sldId id="350" r:id="rId93"/>
    <p:sldId id="351" r:id="rId94"/>
    <p:sldId id="352" r:id="rId95"/>
    <p:sldId id="353" r:id="rId96"/>
    <p:sldId id="354" r:id="rId97"/>
    <p:sldId id="355" r:id="rId98"/>
    <p:sldId id="356" r:id="rId99"/>
    <p:sldId id="357" r:id="rId100"/>
    <p:sldId id="358" r:id="rId101"/>
    <p:sldId id="359" r:id="rId102"/>
    <p:sldId id="360" r:id="rId103"/>
    <p:sldId id="361" r:id="rId104"/>
    <p:sldId id="365" r:id="rId105"/>
    <p:sldId id="362" r:id="rId106"/>
    <p:sldId id="367" r:id="rId107"/>
    <p:sldId id="369" r:id="rId108"/>
    <p:sldId id="368" r:id="rId109"/>
    <p:sldId id="363" r:id="rId110"/>
    <p:sldId id="370" r:id="rId111"/>
    <p:sldId id="371" r:id="rId112"/>
    <p:sldId id="372" r:id="rId113"/>
    <p:sldId id="373" r:id="rId114"/>
    <p:sldId id="374" r:id="rId115"/>
    <p:sldId id="375" r:id="rId116"/>
    <p:sldId id="376" r:id="rId117"/>
    <p:sldId id="377" r:id="rId118"/>
    <p:sldId id="379" r:id="rId119"/>
    <p:sldId id="378" r:id="rId120"/>
    <p:sldId id="380" r:id="rId121"/>
    <p:sldId id="381" r:id="rId122"/>
    <p:sldId id="382" r:id="rId12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9" d="100"/>
          <a:sy n="69" d="100"/>
        </p:scale>
        <p:origin x="139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tableStyles" Target="tableStyle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850"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851"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852"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853"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854"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855"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596" name="Title 1"/>
          <p:cNvSpPr>
            <a:spLocks noGrp="1"/>
          </p:cNvSpPr>
          <p:nvPr>
            <p:ph type="ctrTitle"/>
          </p:nvPr>
        </p:nvSpPr>
        <p:spPr>
          <a:xfrm>
            <a:off x="685800" y="1122363"/>
            <a:ext cx="7772400" cy="2387600"/>
          </a:xfrm>
        </p:spPr>
        <p:txBody>
          <a:bodyPr anchor="b"/>
          <a:lstStyle>
            <a:lvl1pPr algn="ctr">
              <a:defRPr sz="6000"/>
            </a:lvl1pPr>
          </a:lstStyle>
          <a:p>
            <a:r>
              <a:rPr lang="en-US" altLang="zh-CN"/>
              <a:t>Click to edit Master title style</a:t>
            </a:r>
            <a:endParaRPr lang="en-US" dirty="0"/>
          </a:p>
        </p:txBody>
      </p:sp>
      <p:sp>
        <p:nvSpPr>
          <p:cNvPr id="1048597"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1048598" name="Date Placeholder 3"/>
          <p:cNvSpPr>
            <a:spLocks noGrp="1"/>
          </p:cNvSpPr>
          <p:nvPr>
            <p:ph type="dt" sz="half" idx="10"/>
          </p:nvPr>
        </p:nvSpPr>
        <p:spPr/>
        <p:txBody>
          <a:bodyPr/>
          <a:lstStyle/>
          <a:p>
            <a:fld id="{70BC1078-46ED-40F9-8930-935BAD7C2B02}" type="datetimeFigureOut">
              <a:rPr lang="zh-CN" altLang="en-US" smtClean="0"/>
              <a:t>2022/5/7</a:t>
            </a:fld>
            <a:endParaRPr lang="zh-CN" altLang="en-US"/>
          </a:p>
        </p:txBody>
      </p:sp>
      <p:sp>
        <p:nvSpPr>
          <p:cNvPr id="1048599" name="Footer Placeholder 4"/>
          <p:cNvSpPr>
            <a:spLocks noGrp="1"/>
          </p:cNvSpPr>
          <p:nvPr>
            <p:ph type="ftr" sz="quarter" idx="11"/>
          </p:nvPr>
        </p:nvSpPr>
        <p:spPr/>
        <p:txBody>
          <a:bodyPr/>
          <a:lstStyle/>
          <a:p>
            <a:endParaRPr lang="zh-CN" altLang="en-US"/>
          </a:p>
        </p:txBody>
      </p:sp>
      <p:sp>
        <p:nvSpPr>
          <p:cNvPr id="1048600"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581" name="Title 1"/>
          <p:cNvSpPr>
            <a:spLocks noGrp="1"/>
          </p:cNvSpPr>
          <p:nvPr>
            <p:ph type="title"/>
          </p:nvPr>
        </p:nvSpPr>
        <p:spPr/>
        <p:txBody>
          <a:bodyPr/>
          <a:lstStyle/>
          <a:p>
            <a:r>
              <a:rPr lang="en-US" altLang="zh-CN"/>
              <a:t>Click to edit Master title style</a:t>
            </a:r>
            <a:endParaRPr lang="en-US" dirty="0"/>
          </a:p>
        </p:txBody>
      </p:sp>
      <p:sp>
        <p:nvSpPr>
          <p:cNvPr id="1048582"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583" name="Date Placeholder 3"/>
          <p:cNvSpPr>
            <a:spLocks noGrp="1"/>
          </p:cNvSpPr>
          <p:nvPr>
            <p:ph type="dt" sz="half" idx="10"/>
          </p:nvPr>
        </p:nvSpPr>
        <p:spPr/>
        <p:txBody>
          <a:bodyPr/>
          <a:lstStyle/>
          <a:p>
            <a:fld id="{70BC1078-46ED-40F9-8930-935BAD7C2B02}" type="datetimeFigureOut">
              <a:rPr lang="zh-CN" altLang="en-US" smtClean="0"/>
              <a:t>2022/5/7</a:t>
            </a:fld>
            <a:endParaRPr lang="zh-CN" altLang="en-US"/>
          </a:p>
        </p:txBody>
      </p:sp>
      <p:sp>
        <p:nvSpPr>
          <p:cNvPr id="1048584" name="Footer Placeholder 4"/>
          <p:cNvSpPr>
            <a:spLocks noGrp="1"/>
          </p:cNvSpPr>
          <p:nvPr>
            <p:ph type="ftr" sz="quarter" idx="11"/>
          </p:nvPr>
        </p:nvSpPr>
        <p:spPr/>
        <p:txBody>
          <a:bodyPr/>
          <a:lstStyle/>
          <a:p>
            <a:endParaRPr lang="zh-CN" altLang="en-US"/>
          </a:p>
        </p:txBody>
      </p:sp>
      <p:sp>
        <p:nvSpPr>
          <p:cNvPr id="1048585"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822" name="Title 1"/>
          <p:cNvSpPr>
            <a:spLocks noGrp="1"/>
          </p:cNvSpPr>
          <p:nvPr>
            <p:ph type="title"/>
          </p:nvPr>
        </p:nvSpPr>
        <p:spPr>
          <a:xfrm>
            <a:off x="623888" y="1709739"/>
            <a:ext cx="7886700" cy="2852737"/>
          </a:xfrm>
        </p:spPr>
        <p:txBody>
          <a:bodyPr anchor="b"/>
          <a:lstStyle>
            <a:lvl1pPr>
              <a:defRPr sz="6000"/>
            </a:lvl1pPr>
          </a:lstStyle>
          <a:p>
            <a:r>
              <a:rPr lang="en-US" altLang="zh-CN"/>
              <a:t>Click to edit Master title style</a:t>
            </a:r>
            <a:endParaRPr lang="en-US" dirty="0"/>
          </a:p>
        </p:txBody>
      </p:sp>
      <p:sp>
        <p:nvSpPr>
          <p:cNvPr id="104882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p>
        </p:txBody>
      </p:sp>
      <p:sp>
        <p:nvSpPr>
          <p:cNvPr id="1048824" name="Date Placeholder 3"/>
          <p:cNvSpPr>
            <a:spLocks noGrp="1"/>
          </p:cNvSpPr>
          <p:nvPr>
            <p:ph type="dt" sz="half" idx="10"/>
          </p:nvPr>
        </p:nvSpPr>
        <p:spPr/>
        <p:txBody>
          <a:bodyPr/>
          <a:lstStyle/>
          <a:p>
            <a:fld id="{70BC1078-46ED-40F9-8930-935BAD7C2B02}" type="datetimeFigureOut">
              <a:rPr lang="zh-CN" altLang="en-US" smtClean="0"/>
              <a:t>2022/5/7</a:t>
            </a:fld>
            <a:endParaRPr lang="zh-CN" altLang="en-US"/>
          </a:p>
        </p:txBody>
      </p:sp>
      <p:sp>
        <p:nvSpPr>
          <p:cNvPr id="1048825" name="Footer Placeholder 4"/>
          <p:cNvSpPr>
            <a:spLocks noGrp="1"/>
          </p:cNvSpPr>
          <p:nvPr>
            <p:ph type="ftr" sz="quarter" idx="11"/>
          </p:nvPr>
        </p:nvSpPr>
        <p:spPr/>
        <p:txBody>
          <a:bodyPr/>
          <a:lstStyle/>
          <a:p>
            <a:endParaRPr lang="zh-CN" altLang="en-US"/>
          </a:p>
        </p:txBody>
      </p:sp>
      <p:sp>
        <p:nvSpPr>
          <p:cNvPr id="1048826"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827" name="Title 1"/>
          <p:cNvSpPr>
            <a:spLocks noGrp="1"/>
          </p:cNvSpPr>
          <p:nvPr>
            <p:ph type="title"/>
          </p:nvPr>
        </p:nvSpPr>
        <p:spPr/>
        <p:txBody>
          <a:bodyPr/>
          <a:lstStyle/>
          <a:p>
            <a:r>
              <a:rPr lang="en-US" altLang="zh-CN"/>
              <a:t>Click to edit Master title style</a:t>
            </a:r>
            <a:endParaRPr lang="en-US" dirty="0"/>
          </a:p>
        </p:txBody>
      </p:sp>
      <p:sp>
        <p:nvSpPr>
          <p:cNvPr id="1048828" name="Content Placeholder 2"/>
          <p:cNvSpPr>
            <a:spLocks noGrp="1"/>
          </p:cNvSpPr>
          <p:nvPr>
            <p:ph sz="half" idx="1"/>
          </p:nvPr>
        </p:nvSpPr>
        <p:spPr>
          <a:xfrm>
            <a:off x="628650" y="1825625"/>
            <a:ext cx="3886200" cy="435133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829" name="Content Placeholder 3"/>
          <p:cNvSpPr>
            <a:spLocks noGrp="1"/>
          </p:cNvSpPr>
          <p:nvPr>
            <p:ph sz="half" idx="2"/>
          </p:nvPr>
        </p:nvSpPr>
        <p:spPr>
          <a:xfrm>
            <a:off x="4629150" y="1825625"/>
            <a:ext cx="3886200" cy="435133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830" name="Date Placeholder 4"/>
          <p:cNvSpPr>
            <a:spLocks noGrp="1"/>
          </p:cNvSpPr>
          <p:nvPr>
            <p:ph type="dt" sz="half" idx="10"/>
          </p:nvPr>
        </p:nvSpPr>
        <p:spPr/>
        <p:txBody>
          <a:bodyPr/>
          <a:lstStyle/>
          <a:p>
            <a:fld id="{70BC1078-46ED-40F9-8930-935BAD7C2B02}" type="datetimeFigureOut">
              <a:rPr lang="zh-CN" altLang="en-US" smtClean="0"/>
              <a:t>2022/5/7</a:t>
            </a:fld>
            <a:endParaRPr lang="zh-CN" altLang="en-US"/>
          </a:p>
        </p:txBody>
      </p:sp>
      <p:sp>
        <p:nvSpPr>
          <p:cNvPr id="1048831" name="Footer Placeholder 5"/>
          <p:cNvSpPr>
            <a:spLocks noGrp="1"/>
          </p:cNvSpPr>
          <p:nvPr>
            <p:ph type="ftr" sz="quarter" idx="11"/>
          </p:nvPr>
        </p:nvSpPr>
        <p:spPr/>
        <p:txBody>
          <a:bodyPr/>
          <a:lstStyle/>
          <a:p>
            <a:endParaRPr lang="zh-CN" altLang="en-US"/>
          </a:p>
        </p:txBody>
      </p:sp>
      <p:sp>
        <p:nvSpPr>
          <p:cNvPr id="1048832"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833" name="Title 1"/>
          <p:cNvSpPr>
            <a:spLocks noGrp="1"/>
          </p:cNvSpPr>
          <p:nvPr>
            <p:ph type="title"/>
          </p:nvPr>
        </p:nvSpPr>
        <p:spPr>
          <a:xfrm>
            <a:off x="629841" y="365126"/>
            <a:ext cx="7886700" cy="1325563"/>
          </a:xfrm>
        </p:spPr>
        <p:txBody>
          <a:bodyPr/>
          <a:lstStyle/>
          <a:p>
            <a:r>
              <a:rPr lang="en-US" altLang="zh-CN"/>
              <a:t>Click to edit Master title style</a:t>
            </a:r>
            <a:endParaRPr lang="en-US" dirty="0"/>
          </a:p>
        </p:txBody>
      </p:sp>
      <p:sp>
        <p:nvSpPr>
          <p:cNvPr id="1048834"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1048835" name="Content Placeholder 3"/>
          <p:cNvSpPr>
            <a:spLocks noGrp="1"/>
          </p:cNvSpPr>
          <p:nvPr>
            <p:ph sz="half" idx="2"/>
          </p:nvPr>
        </p:nvSpPr>
        <p:spPr>
          <a:xfrm>
            <a:off x="629842" y="2505075"/>
            <a:ext cx="3868340" cy="368458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836"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1048837" name="Content Placeholder 5"/>
          <p:cNvSpPr>
            <a:spLocks noGrp="1"/>
          </p:cNvSpPr>
          <p:nvPr>
            <p:ph sz="quarter" idx="4"/>
          </p:nvPr>
        </p:nvSpPr>
        <p:spPr>
          <a:xfrm>
            <a:off x="4629150" y="2505075"/>
            <a:ext cx="3887391" cy="368458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838" name="Date Placeholder 6"/>
          <p:cNvSpPr>
            <a:spLocks noGrp="1"/>
          </p:cNvSpPr>
          <p:nvPr>
            <p:ph type="dt" sz="half" idx="10"/>
          </p:nvPr>
        </p:nvSpPr>
        <p:spPr/>
        <p:txBody>
          <a:bodyPr/>
          <a:lstStyle/>
          <a:p>
            <a:fld id="{70BC1078-46ED-40F9-8930-935BAD7C2B02}" type="datetimeFigureOut">
              <a:rPr lang="zh-CN" altLang="en-US" smtClean="0"/>
              <a:t>2022/5/7</a:t>
            </a:fld>
            <a:endParaRPr lang="zh-CN" altLang="en-US"/>
          </a:p>
        </p:txBody>
      </p:sp>
      <p:sp>
        <p:nvSpPr>
          <p:cNvPr id="1048839" name="Footer Placeholder 7"/>
          <p:cNvSpPr>
            <a:spLocks noGrp="1"/>
          </p:cNvSpPr>
          <p:nvPr>
            <p:ph type="ftr" sz="quarter" idx="11"/>
          </p:nvPr>
        </p:nvSpPr>
        <p:spPr/>
        <p:txBody>
          <a:bodyPr/>
          <a:lstStyle/>
          <a:p>
            <a:endParaRPr lang="zh-CN" altLang="en-US"/>
          </a:p>
        </p:txBody>
      </p:sp>
      <p:sp>
        <p:nvSpPr>
          <p:cNvPr id="1048840" name="Slide Number Placeholder 8"/>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802" name="Title 1"/>
          <p:cNvSpPr>
            <a:spLocks noGrp="1"/>
          </p:cNvSpPr>
          <p:nvPr>
            <p:ph type="title"/>
          </p:nvPr>
        </p:nvSpPr>
        <p:spPr/>
        <p:txBody>
          <a:bodyPr/>
          <a:lstStyle/>
          <a:p>
            <a:r>
              <a:rPr lang="en-US" altLang="zh-CN"/>
              <a:t>Click to edit Master title style</a:t>
            </a:r>
            <a:endParaRPr lang="en-US" dirty="0"/>
          </a:p>
        </p:txBody>
      </p:sp>
      <p:sp>
        <p:nvSpPr>
          <p:cNvPr id="1048803" name="Date Placeholder 2"/>
          <p:cNvSpPr>
            <a:spLocks noGrp="1"/>
          </p:cNvSpPr>
          <p:nvPr>
            <p:ph type="dt" sz="half" idx="10"/>
          </p:nvPr>
        </p:nvSpPr>
        <p:spPr/>
        <p:txBody>
          <a:bodyPr/>
          <a:lstStyle/>
          <a:p>
            <a:fld id="{70BC1078-46ED-40F9-8930-935BAD7C2B02}" type="datetimeFigureOut">
              <a:rPr lang="zh-CN" altLang="en-US" smtClean="0"/>
              <a:t>2022/5/7</a:t>
            </a:fld>
            <a:endParaRPr lang="zh-CN" altLang="en-US"/>
          </a:p>
        </p:txBody>
      </p:sp>
      <p:sp>
        <p:nvSpPr>
          <p:cNvPr id="1048804" name="Footer Placeholder 3"/>
          <p:cNvSpPr>
            <a:spLocks noGrp="1"/>
          </p:cNvSpPr>
          <p:nvPr>
            <p:ph type="ftr" sz="quarter" idx="11"/>
          </p:nvPr>
        </p:nvSpPr>
        <p:spPr/>
        <p:txBody>
          <a:bodyPr/>
          <a:lstStyle/>
          <a:p>
            <a:endParaRPr lang="zh-CN" altLang="en-US"/>
          </a:p>
        </p:txBody>
      </p:sp>
      <p:sp>
        <p:nvSpPr>
          <p:cNvPr id="1048805" name="Slide Number Placeholder 4"/>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841" name="Date Placeholder 1"/>
          <p:cNvSpPr>
            <a:spLocks noGrp="1"/>
          </p:cNvSpPr>
          <p:nvPr>
            <p:ph type="dt" sz="half" idx="10"/>
          </p:nvPr>
        </p:nvSpPr>
        <p:spPr/>
        <p:txBody>
          <a:bodyPr/>
          <a:lstStyle/>
          <a:p>
            <a:fld id="{70BC1078-46ED-40F9-8930-935BAD7C2B02}" type="datetimeFigureOut">
              <a:rPr lang="zh-CN" altLang="en-US" smtClean="0"/>
              <a:t>2022/5/7</a:t>
            </a:fld>
            <a:endParaRPr lang="zh-CN" altLang="en-US"/>
          </a:p>
        </p:txBody>
      </p:sp>
      <p:sp>
        <p:nvSpPr>
          <p:cNvPr id="1048842" name="Footer Placeholder 2"/>
          <p:cNvSpPr>
            <a:spLocks noGrp="1"/>
          </p:cNvSpPr>
          <p:nvPr>
            <p:ph type="ftr" sz="quarter" idx="11"/>
          </p:nvPr>
        </p:nvSpPr>
        <p:spPr/>
        <p:txBody>
          <a:bodyPr/>
          <a:lstStyle/>
          <a:p>
            <a:endParaRPr lang="zh-CN" altLang="en-US"/>
          </a:p>
        </p:txBody>
      </p:sp>
      <p:sp>
        <p:nvSpPr>
          <p:cNvPr id="1048843" name="Slide Number Placeholder 3"/>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844" name="Title 1"/>
          <p:cNvSpPr>
            <a:spLocks noGrp="1"/>
          </p:cNvSpPr>
          <p:nvPr>
            <p:ph type="title"/>
          </p:nvPr>
        </p:nvSpPr>
        <p:spPr>
          <a:xfrm>
            <a:off x="629841" y="457200"/>
            <a:ext cx="2949178" cy="1600200"/>
          </a:xfrm>
        </p:spPr>
        <p:txBody>
          <a:bodyPr anchor="b"/>
          <a:lstStyle>
            <a:lvl1pPr>
              <a:defRPr sz="3200"/>
            </a:lvl1pPr>
          </a:lstStyle>
          <a:p>
            <a:r>
              <a:rPr lang="en-US" altLang="zh-CN"/>
              <a:t>Click to edit Master title style</a:t>
            </a:r>
            <a:endParaRPr lang="en-US" dirty="0"/>
          </a:p>
        </p:txBody>
      </p:sp>
      <p:sp>
        <p:nvSpPr>
          <p:cNvPr id="1048845"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846"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1048847" name="Date Placeholder 4"/>
          <p:cNvSpPr>
            <a:spLocks noGrp="1"/>
          </p:cNvSpPr>
          <p:nvPr>
            <p:ph type="dt" sz="half" idx="10"/>
          </p:nvPr>
        </p:nvSpPr>
        <p:spPr/>
        <p:txBody>
          <a:bodyPr/>
          <a:lstStyle/>
          <a:p>
            <a:fld id="{70BC1078-46ED-40F9-8930-935BAD7C2B02}" type="datetimeFigureOut">
              <a:rPr lang="zh-CN" altLang="en-US" smtClean="0"/>
              <a:t>2022/5/7</a:t>
            </a:fld>
            <a:endParaRPr lang="zh-CN" altLang="en-US"/>
          </a:p>
        </p:txBody>
      </p:sp>
      <p:sp>
        <p:nvSpPr>
          <p:cNvPr id="1048848" name="Footer Placeholder 5"/>
          <p:cNvSpPr>
            <a:spLocks noGrp="1"/>
          </p:cNvSpPr>
          <p:nvPr>
            <p:ph type="ftr" sz="quarter" idx="11"/>
          </p:nvPr>
        </p:nvSpPr>
        <p:spPr/>
        <p:txBody>
          <a:bodyPr/>
          <a:lstStyle/>
          <a:p>
            <a:endParaRPr lang="zh-CN" altLang="en-US"/>
          </a:p>
        </p:txBody>
      </p:sp>
      <p:sp>
        <p:nvSpPr>
          <p:cNvPr id="1048849"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811" name="Title 1"/>
          <p:cNvSpPr>
            <a:spLocks noGrp="1"/>
          </p:cNvSpPr>
          <p:nvPr>
            <p:ph type="title"/>
          </p:nvPr>
        </p:nvSpPr>
        <p:spPr>
          <a:xfrm>
            <a:off x="629841" y="457200"/>
            <a:ext cx="2949178" cy="1600200"/>
          </a:xfrm>
        </p:spPr>
        <p:txBody>
          <a:bodyPr anchor="b"/>
          <a:lstStyle>
            <a:lvl1pPr>
              <a:defRPr sz="3200"/>
            </a:lvl1pPr>
          </a:lstStyle>
          <a:p>
            <a:r>
              <a:rPr lang="en-US" altLang="zh-CN"/>
              <a:t>Click to edit Master title style</a:t>
            </a:r>
            <a:endParaRPr lang="en-US" dirty="0"/>
          </a:p>
        </p:txBody>
      </p:sp>
      <p:sp>
        <p:nvSpPr>
          <p:cNvPr id="1048812"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1048813"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1048814" name="Date Placeholder 4"/>
          <p:cNvSpPr>
            <a:spLocks noGrp="1"/>
          </p:cNvSpPr>
          <p:nvPr>
            <p:ph type="dt" sz="half" idx="10"/>
          </p:nvPr>
        </p:nvSpPr>
        <p:spPr/>
        <p:txBody>
          <a:bodyPr/>
          <a:lstStyle/>
          <a:p>
            <a:fld id="{70BC1078-46ED-40F9-8930-935BAD7C2B02}" type="datetimeFigureOut">
              <a:rPr lang="zh-CN" altLang="en-US" smtClean="0"/>
              <a:t>2022/5/7</a:t>
            </a:fld>
            <a:endParaRPr lang="zh-CN" altLang="en-US"/>
          </a:p>
        </p:txBody>
      </p:sp>
      <p:sp>
        <p:nvSpPr>
          <p:cNvPr id="1048815" name="Footer Placeholder 5"/>
          <p:cNvSpPr>
            <a:spLocks noGrp="1"/>
          </p:cNvSpPr>
          <p:nvPr>
            <p:ph type="ftr" sz="quarter" idx="11"/>
          </p:nvPr>
        </p:nvSpPr>
        <p:spPr/>
        <p:txBody>
          <a:bodyPr/>
          <a:lstStyle/>
          <a:p>
            <a:endParaRPr lang="zh-CN" altLang="en-US"/>
          </a:p>
        </p:txBody>
      </p:sp>
      <p:sp>
        <p:nvSpPr>
          <p:cNvPr id="1048816"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817" name="Title 1"/>
          <p:cNvSpPr>
            <a:spLocks noGrp="1"/>
          </p:cNvSpPr>
          <p:nvPr>
            <p:ph type="title"/>
          </p:nvPr>
        </p:nvSpPr>
        <p:spPr/>
        <p:txBody>
          <a:bodyPr/>
          <a:lstStyle/>
          <a:p>
            <a:r>
              <a:rPr lang="en-US" altLang="zh-CN"/>
              <a:t>Click to edit Master title style</a:t>
            </a:r>
            <a:endParaRPr lang="en-US" dirty="0"/>
          </a:p>
        </p:txBody>
      </p:sp>
      <p:sp>
        <p:nvSpPr>
          <p:cNvPr id="1048818" name="Vertical Text Placeholder 2"/>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819" name="Date Placeholder 3"/>
          <p:cNvSpPr>
            <a:spLocks noGrp="1"/>
          </p:cNvSpPr>
          <p:nvPr>
            <p:ph type="dt" sz="half" idx="10"/>
          </p:nvPr>
        </p:nvSpPr>
        <p:spPr/>
        <p:txBody>
          <a:bodyPr/>
          <a:lstStyle/>
          <a:p>
            <a:fld id="{70BC1078-46ED-40F9-8930-935BAD7C2B02}" type="datetimeFigureOut">
              <a:rPr lang="zh-CN" altLang="en-US" smtClean="0"/>
              <a:t>2022/5/7</a:t>
            </a:fld>
            <a:endParaRPr lang="zh-CN" altLang="en-US"/>
          </a:p>
        </p:txBody>
      </p:sp>
      <p:sp>
        <p:nvSpPr>
          <p:cNvPr id="1048820" name="Footer Placeholder 4"/>
          <p:cNvSpPr>
            <a:spLocks noGrp="1"/>
          </p:cNvSpPr>
          <p:nvPr>
            <p:ph type="ftr" sz="quarter" idx="11"/>
          </p:nvPr>
        </p:nvSpPr>
        <p:spPr/>
        <p:txBody>
          <a:bodyPr/>
          <a:lstStyle/>
          <a:p>
            <a:endParaRPr lang="zh-CN" altLang="en-US"/>
          </a:p>
        </p:txBody>
      </p:sp>
      <p:sp>
        <p:nvSpPr>
          <p:cNvPr id="1048821"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806" name="Vertical Title 1"/>
          <p:cNvSpPr>
            <a:spLocks noGrp="1"/>
          </p:cNvSpPr>
          <p:nvPr>
            <p:ph type="title" orient="vert"/>
          </p:nvPr>
        </p:nvSpPr>
        <p:spPr>
          <a:xfrm>
            <a:off x="6543675" y="365125"/>
            <a:ext cx="1971675" cy="5811838"/>
          </a:xfrm>
        </p:spPr>
        <p:txBody>
          <a:bodyPr vert="eaVert"/>
          <a:lstStyle/>
          <a:p>
            <a:r>
              <a:rPr lang="en-US" altLang="zh-CN"/>
              <a:t>Click to edit Master title style</a:t>
            </a:r>
            <a:endParaRPr lang="en-US" dirty="0"/>
          </a:p>
        </p:txBody>
      </p:sp>
      <p:sp>
        <p:nvSpPr>
          <p:cNvPr id="1048807" name="Vertical Text Placeholder 2"/>
          <p:cNvSpPr>
            <a:spLocks noGrp="1"/>
          </p:cNvSpPr>
          <p:nvPr>
            <p:ph type="body" orient="vert" idx="1"/>
          </p:nvPr>
        </p:nvSpPr>
        <p:spPr>
          <a:xfrm>
            <a:off x="628650" y="365125"/>
            <a:ext cx="5800725" cy="5811838"/>
          </a:xfrm>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808" name="Date Placeholder 3"/>
          <p:cNvSpPr>
            <a:spLocks noGrp="1"/>
          </p:cNvSpPr>
          <p:nvPr>
            <p:ph type="dt" sz="half" idx="10"/>
          </p:nvPr>
        </p:nvSpPr>
        <p:spPr/>
        <p:txBody>
          <a:bodyPr/>
          <a:lstStyle/>
          <a:p>
            <a:fld id="{70BC1078-46ED-40F9-8930-935BAD7C2B02}" type="datetimeFigureOut">
              <a:rPr lang="zh-CN" altLang="en-US" smtClean="0"/>
              <a:t>2022/5/7</a:t>
            </a:fld>
            <a:endParaRPr lang="zh-CN" altLang="en-US"/>
          </a:p>
        </p:txBody>
      </p:sp>
      <p:sp>
        <p:nvSpPr>
          <p:cNvPr id="1048809" name="Footer Placeholder 4"/>
          <p:cNvSpPr>
            <a:spLocks noGrp="1"/>
          </p:cNvSpPr>
          <p:nvPr>
            <p:ph type="ftr" sz="quarter" idx="11"/>
          </p:nvPr>
        </p:nvSpPr>
        <p:spPr/>
        <p:txBody>
          <a:bodyPr/>
          <a:lstStyle/>
          <a:p>
            <a:endParaRPr lang="zh-CN" altLang="en-US"/>
          </a:p>
        </p:txBody>
      </p:sp>
      <p:sp>
        <p:nvSpPr>
          <p:cNvPr id="1048810"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752" name="Title 1"/>
          <p:cNvSpPr>
            <a:spLocks noGrp="1"/>
          </p:cNvSpPr>
          <p:nvPr>
            <p:ph type="ctrTitle"/>
          </p:nvPr>
        </p:nvSpPr>
        <p:spPr>
          <a:xfrm>
            <a:off x="685800" y="1122363"/>
            <a:ext cx="7772400" cy="2387600"/>
          </a:xfrm>
        </p:spPr>
        <p:txBody>
          <a:bodyPr anchor="b"/>
          <a:lstStyle>
            <a:lvl1pPr algn="ctr">
              <a:defRPr sz="6000"/>
            </a:lvl1pPr>
          </a:lstStyle>
          <a:p>
            <a:r>
              <a:rPr lang="en-US" altLang="zh-CN"/>
              <a:t>Click to edit Master title style</a:t>
            </a:r>
            <a:endParaRPr lang="en-US" dirty="0"/>
          </a:p>
        </p:txBody>
      </p:sp>
      <p:sp>
        <p:nvSpPr>
          <p:cNvPr id="104875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1048754" name="Date Placeholder 3"/>
          <p:cNvSpPr>
            <a:spLocks noGrp="1"/>
          </p:cNvSpPr>
          <p:nvPr>
            <p:ph type="dt" sz="half" idx="10"/>
          </p:nvPr>
        </p:nvSpPr>
        <p:spPr/>
        <p:txBody>
          <a:bodyPr/>
          <a:lstStyle/>
          <a:p>
            <a:fld id="{70BC1078-46ED-40F9-8930-935BAD7C2B02}" type="datetimeFigureOut">
              <a:rPr lang="zh-CN" altLang="en-US" smtClean="0"/>
              <a:t>2022/5/7</a:t>
            </a:fld>
            <a:endParaRPr lang="zh-CN" altLang="en-US"/>
          </a:p>
        </p:txBody>
      </p:sp>
      <p:sp>
        <p:nvSpPr>
          <p:cNvPr id="1048755" name="Footer Placeholder 4"/>
          <p:cNvSpPr>
            <a:spLocks noGrp="1"/>
          </p:cNvSpPr>
          <p:nvPr>
            <p:ph type="ftr" sz="quarter" idx="11"/>
          </p:nvPr>
        </p:nvSpPr>
        <p:spPr/>
        <p:txBody>
          <a:bodyPr/>
          <a:lstStyle/>
          <a:p>
            <a:endParaRPr lang="zh-CN" altLang="en-US"/>
          </a:p>
        </p:txBody>
      </p:sp>
      <p:sp>
        <p:nvSpPr>
          <p:cNvPr id="1048756"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612" name="Title 1"/>
          <p:cNvSpPr>
            <a:spLocks noGrp="1"/>
          </p:cNvSpPr>
          <p:nvPr>
            <p:ph type="title"/>
          </p:nvPr>
        </p:nvSpPr>
        <p:spPr/>
        <p:txBody>
          <a:bodyPr/>
          <a:lstStyle/>
          <a:p>
            <a:r>
              <a:rPr lang="en-US" altLang="zh-CN"/>
              <a:t>Click to edit Master title style</a:t>
            </a:r>
            <a:endParaRPr lang="en-US" dirty="0"/>
          </a:p>
        </p:txBody>
      </p:sp>
      <p:sp>
        <p:nvSpPr>
          <p:cNvPr id="1048613"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614" name="Date Placeholder 3"/>
          <p:cNvSpPr>
            <a:spLocks noGrp="1"/>
          </p:cNvSpPr>
          <p:nvPr>
            <p:ph type="dt" sz="half" idx="10"/>
          </p:nvPr>
        </p:nvSpPr>
        <p:spPr/>
        <p:txBody>
          <a:bodyPr/>
          <a:lstStyle/>
          <a:p>
            <a:fld id="{70BC1078-46ED-40F9-8930-935BAD7C2B02}" type="datetimeFigureOut">
              <a:rPr lang="zh-CN" altLang="en-US" smtClean="0"/>
              <a:t>2022/5/7</a:t>
            </a:fld>
            <a:endParaRPr lang="zh-CN" altLang="en-US"/>
          </a:p>
        </p:txBody>
      </p:sp>
      <p:sp>
        <p:nvSpPr>
          <p:cNvPr id="1048615" name="Footer Placeholder 4"/>
          <p:cNvSpPr>
            <a:spLocks noGrp="1"/>
          </p:cNvSpPr>
          <p:nvPr>
            <p:ph type="ftr" sz="quarter" idx="11"/>
          </p:nvPr>
        </p:nvSpPr>
        <p:spPr/>
        <p:txBody>
          <a:bodyPr/>
          <a:lstStyle/>
          <a:p>
            <a:endParaRPr lang="zh-CN" altLang="en-US"/>
          </a:p>
        </p:txBody>
      </p:sp>
      <p:sp>
        <p:nvSpPr>
          <p:cNvPr id="1048616"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779" name="Title 1"/>
          <p:cNvSpPr>
            <a:spLocks noGrp="1"/>
          </p:cNvSpPr>
          <p:nvPr>
            <p:ph type="title"/>
          </p:nvPr>
        </p:nvSpPr>
        <p:spPr>
          <a:xfrm>
            <a:off x="623888" y="1709739"/>
            <a:ext cx="7886700" cy="2852737"/>
          </a:xfrm>
        </p:spPr>
        <p:txBody>
          <a:bodyPr anchor="b"/>
          <a:lstStyle>
            <a:lvl1pPr>
              <a:defRPr sz="6000"/>
            </a:lvl1pPr>
          </a:lstStyle>
          <a:p>
            <a:r>
              <a:rPr lang="en-US" altLang="zh-CN"/>
              <a:t>Click to edit Master title style</a:t>
            </a:r>
            <a:endParaRPr lang="en-US" dirty="0"/>
          </a:p>
        </p:txBody>
      </p:sp>
      <p:sp>
        <p:nvSpPr>
          <p:cNvPr id="1048780"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p>
        </p:txBody>
      </p:sp>
      <p:sp>
        <p:nvSpPr>
          <p:cNvPr id="1048781" name="Date Placeholder 3"/>
          <p:cNvSpPr>
            <a:spLocks noGrp="1"/>
          </p:cNvSpPr>
          <p:nvPr>
            <p:ph type="dt" sz="half" idx="10"/>
          </p:nvPr>
        </p:nvSpPr>
        <p:spPr/>
        <p:txBody>
          <a:bodyPr/>
          <a:lstStyle/>
          <a:p>
            <a:fld id="{70BC1078-46ED-40F9-8930-935BAD7C2B02}" type="datetimeFigureOut">
              <a:rPr lang="zh-CN" altLang="en-US" smtClean="0"/>
              <a:t>2022/5/7</a:t>
            </a:fld>
            <a:endParaRPr lang="zh-CN" altLang="en-US"/>
          </a:p>
        </p:txBody>
      </p:sp>
      <p:sp>
        <p:nvSpPr>
          <p:cNvPr id="1048782" name="Footer Placeholder 4"/>
          <p:cNvSpPr>
            <a:spLocks noGrp="1"/>
          </p:cNvSpPr>
          <p:nvPr>
            <p:ph type="ftr" sz="quarter" idx="11"/>
          </p:nvPr>
        </p:nvSpPr>
        <p:spPr/>
        <p:txBody>
          <a:bodyPr/>
          <a:lstStyle/>
          <a:p>
            <a:endParaRPr lang="zh-CN" altLang="en-US"/>
          </a:p>
        </p:txBody>
      </p:sp>
      <p:sp>
        <p:nvSpPr>
          <p:cNvPr id="1048783"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773" name="Title 1"/>
          <p:cNvSpPr>
            <a:spLocks noGrp="1"/>
          </p:cNvSpPr>
          <p:nvPr>
            <p:ph type="title"/>
          </p:nvPr>
        </p:nvSpPr>
        <p:spPr/>
        <p:txBody>
          <a:bodyPr/>
          <a:lstStyle/>
          <a:p>
            <a:r>
              <a:rPr lang="en-US" altLang="zh-CN"/>
              <a:t>Click to edit Master title style</a:t>
            </a:r>
            <a:endParaRPr lang="en-US" dirty="0"/>
          </a:p>
        </p:txBody>
      </p:sp>
      <p:sp>
        <p:nvSpPr>
          <p:cNvPr id="1048774" name="Content Placeholder 2"/>
          <p:cNvSpPr>
            <a:spLocks noGrp="1"/>
          </p:cNvSpPr>
          <p:nvPr>
            <p:ph sz="half" idx="1"/>
          </p:nvPr>
        </p:nvSpPr>
        <p:spPr>
          <a:xfrm>
            <a:off x="628650" y="1825625"/>
            <a:ext cx="3886200" cy="435133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775" name="Content Placeholder 3"/>
          <p:cNvSpPr>
            <a:spLocks noGrp="1"/>
          </p:cNvSpPr>
          <p:nvPr>
            <p:ph sz="half" idx="2"/>
          </p:nvPr>
        </p:nvSpPr>
        <p:spPr>
          <a:xfrm>
            <a:off x="4629150" y="1825625"/>
            <a:ext cx="3886200" cy="435133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776" name="Date Placeholder 4"/>
          <p:cNvSpPr>
            <a:spLocks noGrp="1"/>
          </p:cNvSpPr>
          <p:nvPr>
            <p:ph type="dt" sz="half" idx="10"/>
          </p:nvPr>
        </p:nvSpPr>
        <p:spPr/>
        <p:txBody>
          <a:bodyPr/>
          <a:lstStyle/>
          <a:p>
            <a:fld id="{70BC1078-46ED-40F9-8930-935BAD7C2B02}" type="datetimeFigureOut">
              <a:rPr lang="zh-CN" altLang="en-US" smtClean="0"/>
              <a:t>2022/5/7</a:t>
            </a:fld>
            <a:endParaRPr lang="zh-CN" altLang="en-US"/>
          </a:p>
        </p:txBody>
      </p:sp>
      <p:sp>
        <p:nvSpPr>
          <p:cNvPr id="1048777" name="Footer Placeholder 5"/>
          <p:cNvSpPr>
            <a:spLocks noGrp="1"/>
          </p:cNvSpPr>
          <p:nvPr>
            <p:ph type="ftr" sz="quarter" idx="11"/>
          </p:nvPr>
        </p:nvSpPr>
        <p:spPr/>
        <p:txBody>
          <a:bodyPr/>
          <a:lstStyle/>
          <a:p>
            <a:endParaRPr lang="zh-CN" altLang="en-US"/>
          </a:p>
        </p:txBody>
      </p:sp>
      <p:sp>
        <p:nvSpPr>
          <p:cNvPr id="1048778"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794" name="Title 1"/>
          <p:cNvSpPr>
            <a:spLocks noGrp="1"/>
          </p:cNvSpPr>
          <p:nvPr>
            <p:ph type="title"/>
          </p:nvPr>
        </p:nvSpPr>
        <p:spPr>
          <a:xfrm>
            <a:off x="629841" y="365126"/>
            <a:ext cx="7886700" cy="1325563"/>
          </a:xfrm>
        </p:spPr>
        <p:txBody>
          <a:bodyPr/>
          <a:lstStyle/>
          <a:p>
            <a:r>
              <a:rPr lang="en-US" altLang="zh-CN"/>
              <a:t>Click to edit Master title style</a:t>
            </a:r>
            <a:endParaRPr lang="en-US" dirty="0"/>
          </a:p>
        </p:txBody>
      </p:sp>
      <p:sp>
        <p:nvSpPr>
          <p:cNvPr id="1048795"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1048796" name="Content Placeholder 3"/>
          <p:cNvSpPr>
            <a:spLocks noGrp="1"/>
          </p:cNvSpPr>
          <p:nvPr>
            <p:ph sz="half" idx="2"/>
          </p:nvPr>
        </p:nvSpPr>
        <p:spPr>
          <a:xfrm>
            <a:off x="629842" y="2505075"/>
            <a:ext cx="3868340" cy="368458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797"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1048798" name="Content Placeholder 5"/>
          <p:cNvSpPr>
            <a:spLocks noGrp="1"/>
          </p:cNvSpPr>
          <p:nvPr>
            <p:ph sz="quarter" idx="4"/>
          </p:nvPr>
        </p:nvSpPr>
        <p:spPr>
          <a:xfrm>
            <a:off x="4629150" y="2505075"/>
            <a:ext cx="3887391" cy="368458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799" name="Date Placeholder 6"/>
          <p:cNvSpPr>
            <a:spLocks noGrp="1"/>
          </p:cNvSpPr>
          <p:nvPr>
            <p:ph type="dt" sz="half" idx="10"/>
          </p:nvPr>
        </p:nvSpPr>
        <p:spPr/>
        <p:txBody>
          <a:bodyPr/>
          <a:lstStyle/>
          <a:p>
            <a:fld id="{70BC1078-46ED-40F9-8930-935BAD7C2B02}" type="datetimeFigureOut">
              <a:rPr lang="zh-CN" altLang="en-US" smtClean="0"/>
              <a:t>2022/5/7</a:t>
            </a:fld>
            <a:endParaRPr lang="zh-CN" altLang="en-US"/>
          </a:p>
        </p:txBody>
      </p:sp>
      <p:sp>
        <p:nvSpPr>
          <p:cNvPr id="1048800" name="Footer Placeholder 7"/>
          <p:cNvSpPr>
            <a:spLocks noGrp="1"/>
          </p:cNvSpPr>
          <p:nvPr>
            <p:ph type="ftr" sz="quarter" idx="11"/>
          </p:nvPr>
        </p:nvSpPr>
        <p:spPr/>
        <p:txBody>
          <a:bodyPr/>
          <a:lstStyle/>
          <a:p>
            <a:endParaRPr lang="zh-CN" altLang="en-US"/>
          </a:p>
        </p:txBody>
      </p:sp>
      <p:sp>
        <p:nvSpPr>
          <p:cNvPr id="1048801" name="Slide Number Placeholder 8"/>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790" name="Title 1"/>
          <p:cNvSpPr>
            <a:spLocks noGrp="1"/>
          </p:cNvSpPr>
          <p:nvPr>
            <p:ph type="title"/>
          </p:nvPr>
        </p:nvSpPr>
        <p:spPr/>
        <p:txBody>
          <a:bodyPr/>
          <a:lstStyle/>
          <a:p>
            <a:r>
              <a:rPr lang="en-US" altLang="zh-CN"/>
              <a:t>Click to edit Master title style</a:t>
            </a:r>
            <a:endParaRPr lang="en-US" dirty="0"/>
          </a:p>
        </p:txBody>
      </p:sp>
      <p:sp>
        <p:nvSpPr>
          <p:cNvPr id="1048791" name="Date Placeholder 2"/>
          <p:cNvSpPr>
            <a:spLocks noGrp="1"/>
          </p:cNvSpPr>
          <p:nvPr>
            <p:ph type="dt" sz="half" idx="10"/>
          </p:nvPr>
        </p:nvSpPr>
        <p:spPr/>
        <p:txBody>
          <a:bodyPr/>
          <a:lstStyle/>
          <a:p>
            <a:fld id="{70BC1078-46ED-40F9-8930-935BAD7C2B02}" type="datetimeFigureOut">
              <a:rPr lang="zh-CN" altLang="en-US" smtClean="0"/>
              <a:t>2022/5/7</a:t>
            </a:fld>
            <a:endParaRPr lang="zh-CN" altLang="en-US"/>
          </a:p>
        </p:txBody>
      </p:sp>
      <p:sp>
        <p:nvSpPr>
          <p:cNvPr id="1048792" name="Footer Placeholder 3"/>
          <p:cNvSpPr>
            <a:spLocks noGrp="1"/>
          </p:cNvSpPr>
          <p:nvPr>
            <p:ph type="ftr" sz="quarter" idx="11"/>
          </p:nvPr>
        </p:nvSpPr>
        <p:spPr/>
        <p:txBody>
          <a:bodyPr/>
          <a:lstStyle/>
          <a:p>
            <a:endParaRPr lang="zh-CN" altLang="en-US"/>
          </a:p>
        </p:txBody>
      </p:sp>
      <p:sp>
        <p:nvSpPr>
          <p:cNvPr id="1048793" name="Slide Number Placeholder 4"/>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749" name="Date Placeholder 1"/>
          <p:cNvSpPr>
            <a:spLocks noGrp="1"/>
          </p:cNvSpPr>
          <p:nvPr>
            <p:ph type="dt" sz="half" idx="10"/>
          </p:nvPr>
        </p:nvSpPr>
        <p:spPr/>
        <p:txBody>
          <a:bodyPr/>
          <a:lstStyle/>
          <a:p>
            <a:fld id="{70BC1078-46ED-40F9-8930-935BAD7C2B02}" type="datetimeFigureOut">
              <a:rPr lang="zh-CN" altLang="en-US" smtClean="0"/>
              <a:t>2022/5/7</a:t>
            </a:fld>
            <a:endParaRPr lang="zh-CN" altLang="en-US"/>
          </a:p>
        </p:txBody>
      </p:sp>
      <p:sp>
        <p:nvSpPr>
          <p:cNvPr id="1048750" name="Footer Placeholder 2"/>
          <p:cNvSpPr>
            <a:spLocks noGrp="1"/>
          </p:cNvSpPr>
          <p:nvPr>
            <p:ph type="ftr" sz="quarter" idx="11"/>
          </p:nvPr>
        </p:nvSpPr>
        <p:spPr/>
        <p:txBody>
          <a:bodyPr/>
          <a:lstStyle/>
          <a:p>
            <a:endParaRPr lang="zh-CN" altLang="en-US"/>
          </a:p>
        </p:txBody>
      </p:sp>
      <p:sp>
        <p:nvSpPr>
          <p:cNvPr id="1048751" name="Slide Number Placeholder 3"/>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784" name="Title 1"/>
          <p:cNvSpPr>
            <a:spLocks noGrp="1"/>
          </p:cNvSpPr>
          <p:nvPr>
            <p:ph type="title"/>
          </p:nvPr>
        </p:nvSpPr>
        <p:spPr>
          <a:xfrm>
            <a:off x="629841" y="457200"/>
            <a:ext cx="2949178" cy="1600200"/>
          </a:xfrm>
        </p:spPr>
        <p:txBody>
          <a:bodyPr anchor="b"/>
          <a:lstStyle>
            <a:lvl1pPr>
              <a:defRPr sz="3200"/>
            </a:lvl1pPr>
          </a:lstStyle>
          <a:p>
            <a:r>
              <a:rPr lang="en-US" altLang="zh-CN"/>
              <a:t>Click to edit Master title style</a:t>
            </a:r>
            <a:endParaRPr lang="en-US" dirty="0"/>
          </a:p>
        </p:txBody>
      </p:sp>
      <p:sp>
        <p:nvSpPr>
          <p:cNvPr id="1048785"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786"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1048787" name="Date Placeholder 4"/>
          <p:cNvSpPr>
            <a:spLocks noGrp="1"/>
          </p:cNvSpPr>
          <p:nvPr>
            <p:ph type="dt" sz="half" idx="10"/>
          </p:nvPr>
        </p:nvSpPr>
        <p:spPr/>
        <p:txBody>
          <a:bodyPr/>
          <a:lstStyle/>
          <a:p>
            <a:fld id="{70BC1078-46ED-40F9-8930-935BAD7C2B02}" type="datetimeFigureOut">
              <a:rPr lang="zh-CN" altLang="en-US" smtClean="0"/>
              <a:t>2022/5/7</a:t>
            </a:fld>
            <a:endParaRPr lang="zh-CN" altLang="en-US"/>
          </a:p>
        </p:txBody>
      </p:sp>
      <p:sp>
        <p:nvSpPr>
          <p:cNvPr id="1048788" name="Footer Placeholder 5"/>
          <p:cNvSpPr>
            <a:spLocks noGrp="1"/>
          </p:cNvSpPr>
          <p:nvPr>
            <p:ph type="ftr" sz="quarter" idx="11"/>
          </p:nvPr>
        </p:nvSpPr>
        <p:spPr/>
        <p:txBody>
          <a:bodyPr/>
          <a:lstStyle/>
          <a:p>
            <a:endParaRPr lang="zh-CN" altLang="en-US"/>
          </a:p>
        </p:txBody>
      </p:sp>
      <p:sp>
        <p:nvSpPr>
          <p:cNvPr id="1048789"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757" name="Title 1"/>
          <p:cNvSpPr>
            <a:spLocks noGrp="1"/>
          </p:cNvSpPr>
          <p:nvPr>
            <p:ph type="title"/>
          </p:nvPr>
        </p:nvSpPr>
        <p:spPr>
          <a:xfrm>
            <a:off x="629841" y="457200"/>
            <a:ext cx="2949178" cy="1600200"/>
          </a:xfrm>
        </p:spPr>
        <p:txBody>
          <a:bodyPr anchor="b"/>
          <a:lstStyle>
            <a:lvl1pPr>
              <a:defRPr sz="3200"/>
            </a:lvl1pPr>
          </a:lstStyle>
          <a:p>
            <a:r>
              <a:rPr lang="en-US" altLang="zh-CN"/>
              <a:t>Click to edit Master title style</a:t>
            </a:r>
            <a:endParaRPr lang="en-US" dirty="0"/>
          </a:p>
        </p:txBody>
      </p:sp>
      <p:sp>
        <p:nvSpPr>
          <p:cNvPr id="1048758"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1048759"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1048760" name="Date Placeholder 4"/>
          <p:cNvSpPr>
            <a:spLocks noGrp="1"/>
          </p:cNvSpPr>
          <p:nvPr>
            <p:ph type="dt" sz="half" idx="10"/>
          </p:nvPr>
        </p:nvSpPr>
        <p:spPr/>
        <p:txBody>
          <a:bodyPr/>
          <a:lstStyle/>
          <a:p>
            <a:fld id="{70BC1078-46ED-40F9-8930-935BAD7C2B02}" type="datetimeFigureOut">
              <a:rPr lang="zh-CN" altLang="en-US" smtClean="0"/>
              <a:t>2022/5/7</a:t>
            </a:fld>
            <a:endParaRPr lang="zh-CN" altLang="en-US"/>
          </a:p>
        </p:txBody>
      </p:sp>
      <p:sp>
        <p:nvSpPr>
          <p:cNvPr id="1048761" name="Footer Placeholder 5"/>
          <p:cNvSpPr>
            <a:spLocks noGrp="1"/>
          </p:cNvSpPr>
          <p:nvPr>
            <p:ph type="ftr" sz="quarter" idx="11"/>
          </p:nvPr>
        </p:nvSpPr>
        <p:spPr/>
        <p:txBody>
          <a:bodyPr/>
          <a:lstStyle/>
          <a:p>
            <a:endParaRPr lang="zh-CN" altLang="en-US"/>
          </a:p>
        </p:txBody>
      </p:sp>
      <p:sp>
        <p:nvSpPr>
          <p:cNvPr id="1048762"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763" name="Title 1"/>
          <p:cNvSpPr>
            <a:spLocks noGrp="1"/>
          </p:cNvSpPr>
          <p:nvPr>
            <p:ph type="title"/>
          </p:nvPr>
        </p:nvSpPr>
        <p:spPr/>
        <p:txBody>
          <a:bodyPr/>
          <a:lstStyle/>
          <a:p>
            <a:r>
              <a:rPr lang="en-US" altLang="zh-CN"/>
              <a:t>Click to edit Master title style</a:t>
            </a:r>
            <a:endParaRPr lang="en-US" dirty="0"/>
          </a:p>
        </p:txBody>
      </p:sp>
      <p:sp>
        <p:nvSpPr>
          <p:cNvPr id="1048764" name="Vertical Text Placeholder 2"/>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765" name="Date Placeholder 3"/>
          <p:cNvSpPr>
            <a:spLocks noGrp="1"/>
          </p:cNvSpPr>
          <p:nvPr>
            <p:ph type="dt" sz="half" idx="10"/>
          </p:nvPr>
        </p:nvSpPr>
        <p:spPr/>
        <p:txBody>
          <a:bodyPr/>
          <a:lstStyle/>
          <a:p>
            <a:fld id="{70BC1078-46ED-40F9-8930-935BAD7C2B02}" type="datetimeFigureOut">
              <a:rPr lang="zh-CN" altLang="en-US" smtClean="0"/>
              <a:t>2022/5/7</a:t>
            </a:fld>
            <a:endParaRPr lang="zh-CN" altLang="en-US"/>
          </a:p>
        </p:txBody>
      </p:sp>
      <p:sp>
        <p:nvSpPr>
          <p:cNvPr id="1048766" name="Footer Placeholder 4"/>
          <p:cNvSpPr>
            <a:spLocks noGrp="1"/>
          </p:cNvSpPr>
          <p:nvPr>
            <p:ph type="ftr" sz="quarter" idx="11"/>
          </p:nvPr>
        </p:nvSpPr>
        <p:spPr/>
        <p:txBody>
          <a:bodyPr/>
          <a:lstStyle/>
          <a:p>
            <a:endParaRPr lang="zh-CN" altLang="en-US"/>
          </a:p>
        </p:txBody>
      </p:sp>
      <p:sp>
        <p:nvSpPr>
          <p:cNvPr id="1048767"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768" name="Vertical Title 1"/>
          <p:cNvSpPr>
            <a:spLocks noGrp="1"/>
          </p:cNvSpPr>
          <p:nvPr>
            <p:ph type="title" orient="vert"/>
          </p:nvPr>
        </p:nvSpPr>
        <p:spPr>
          <a:xfrm>
            <a:off x="6543675" y="365125"/>
            <a:ext cx="1971675" cy="5811838"/>
          </a:xfrm>
        </p:spPr>
        <p:txBody>
          <a:bodyPr vert="eaVert"/>
          <a:lstStyle/>
          <a:p>
            <a:r>
              <a:rPr lang="en-US" altLang="zh-CN"/>
              <a:t>Click to edit Master title style</a:t>
            </a:r>
            <a:endParaRPr lang="en-US" dirty="0"/>
          </a:p>
        </p:txBody>
      </p:sp>
      <p:sp>
        <p:nvSpPr>
          <p:cNvPr id="1048769" name="Vertical Text Placeholder 2"/>
          <p:cNvSpPr>
            <a:spLocks noGrp="1"/>
          </p:cNvSpPr>
          <p:nvPr>
            <p:ph type="body" orient="vert" idx="1"/>
          </p:nvPr>
        </p:nvSpPr>
        <p:spPr>
          <a:xfrm>
            <a:off x="628650" y="365125"/>
            <a:ext cx="5800725" cy="5811838"/>
          </a:xfrm>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770" name="Date Placeholder 3"/>
          <p:cNvSpPr>
            <a:spLocks noGrp="1"/>
          </p:cNvSpPr>
          <p:nvPr>
            <p:ph type="dt" sz="half" idx="10"/>
          </p:nvPr>
        </p:nvSpPr>
        <p:spPr/>
        <p:txBody>
          <a:bodyPr/>
          <a:lstStyle/>
          <a:p>
            <a:fld id="{70BC1078-46ED-40F9-8930-935BAD7C2B02}" type="datetimeFigureOut">
              <a:rPr lang="zh-CN" altLang="en-US" smtClean="0"/>
              <a:t>2022/5/7</a:t>
            </a:fld>
            <a:endParaRPr lang="zh-CN" altLang="en-US"/>
          </a:p>
        </p:txBody>
      </p:sp>
      <p:sp>
        <p:nvSpPr>
          <p:cNvPr id="1048771" name="Footer Placeholder 4"/>
          <p:cNvSpPr>
            <a:spLocks noGrp="1"/>
          </p:cNvSpPr>
          <p:nvPr>
            <p:ph type="ftr" sz="quarter" idx="11"/>
          </p:nvPr>
        </p:nvSpPr>
        <p:spPr/>
        <p:txBody>
          <a:bodyPr/>
          <a:lstStyle/>
          <a:p>
            <a:endParaRPr lang="zh-CN" altLang="en-US"/>
          </a:p>
        </p:txBody>
      </p:sp>
      <p:sp>
        <p:nvSpPr>
          <p:cNvPr id="1048772"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ltLang="zh-CN"/>
              <a:t>Click to edit Master title style</a:t>
            </a:r>
            <a:endParaRPr lang="en-US" dirty="0"/>
          </a:p>
        </p:txBody>
      </p:sp>
      <p:sp>
        <p:nvSpPr>
          <p:cNvPr id="1048577"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578"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BC1078-46ED-40F9-8930-935BAD7C2B02}" type="datetimeFigureOut">
              <a:rPr lang="zh-CN" altLang="en-US" smtClean="0"/>
              <a:t>2022/5/7</a:t>
            </a:fld>
            <a:endParaRPr lang="zh-CN" altLang="en-US"/>
          </a:p>
        </p:txBody>
      </p:sp>
      <p:sp>
        <p:nvSpPr>
          <p:cNvPr id="1048579"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B52ADC-5BFA-4FBD-BEE2-16096B7F416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07"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ltLang="zh-CN"/>
              <a:t>Click to edit Master title style</a:t>
            </a:r>
            <a:endParaRPr lang="en-US" dirty="0"/>
          </a:p>
        </p:txBody>
      </p:sp>
      <p:sp>
        <p:nvSpPr>
          <p:cNvPr id="1048608"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48609"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BC1078-46ED-40F9-8930-935BAD7C2B02}" type="datetimeFigureOut">
              <a:rPr lang="zh-CN" altLang="en-US" smtClean="0"/>
              <a:t>2022/5/7</a:t>
            </a:fld>
            <a:endParaRPr lang="zh-CN" altLang="en-US"/>
          </a:p>
        </p:txBody>
      </p:sp>
      <p:sp>
        <p:nvSpPr>
          <p:cNvPr id="1048610"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611"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B52ADC-5BFA-4FBD-BEE2-16096B7F416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1" name="Title 1"/>
          <p:cNvSpPr>
            <a:spLocks noGrp="1"/>
          </p:cNvSpPr>
          <p:nvPr>
            <p:ph type="ctrTitle"/>
          </p:nvPr>
        </p:nvSpPr>
        <p:spPr>
          <a:xfrm>
            <a:off x="265696" y="3428999"/>
            <a:ext cx="5305324" cy="1197453"/>
          </a:xfrm>
        </p:spPr>
        <p:txBody>
          <a:bodyPr>
            <a:normAutofit fontScale="90000"/>
          </a:bodyPr>
          <a:lstStyle/>
          <a:p>
            <a:r>
              <a:rPr lang="en-US" altLang="zh-CN" sz="4000"/>
              <a:t>Cardiovascular Anatomy</a:t>
            </a:r>
            <a:br>
              <a:rPr lang="en-US" altLang="zh-CN" sz="4000"/>
            </a:br>
            <a:br>
              <a:rPr lang="en-US" altLang="zh-CN" sz="4000"/>
            </a:br>
            <a:r>
              <a:rPr lang="en-US" altLang="zh-CN" sz="4000"/>
              <a:t>Part III</a:t>
            </a:r>
          </a:p>
        </p:txBody>
      </p:sp>
      <p:sp>
        <p:nvSpPr>
          <p:cNvPr id="1048602" name="Subtitle 2"/>
          <p:cNvSpPr>
            <a:spLocks noGrp="1"/>
          </p:cNvSpPr>
          <p:nvPr>
            <p:ph type="subTitle" idx="1"/>
          </p:nvPr>
        </p:nvSpPr>
        <p:spPr>
          <a:xfrm>
            <a:off x="265695" y="5294376"/>
            <a:ext cx="5208664" cy="913707"/>
          </a:xfrm>
        </p:spPr>
        <p:txBody>
          <a:bodyPr>
            <a:normAutofit fontScale="66667" lnSpcReduction="20000"/>
          </a:bodyPr>
          <a:lstStyle/>
          <a:p>
            <a:pPr algn="l"/>
            <a:r>
              <a:rPr lang="en-US" altLang="zh-CN"/>
              <a:t>Dr. SAHER ABUGHALI</a:t>
            </a:r>
          </a:p>
          <a:p>
            <a:pPr algn="l"/>
            <a:r>
              <a:rPr lang="en-US" altLang="zh-CN"/>
              <a:t>Director of Cardiac Surgery Department,</a:t>
            </a:r>
          </a:p>
          <a:p>
            <a:pPr algn="l"/>
            <a:r>
              <a:rPr lang="en-US" altLang="zh-CN"/>
              <a:t>Al Shifa Hospital.</a:t>
            </a:r>
          </a:p>
          <a:p>
            <a:pPr algn="l"/>
            <a:endParaRPr lang="en-US" altLang="zh-CN"/>
          </a:p>
        </p:txBody>
      </p:sp>
      <p:pic>
        <p:nvPicPr>
          <p:cNvPr id="2097153" name="صورة 2097152"/>
          <p:cNvPicPr>
            <a:picLocks/>
          </p:cNvPicPr>
          <p:nvPr/>
        </p:nvPicPr>
        <p:blipFill>
          <a:blip r:embed="rId2"/>
          <a:stretch>
            <a:fillRect/>
          </a:stretch>
        </p:blipFill>
        <p:spPr>
          <a:xfrm>
            <a:off x="1938748" y="889707"/>
            <a:ext cx="1959223" cy="1959721"/>
          </a:xfrm>
          <a:prstGeom prst="rect">
            <a:avLst/>
          </a:prstGeom>
        </p:spPr>
      </p:pic>
      <p:sp>
        <p:nvSpPr>
          <p:cNvPr id="1048603" name="مربع نص 1048602"/>
          <p:cNvSpPr txBox="1"/>
          <p:nvPr/>
        </p:nvSpPr>
        <p:spPr>
          <a:xfrm>
            <a:off x="1383965" y="215421"/>
            <a:ext cx="3260566" cy="510540"/>
          </a:xfrm>
          <a:prstGeom prst="rect">
            <a:avLst/>
          </a:prstGeom>
        </p:spPr>
        <p:txBody>
          <a:bodyPr wrap="square" rtlCol="0">
            <a:spAutoFit/>
          </a:bodyPr>
          <a:lstStyle/>
          <a:p>
            <a:r>
              <a:rPr lang="it-IT" altLang="en-US" sz="2800">
                <a:solidFill>
                  <a:srgbClr val="000000"/>
                </a:solidFill>
              </a:rPr>
              <a:t>بسم</a:t>
            </a:r>
            <a:r>
              <a:rPr lang="en-US" altLang="en-US" sz="2800">
                <a:solidFill>
                  <a:srgbClr val="000000"/>
                </a:solidFill>
              </a:rPr>
              <a:t> </a:t>
            </a:r>
            <a:r>
              <a:rPr lang="it-IT" altLang="en-US" sz="2800">
                <a:solidFill>
                  <a:srgbClr val="000000"/>
                </a:solidFill>
              </a:rPr>
              <a:t>الله</a:t>
            </a:r>
            <a:r>
              <a:rPr lang="en-US" altLang="en-US" sz="2800">
                <a:solidFill>
                  <a:srgbClr val="000000"/>
                </a:solidFill>
              </a:rPr>
              <a:t> </a:t>
            </a:r>
            <a:r>
              <a:rPr lang="it-IT" altLang="en-US" sz="2800">
                <a:solidFill>
                  <a:srgbClr val="000000"/>
                </a:solidFill>
              </a:rPr>
              <a:t>الرحمن</a:t>
            </a:r>
            <a:r>
              <a:rPr lang="en-US" altLang="en-US" sz="2800">
                <a:solidFill>
                  <a:srgbClr val="000000"/>
                </a:solidFill>
              </a:rPr>
              <a:t> </a:t>
            </a:r>
            <a:r>
              <a:rPr lang="it-IT" altLang="en-US" sz="2800">
                <a:solidFill>
                  <a:srgbClr val="000000"/>
                </a:solidFill>
              </a:rPr>
              <a:t>الرحيم </a:t>
            </a:r>
            <a:endParaRPr lang="it-IT" sz="2800">
              <a:solidFill>
                <a:srgbClr val="000000"/>
              </a:solidFill>
            </a:endParaRPr>
          </a:p>
        </p:txBody>
      </p:sp>
      <p:pic>
        <p:nvPicPr>
          <p:cNvPr id="2097154" name="صورة 2097153"/>
          <p:cNvPicPr>
            <a:picLocks/>
          </p:cNvPicPr>
          <p:nvPr/>
        </p:nvPicPr>
        <p:blipFill>
          <a:blip r:embed="rId3"/>
          <a:stretch>
            <a:fillRect/>
          </a:stretch>
        </p:blipFill>
        <p:spPr>
          <a:xfrm>
            <a:off x="6177294" y="215421"/>
            <a:ext cx="2836356" cy="650539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4" name="عنوان 1048603"/>
          <p:cNvSpPr>
            <a:spLocks noGrp="1"/>
          </p:cNvSpPr>
          <p:nvPr>
            <p:ph type="title"/>
          </p:nvPr>
        </p:nvSpPr>
        <p:spPr>
          <a:xfrm>
            <a:off x="1460278" y="2022514"/>
            <a:ext cx="6223442" cy="1325563"/>
          </a:xfrm>
        </p:spPr>
        <p:txBody>
          <a:bodyPr/>
          <a:lstStyle/>
          <a:p>
            <a:r>
              <a:rPr lang="en-US"/>
              <a:t>Posterior Mediastinum</a:t>
            </a:r>
            <a:endParaRPr lang="it-IT"/>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5" name="عنوان 1048604"/>
          <p:cNvSpPr>
            <a:spLocks noGrp="1"/>
          </p:cNvSpPr>
          <p:nvPr>
            <p:ph type="title"/>
          </p:nvPr>
        </p:nvSpPr>
        <p:spPr/>
        <p:txBody>
          <a:bodyPr/>
          <a:lstStyle/>
          <a:p>
            <a:r>
              <a:rPr lang="en-US"/>
              <a:t>Posterior Mediastinum</a:t>
            </a:r>
            <a:endParaRPr lang="it-IT"/>
          </a:p>
        </p:txBody>
      </p:sp>
      <p:sp>
        <p:nvSpPr>
          <p:cNvPr id="1048606" name="عنصر نائب للمحتوى 1048605"/>
          <p:cNvSpPr>
            <a:spLocks noGrp="1"/>
          </p:cNvSpPr>
          <p:nvPr>
            <p:ph idx="1"/>
          </p:nvPr>
        </p:nvSpPr>
        <p:spPr>
          <a:xfrm>
            <a:off x="369602" y="2160404"/>
            <a:ext cx="4332006" cy="3584482"/>
          </a:xfrm>
        </p:spPr>
        <p:txBody>
          <a:bodyPr>
            <a:normAutofit fontScale="78571" lnSpcReduction="20000"/>
          </a:bodyPr>
          <a:lstStyle/>
          <a:p>
            <a:pPr marL="0" indent="0">
              <a:buNone/>
            </a:pPr>
            <a:r>
              <a:rPr lang="en-US"/>
              <a:t>The posterior mediastinum (the posterior part of the </a:t>
            </a:r>
            <a:r>
              <a:rPr lang="en-US" b="1" i="1" u="none">
                <a:effectLst/>
              </a:rPr>
              <a:t>inferior mediastinum</a:t>
            </a:r>
            <a:r>
              <a:rPr lang="en-US"/>
              <a:t>) is located: </a:t>
            </a:r>
            <a:endParaRPr lang="it-IT"/>
          </a:p>
          <a:p>
            <a:r>
              <a:rPr lang="en-US"/>
              <a:t>inferior to the </a:t>
            </a:r>
            <a:r>
              <a:rPr lang="en-US" b="0" i="0" u="none"/>
              <a:t>transverse thoracic plane</a:t>
            </a:r>
            <a:endParaRPr lang="it-IT" b="0" i="0"/>
          </a:p>
          <a:p>
            <a:r>
              <a:rPr lang="en-US"/>
              <a:t>anterior to the T5-T12 vertebrae</a:t>
            </a:r>
            <a:endParaRPr lang="it-IT"/>
          </a:p>
          <a:p>
            <a:r>
              <a:rPr lang="en-US"/>
              <a:t>posterior to the pericardium and diaphragm, and between the parietal pleura of the two lungs </a:t>
            </a:r>
            <a:endParaRPr lang="it-IT"/>
          </a:p>
        </p:txBody>
      </p:sp>
      <p:pic>
        <p:nvPicPr>
          <p:cNvPr id="2097155" name="صورة 2097154"/>
          <p:cNvPicPr>
            <a:picLocks/>
          </p:cNvPicPr>
          <p:nvPr/>
        </p:nvPicPr>
        <p:blipFill>
          <a:blip r:embed="rId2"/>
          <a:stretch>
            <a:fillRect/>
          </a:stretch>
        </p:blipFill>
        <p:spPr>
          <a:xfrm>
            <a:off x="4867350" y="1914033"/>
            <a:ext cx="3647999" cy="320249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عنوان 1048616"/>
          <p:cNvSpPr>
            <a:spLocks noGrp="1"/>
          </p:cNvSpPr>
          <p:nvPr>
            <p:ph type="title"/>
          </p:nvPr>
        </p:nvSpPr>
        <p:spPr/>
        <p:txBody>
          <a:bodyPr/>
          <a:lstStyle/>
          <a:p>
            <a:r>
              <a:rPr lang="en-US"/>
              <a:t>Posterior Mediastinum</a:t>
            </a:r>
            <a:endParaRPr lang="it-IT"/>
          </a:p>
        </p:txBody>
      </p:sp>
      <p:pic>
        <p:nvPicPr>
          <p:cNvPr id="2097156" name="صورة 2097155"/>
          <p:cNvPicPr>
            <a:picLocks/>
          </p:cNvPicPr>
          <p:nvPr/>
        </p:nvPicPr>
        <p:blipFill>
          <a:blip r:embed="rId2"/>
          <a:stretch>
            <a:fillRect/>
          </a:stretch>
        </p:blipFill>
        <p:spPr>
          <a:xfrm>
            <a:off x="999830" y="1469866"/>
            <a:ext cx="6897701" cy="498439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7" name="صورة 2097156"/>
          <p:cNvPicPr>
            <a:picLocks/>
          </p:cNvPicPr>
          <p:nvPr/>
        </p:nvPicPr>
        <p:blipFill>
          <a:blip r:embed="rId2"/>
          <a:stretch>
            <a:fillRect/>
          </a:stretch>
        </p:blipFill>
        <p:spPr>
          <a:xfrm>
            <a:off x="692815" y="595628"/>
            <a:ext cx="7758369" cy="566674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8" name="عنوان 1048617"/>
          <p:cNvSpPr>
            <a:spLocks noGrp="1"/>
          </p:cNvSpPr>
          <p:nvPr>
            <p:ph type="title"/>
          </p:nvPr>
        </p:nvSpPr>
        <p:spPr/>
        <p:txBody>
          <a:bodyPr>
            <a:normAutofit/>
          </a:bodyPr>
          <a:lstStyle/>
          <a:p>
            <a:r>
              <a:rPr lang="en-US" sz="4400"/>
              <a:t>Major Structures in the Posterior Mediastinum </a:t>
            </a:r>
            <a:endParaRPr lang="it-IT"/>
          </a:p>
        </p:txBody>
      </p:sp>
      <p:sp>
        <p:nvSpPr>
          <p:cNvPr id="1048619" name="عنصر نائب للمحتوى 1048618"/>
          <p:cNvSpPr>
            <a:spLocks noGrp="1"/>
          </p:cNvSpPr>
          <p:nvPr>
            <p:ph idx="1"/>
          </p:nvPr>
        </p:nvSpPr>
        <p:spPr/>
        <p:txBody>
          <a:bodyPr/>
          <a:lstStyle/>
          <a:p>
            <a:pPr marL="0" indent="0">
              <a:buNone/>
            </a:pPr>
            <a:endParaRPr lang="it-IT"/>
          </a:p>
          <a:p>
            <a:r>
              <a:rPr lang="en-US"/>
              <a:t>■ esophagus and its associated nerve plexus</a:t>
            </a:r>
            <a:endParaRPr lang="it-IT"/>
          </a:p>
          <a:p>
            <a:r>
              <a:rPr lang="en-US"/>
              <a:t>■ descending thoracic aorta and its branches</a:t>
            </a:r>
            <a:endParaRPr lang="it-IT"/>
          </a:p>
          <a:p>
            <a:r>
              <a:rPr lang="en-US"/>
              <a:t>■ azygos system of veins</a:t>
            </a:r>
            <a:endParaRPr lang="it-IT"/>
          </a:p>
          <a:p>
            <a:r>
              <a:rPr lang="en-US"/>
              <a:t>■ thoracic duct and associated lymph nodes</a:t>
            </a:r>
            <a:endParaRPr lang="it-IT"/>
          </a:p>
          <a:p>
            <a:r>
              <a:rPr lang="en-US"/>
              <a:t>■ sympathetic trunks</a:t>
            </a:r>
            <a:endParaRPr lang="it-IT"/>
          </a:p>
          <a:p>
            <a:r>
              <a:rPr lang="en-US"/>
              <a:t>■ thoracic splanchnic nerves</a:t>
            </a:r>
            <a:endParaRPr lang="it-IT"/>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8" name="صورة 2097157"/>
          <p:cNvPicPr>
            <a:picLocks/>
          </p:cNvPicPr>
          <p:nvPr/>
        </p:nvPicPr>
        <p:blipFill>
          <a:blip r:embed="rId2"/>
          <a:stretch>
            <a:fillRect/>
          </a:stretch>
        </p:blipFill>
        <p:spPr>
          <a:xfrm>
            <a:off x="694224" y="455592"/>
            <a:ext cx="7571255" cy="610669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عنوان 1048619"/>
          <p:cNvSpPr>
            <a:spLocks noGrp="1"/>
          </p:cNvSpPr>
          <p:nvPr>
            <p:ph type="title"/>
          </p:nvPr>
        </p:nvSpPr>
        <p:spPr/>
        <p:txBody>
          <a:bodyPr/>
          <a:lstStyle/>
          <a:p>
            <a:r>
              <a:rPr lang="en-US"/>
              <a:t>Esophagus</a:t>
            </a:r>
            <a:endParaRPr lang="it-IT"/>
          </a:p>
        </p:txBody>
      </p:sp>
      <p:sp>
        <p:nvSpPr>
          <p:cNvPr id="1048621" name="عنصر نائب للمحتوى 1048620"/>
          <p:cNvSpPr>
            <a:spLocks noGrp="1"/>
          </p:cNvSpPr>
          <p:nvPr>
            <p:ph idx="1"/>
          </p:nvPr>
        </p:nvSpPr>
        <p:spPr/>
        <p:txBody>
          <a:bodyPr/>
          <a:lstStyle/>
          <a:p>
            <a:r>
              <a:rPr lang="en-US" dirty="0"/>
              <a:t> The esophagus is a muscular tube (between 20 and 25 cm long in the adult) passing between the </a:t>
            </a:r>
            <a:r>
              <a:rPr lang="en-US" u="sng" dirty="0"/>
              <a:t>pharynx</a:t>
            </a:r>
            <a:r>
              <a:rPr lang="en-US" dirty="0"/>
              <a:t> in the neck and the </a:t>
            </a:r>
            <a:r>
              <a:rPr lang="en-US" u="sng" dirty="0"/>
              <a:t>stomach</a:t>
            </a:r>
            <a:r>
              <a:rPr lang="en-US" dirty="0"/>
              <a:t> in the abdomen. </a:t>
            </a:r>
            <a:endParaRPr lang="it-IT" dirty="0"/>
          </a:p>
          <a:p>
            <a:r>
              <a:rPr lang="en-US" dirty="0"/>
              <a:t>It begins at the inferior border of the cricoid cartilage, opposite vertebra C4, and ends at the cardiac opening of the stomach </a:t>
            </a:r>
            <a:r>
              <a:rPr lang="en-GB" dirty="0"/>
              <a:t>(cardias)</a:t>
            </a:r>
            <a:r>
              <a:rPr lang="en-US" dirty="0"/>
              <a:t>, opposite vertebra T11.  </a:t>
            </a:r>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2" name="عنوان 1048621"/>
          <p:cNvSpPr>
            <a:spLocks noGrp="1"/>
          </p:cNvSpPr>
          <p:nvPr>
            <p:ph type="title"/>
          </p:nvPr>
        </p:nvSpPr>
        <p:spPr/>
        <p:txBody>
          <a:bodyPr/>
          <a:lstStyle/>
          <a:p>
            <a:r>
              <a:rPr lang="en-US"/>
              <a:t>Esophagus</a:t>
            </a:r>
            <a:endParaRPr lang="it-IT"/>
          </a:p>
        </p:txBody>
      </p:sp>
      <p:sp>
        <p:nvSpPr>
          <p:cNvPr id="1048623" name="عنصر نائب للمحتوى 1048622"/>
          <p:cNvSpPr>
            <a:spLocks noGrp="1"/>
          </p:cNvSpPr>
          <p:nvPr>
            <p:ph idx="1"/>
          </p:nvPr>
        </p:nvSpPr>
        <p:spPr>
          <a:xfrm>
            <a:off x="347377" y="1769915"/>
            <a:ext cx="4792611" cy="3746416"/>
          </a:xfrm>
        </p:spPr>
        <p:txBody>
          <a:bodyPr>
            <a:normAutofit fontScale="75357" lnSpcReduction="20000"/>
          </a:bodyPr>
          <a:lstStyle/>
          <a:p>
            <a:r>
              <a:rPr lang="en-US" dirty="0"/>
              <a:t>The esophagus descends into the posterior mediastinum from the superior mediastinum, passing posterior to and to the </a:t>
            </a:r>
            <a:r>
              <a:rPr lang="en-US" u="sng" dirty="0"/>
              <a:t>right</a:t>
            </a:r>
            <a:r>
              <a:rPr lang="en-US" dirty="0"/>
              <a:t> of the </a:t>
            </a:r>
            <a:r>
              <a:rPr lang="en-US" u="sng" dirty="0"/>
              <a:t>arch of the aorta </a:t>
            </a:r>
            <a:r>
              <a:rPr lang="en-US" dirty="0"/>
              <a:t>and posterior to the </a:t>
            </a:r>
            <a:r>
              <a:rPr lang="en-US" u="sng" dirty="0"/>
              <a:t>pericardium</a:t>
            </a:r>
            <a:r>
              <a:rPr lang="en-US" dirty="0"/>
              <a:t> and </a:t>
            </a:r>
            <a:r>
              <a:rPr lang="en-US" u="sng" dirty="0"/>
              <a:t>LA</a:t>
            </a:r>
            <a:r>
              <a:rPr lang="en-US" dirty="0"/>
              <a:t>. </a:t>
            </a:r>
            <a:endParaRPr lang="it-IT" dirty="0"/>
          </a:p>
          <a:p>
            <a:r>
              <a:rPr lang="en-US" dirty="0"/>
              <a:t>The esophagus constitutes the primary posterior relationship of the </a:t>
            </a:r>
            <a:r>
              <a:rPr lang="en-US" u="sng" dirty="0"/>
              <a:t>base of the heart. </a:t>
            </a:r>
            <a:endParaRPr lang="it-IT" u="sng" dirty="0"/>
          </a:p>
          <a:p>
            <a:r>
              <a:rPr lang="en-US" dirty="0"/>
              <a:t>It then deviates to the </a:t>
            </a:r>
            <a:r>
              <a:rPr lang="en-US" u="sng" dirty="0"/>
              <a:t>left</a:t>
            </a:r>
            <a:r>
              <a:rPr lang="en-US" dirty="0"/>
              <a:t> and passes through the </a:t>
            </a:r>
            <a:r>
              <a:rPr lang="en-US" u="sng" dirty="0"/>
              <a:t>esophageal hiatus </a:t>
            </a:r>
            <a:r>
              <a:rPr lang="en-US" dirty="0"/>
              <a:t>in the diaphragm at the level of the </a:t>
            </a:r>
            <a:r>
              <a:rPr lang="en-US" u="sng" dirty="0"/>
              <a:t>T10</a:t>
            </a:r>
            <a:r>
              <a:rPr lang="en-US" dirty="0"/>
              <a:t> vertebra, anterior to the </a:t>
            </a:r>
            <a:r>
              <a:rPr lang="en-US" u="sng" dirty="0"/>
              <a:t>aorta</a:t>
            </a:r>
            <a:r>
              <a:rPr lang="en-US" dirty="0"/>
              <a:t>.</a:t>
            </a:r>
            <a:endParaRPr lang="it-IT" dirty="0"/>
          </a:p>
        </p:txBody>
      </p:sp>
      <p:pic>
        <p:nvPicPr>
          <p:cNvPr id="2097159" name="صورة 2097158"/>
          <p:cNvPicPr>
            <a:picLocks/>
          </p:cNvPicPr>
          <p:nvPr/>
        </p:nvPicPr>
        <p:blipFill>
          <a:blip r:embed="rId2"/>
          <a:stretch>
            <a:fillRect/>
          </a:stretch>
        </p:blipFill>
        <p:spPr>
          <a:xfrm>
            <a:off x="5780699" y="365125"/>
            <a:ext cx="3015534" cy="630550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0" name="صورة 2097159"/>
          <p:cNvPicPr>
            <a:picLocks/>
          </p:cNvPicPr>
          <p:nvPr/>
        </p:nvPicPr>
        <p:blipFill>
          <a:blip r:embed="rId2"/>
          <a:stretch>
            <a:fillRect/>
          </a:stretch>
        </p:blipFill>
        <p:spPr>
          <a:xfrm>
            <a:off x="2514135" y="324882"/>
            <a:ext cx="4115729" cy="620823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2" name="عنوان 1048631"/>
          <p:cNvSpPr>
            <a:spLocks noGrp="1"/>
          </p:cNvSpPr>
          <p:nvPr>
            <p:ph type="title"/>
          </p:nvPr>
        </p:nvSpPr>
        <p:spPr>
          <a:xfrm>
            <a:off x="241558" y="235617"/>
            <a:ext cx="4495559" cy="1470865"/>
          </a:xfrm>
        </p:spPr>
        <p:txBody>
          <a:bodyPr>
            <a:normAutofit/>
          </a:bodyPr>
          <a:lstStyle/>
          <a:p>
            <a:r>
              <a:rPr lang="en-US" sz="2400"/>
              <a:t>Relationships to important structures in the posterior mediastinum: </a:t>
            </a:r>
            <a:endParaRPr lang="it-IT" sz="2400"/>
          </a:p>
        </p:txBody>
      </p:sp>
      <p:sp>
        <p:nvSpPr>
          <p:cNvPr id="1048633" name="عنصر نائب للمحتوى 1048632"/>
          <p:cNvSpPr>
            <a:spLocks noGrp="1"/>
          </p:cNvSpPr>
          <p:nvPr>
            <p:ph idx="1"/>
          </p:nvPr>
        </p:nvSpPr>
        <p:spPr>
          <a:xfrm>
            <a:off x="160925" y="1574158"/>
            <a:ext cx="4045769" cy="4584544"/>
          </a:xfrm>
        </p:spPr>
        <p:txBody>
          <a:bodyPr>
            <a:normAutofit fontScale="78571" lnSpcReduction="20000"/>
          </a:bodyPr>
          <a:lstStyle/>
          <a:p>
            <a:r>
              <a:rPr lang="en-US"/>
              <a:t>The right side is covered by the mediastinal part of the parietal pleura.</a:t>
            </a:r>
            <a:endParaRPr lang="it-IT"/>
          </a:p>
          <a:p>
            <a:r>
              <a:rPr lang="en-US"/>
              <a:t>Anterior to the esophagus, below the level of the tracheal bifurcation, are the right PA and the left main bronchus. </a:t>
            </a:r>
            <a:endParaRPr lang="it-IT"/>
          </a:p>
          <a:p>
            <a:r>
              <a:rPr lang="en-US"/>
              <a:t>The esophagus then passes immediately posteriorly to the LA, separated from it only by pericardium. </a:t>
            </a:r>
            <a:endParaRPr lang="it-IT"/>
          </a:p>
          <a:p>
            <a:r>
              <a:rPr lang="en-US"/>
              <a:t>Inferior to the LA, the esophagus is related to the diaphragm.  </a:t>
            </a:r>
            <a:endParaRPr lang="it-IT"/>
          </a:p>
        </p:txBody>
      </p:sp>
      <p:pic>
        <p:nvPicPr>
          <p:cNvPr id="2097161" name="صورة 2097160"/>
          <p:cNvPicPr>
            <a:picLocks/>
          </p:cNvPicPr>
          <p:nvPr/>
        </p:nvPicPr>
        <p:blipFill>
          <a:blip r:embed="rId2"/>
          <a:stretch>
            <a:fillRect/>
          </a:stretch>
        </p:blipFill>
        <p:spPr>
          <a:xfrm>
            <a:off x="4674419" y="436618"/>
            <a:ext cx="4167416" cy="62862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4" name="عنوان 1048633"/>
          <p:cNvSpPr>
            <a:spLocks noGrp="1"/>
          </p:cNvSpPr>
          <p:nvPr>
            <p:ph type="title"/>
          </p:nvPr>
        </p:nvSpPr>
        <p:spPr>
          <a:xfrm>
            <a:off x="338619" y="312493"/>
            <a:ext cx="8466762" cy="1325563"/>
          </a:xfrm>
        </p:spPr>
        <p:txBody>
          <a:bodyPr>
            <a:normAutofit fontScale="90000"/>
          </a:bodyPr>
          <a:lstStyle/>
          <a:p>
            <a:r>
              <a:rPr lang="en-US"/>
              <a:t>Relationships to important structures in the posterior mediastinum</a:t>
            </a:r>
            <a:endParaRPr lang="it-IT"/>
          </a:p>
        </p:txBody>
      </p:sp>
      <p:sp>
        <p:nvSpPr>
          <p:cNvPr id="1048635" name="عنصر نائب للمحتوى 1048634"/>
          <p:cNvSpPr>
            <a:spLocks noGrp="1"/>
          </p:cNvSpPr>
          <p:nvPr>
            <p:ph idx="1"/>
          </p:nvPr>
        </p:nvSpPr>
        <p:spPr>
          <a:xfrm>
            <a:off x="56855" y="1796384"/>
            <a:ext cx="4092655" cy="4396598"/>
          </a:xfrm>
        </p:spPr>
        <p:txBody>
          <a:bodyPr>
            <a:normAutofit fontScale="94286"/>
          </a:bodyPr>
          <a:lstStyle/>
          <a:p>
            <a:r>
              <a:rPr lang="en-US" dirty="0"/>
              <a:t>Structures other than the thoracic duct posterior to the esophagus include portions of the hemiazygos veins, the right posterior intercostal vessels, and, near the diaphragm, the thoracic aorta.  </a:t>
            </a:r>
            <a:endParaRPr lang="it-IT" dirty="0"/>
          </a:p>
        </p:txBody>
      </p:sp>
      <p:pic>
        <p:nvPicPr>
          <p:cNvPr id="2097162" name="صورة 2097161"/>
          <p:cNvPicPr>
            <a:picLocks/>
          </p:cNvPicPr>
          <p:nvPr/>
        </p:nvPicPr>
        <p:blipFill>
          <a:blip r:embed="rId2"/>
          <a:stretch>
            <a:fillRect/>
          </a:stretch>
        </p:blipFill>
        <p:spPr>
          <a:xfrm>
            <a:off x="4149510" y="1638056"/>
            <a:ext cx="4994490" cy="477476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6" name="عنوان 1048635"/>
          <p:cNvSpPr>
            <a:spLocks noGrp="1"/>
          </p:cNvSpPr>
          <p:nvPr>
            <p:ph type="title"/>
          </p:nvPr>
        </p:nvSpPr>
        <p:spPr/>
        <p:txBody>
          <a:bodyPr/>
          <a:lstStyle/>
          <a:p>
            <a:r>
              <a:rPr lang="en-US"/>
              <a:t>Esophageal Constrictions</a:t>
            </a:r>
            <a:endParaRPr lang="it-IT"/>
          </a:p>
        </p:txBody>
      </p:sp>
      <p:sp>
        <p:nvSpPr>
          <p:cNvPr id="1048637" name="عنصر نائب للمحتوى 1048636"/>
          <p:cNvSpPr>
            <a:spLocks noGrp="1"/>
          </p:cNvSpPr>
          <p:nvPr>
            <p:ph idx="1"/>
          </p:nvPr>
        </p:nvSpPr>
        <p:spPr>
          <a:xfrm>
            <a:off x="503547" y="2229140"/>
            <a:ext cx="4202407" cy="3135799"/>
          </a:xfrm>
        </p:spPr>
        <p:txBody>
          <a:bodyPr>
            <a:normAutofit fontScale="85714" lnSpcReduction="20000"/>
          </a:bodyPr>
          <a:lstStyle/>
          <a:p>
            <a:pPr marL="0" indent="0">
              <a:buNone/>
            </a:pPr>
            <a:r>
              <a:rPr lang="en-US"/>
              <a:t>The esophagus is compressed by 3 structures: </a:t>
            </a:r>
            <a:endParaRPr lang="it-IT"/>
          </a:p>
          <a:p>
            <a:r>
              <a:rPr lang="en-US"/>
              <a:t>(1) the arch ofthe aorta</a:t>
            </a:r>
            <a:endParaRPr lang="it-IT"/>
          </a:p>
          <a:p>
            <a:r>
              <a:rPr lang="en-US"/>
              <a:t>(2) the left main bronchus</a:t>
            </a:r>
            <a:endParaRPr lang="it-IT"/>
          </a:p>
          <a:p>
            <a:r>
              <a:rPr lang="en-US"/>
              <a:t>(3) the diaphragm</a:t>
            </a:r>
            <a:endParaRPr lang="it-IT"/>
          </a:p>
          <a:p>
            <a:pPr marL="0" indent="0">
              <a:buNone/>
            </a:pPr>
            <a:r>
              <a:rPr lang="en-US"/>
              <a:t>The first two impressions occur in close proximity (broncho-aortic constriction).    </a:t>
            </a:r>
            <a:endParaRPr lang="it-IT"/>
          </a:p>
        </p:txBody>
      </p:sp>
      <p:pic>
        <p:nvPicPr>
          <p:cNvPr id="2097163" name="صورة 2097162"/>
          <p:cNvPicPr>
            <a:picLocks/>
          </p:cNvPicPr>
          <p:nvPr/>
        </p:nvPicPr>
        <p:blipFill>
          <a:blip r:embed="rId2"/>
          <a:stretch>
            <a:fillRect/>
          </a:stretch>
        </p:blipFill>
        <p:spPr>
          <a:xfrm>
            <a:off x="5088230" y="1384429"/>
            <a:ext cx="3527685" cy="512853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8" name="عنوان 1048637"/>
          <p:cNvSpPr>
            <a:spLocks noGrp="1"/>
          </p:cNvSpPr>
          <p:nvPr>
            <p:ph type="title"/>
          </p:nvPr>
        </p:nvSpPr>
        <p:spPr>
          <a:xfrm>
            <a:off x="628650" y="365126"/>
            <a:ext cx="3684627" cy="2269720"/>
          </a:xfrm>
        </p:spPr>
        <p:txBody>
          <a:bodyPr/>
          <a:lstStyle/>
          <a:p>
            <a:r>
              <a:rPr lang="en-US"/>
              <a:t>Esophageal Constrictions</a:t>
            </a:r>
            <a:endParaRPr lang="it-IT"/>
          </a:p>
        </p:txBody>
      </p:sp>
      <p:pic>
        <p:nvPicPr>
          <p:cNvPr id="2097164" name="صورة 2097163"/>
          <p:cNvPicPr>
            <a:picLocks/>
          </p:cNvPicPr>
          <p:nvPr/>
        </p:nvPicPr>
        <p:blipFill>
          <a:blip r:embed="rId2"/>
          <a:stretch>
            <a:fillRect/>
          </a:stretch>
        </p:blipFill>
        <p:spPr>
          <a:xfrm>
            <a:off x="4572000" y="256345"/>
            <a:ext cx="4525872" cy="634530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9" name="عنوان 1048638"/>
          <p:cNvSpPr>
            <a:spLocks noGrp="1"/>
          </p:cNvSpPr>
          <p:nvPr>
            <p:ph type="title"/>
          </p:nvPr>
        </p:nvSpPr>
        <p:spPr/>
        <p:txBody>
          <a:bodyPr/>
          <a:lstStyle/>
          <a:p>
            <a:r>
              <a:rPr lang="en-US"/>
              <a:t>Esophageal Constrictions</a:t>
            </a:r>
            <a:endParaRPr lang="it-IT"/>
          </a:p>
        </p:txBody>
      </p:sp>
      <p:pic>
        <p:nvPicPr>
          <p:cNvPr id="2097165" name="صورة 2097164"/>
          <p:cNvPicPr>
            <a:picLocks/>
          </p:cNvPicPr>
          <p:nvPr/>
        </p:nvPicPr>
        <p:blipFill>
          <a:blip r:embed="rId2"/>
          <a:stretch>
            <a:fillRect/>
          </a:stretch>
        </p:blipFill>
        <p:spPr>
          <a:xfrm>
            <a:off x="171123" y="3198154"/>
            <a:ext cx="4015000" cy="2186070"/>
          </a:xfrm>
          <a:prstGeom prst="rect">
            <a:avLst/>
          </a:prstGeom>
        </p:spPr>
      </p:pic>
      <p:pic>
        <p:nvPicPr>
          <p:cNvPr id="2097166" name="صورة 2097165"/>
          <p:cNvPicPr>
            <a:picLocks/>
          </p:cNvPicPr>
          <p:nvPr/>
        </p:nvPicPr>
        <p:blipFill>
          <a:blip r:embed="rId3"/>
          <a:stretch>
            <a:fillRect/>
          </a:stretch>
        </p:blipFill>
        <p:spPr>
          <a:xfrm>
            <a:off x="4379061" y="2579744"/>
            <a:ext cx="4384678" cy="332828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0" name="عنوان 1048639"/>
          <p:cNvSpPr>
            <a:spLocks noGrp="1"/>
          </p:cNvSpPr>
          <p:nvPr>
            <p:ph type="title"/>
          </p:nvPr>
        </p:nvSpPr>
        <p:spPr>
          <a:xfrm>
            <a:off x="130534" y="306066"/>
            <a:ext cx="5406311" cy="900116"/>
          </a:xfrm>
        </p:spPr>
        <p:txBody>
          <a:bodyPr>
            <a:normAutofit fontScale="90000"/>
          </a:bodyPr>
          <a:lstStyle/>
          <a:p>
            <a:r>
              <a:rPr lang="en-US" sz="4000"/>
              <a:t>Innervation of the Esophagus</a:t>
            </a:r>
            <a:endParaRPr lang="it-IT" sz="4000"/>
          </a:p>
        </p:txBody>
      </p:sp>
      <p:sp>
        <p:nvSpPr>
          <p:cNvPr id="1048641" name="عنصر نائب للمحتوى 1048640"/>
          <p:cNvSpPr>
            <a:spLocks noGrp="1"/>
          </p:cNvSpPr>
          <p:nvPr>
            <p:ph idx="1"/>
          </p:nvPr>
        </p:nvSpPr>
        <p:spPr>
          <a:xfrm>
            <a:off x="266163" y="1813928"/>
            <a:ext cx="4482733" cy="4088108"/>
          </a:xfrm>
        </p:spPr>
        <p:txBody>
          <a:bodyPr>
            <a:normAutofit fontScale="86786" lnSpcReduction="20000"/>
          </a:bodyPr>
          <a:lstStyle/>
          <a:p>
            <a:pPr marL="0" indent="0">
              <a:buNone/>
            </a:pPr>
            <a:r>
              <a:rPr lang="en-US" dirty="0"/>
              <a:t>It is supplied by parasympathetic and sympathetic fibers via the </a:t>
            </a:r>
            <a:r>
              <a:rPr lang="en-US" u="sng" dirty="0" err="1"/>
              <a:t>vagi</a:t>
            </a:r>
            <a:r>
              <a:rPr lang="en-US" dirty="0"/>
              <a:t> and </a:t>
            </a:r>
            <a:r>
              <a:rPr lang="en-US" u="sng" dirty="0"/>
              <a:t>sympathetic trunks</a:t>
            </a:r>
            <a:r>
              <a:rPr lang="en-US" dirty="0"/>
              <a:t> respectively.</a:t>
            </a:r>
            <a:endParaRPr lang="it-IT" dirty="0"/>
          </a:p>
          <a:p>
            <a:pPr marL="0" indent="0">
              <a:buNone/>
            </a:pPr>
            <a:r>
              <a:rPr lang="en-US" dirty="0"/>
              <a:t> </a:t>
            </a:r>
            <a:endParaRPr lang="it-IT" dirty="0"/>
          </a:p>
          <a:p>
            <a:pPr marL="0" indent="0">
              <a:buNone/>
            </a:pPr>
            <a:r>
              <a:rPr lang="en-US" dirty="0"/>
              <a:t>In the lower part of </a:t>
            </a:r>
            <a:r>
              <a:rPr lang="en-US" dirty="0" err="1"/>
              <a:t>lts</a:t>
            </a:r>
            <a:r>
              <a:rPr lang="en-US" dirty="0"/>
              <a:t> thoracic course, the esophagus ls surrounded by the </a:t>
            </a:r>
            <a:r>
              <a:rPr lang="en-US" u="sng" dirty="0"/>
              <a:t>esophageal nerve plexus</a:t>
            </a:r>
            <a:r>
              <a:rPr lang="en-US" dirty="0"/>
              <a:t>.</a:t>
            </a:r>
            <a:endParaRPr lang="it-IT" dirty="0"/>
          </a:p>
          <a:p>
            <a:pPr marL="0" indent="0">
              <a:buNone/>
            </a:pPr>
            <a:endParaRPr lang="it-IT" dirty="0"/>
          </a:p>
          <a:p>
            <a:pPr marL="0" indent="0">
              <a:buNone/>
            </a:pPr>
            <a:r>
              <a:rPr lang="en-US" dirty="0"/>
              <a:t>The </a:t>
            </a:r>
            <a:r>
              <a:rPr lang="en-US" u="sng" dirty="0"/>
              <a:t>left</a:t>
            </a:r>
            <a:r>
              <a:rPr lang="en-US" dirty="0"/>
              <a:t> </a:t>
            </a:r>
            <a:r>
              <a:rPr lang="en-US" dirty="0" err="1"/>
              <a:t>vagus</a:t>
            </a:r>
            <a:r>
              <a:rPr lang="en-US" dirty="0"/>
              <a:t> lies </a:t>
            </a:r>
            <a:r>
              <a:rPr lang="en-US" u="sng" dirty="0"/>
              <a:t>anterior</a:t>
            </a:r>
            <a:r>
              <a:rPr lang="en-US" dirty="0"/>
              <a:t> to the esophagus, and the </a:t>
            </a:r>
            <a:r>
              <a:rPr lang="en-US" u="sng" dirty="0"/>
              <a:t>right</a:t>
            </a:r>
            <a:r>
              <a:rPr lang="en-US" dirty="0"/>
              <a:t> </a:t>
            </a:r>
            <a:r>
              <a:rPr lang="en-US" dirty="0" err="1"/>
              <a:t>vagus</a:t>
            </a:r>
            <a:r>
              <a:rPr lang="en-US" dirty="0"/>
              <a:t> lies </a:t>
            </a:r>
            <a:r>
              <a:rPr lang="en-US" u="sng" dirty="0"/>
              <a:t>posterior</a:t>
            </a:r>
            <a:r>
              <a:rPr lang="en-US" dirty="0"/>
              <a:t>.</a:t>
            </a:r>
            <a:endParaRPr lang="it-IT" dirty="0"/>
          </a:p>
        </p:txBody>
      </p:sp>
      <p:pic>
        <p:nvPicPr>
          <p:cNvPr id="2097167" name="صورة 2097166"/>
          <p:cNvPicPr>
            <a:picLocks/>
          </p:cNvPicPr>
          <p:nvPr/>
        </p:nvPicPr>
        <p:blipFill>
          <a:blip r:embed="rId2"/>
          <a:stretch>
            <a:fillRect/>
          </a:stretch>
        </p:blipFill>
        <p:spPr>
          <a:xfrm>
            <a:off x="5192175" y="447373"/>
            <a:ext cx="3601031" cy="596325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2" name="عنوان 1048641"/>
          <p:cNvSpPr>
            <a:spLocks noGrp="1"/>
          </p:cNvSpPr>
          <p:nvPr>
            <p:ph type="title"/>
          </p:nvPr>
        </p:nvSpPr>
        <p:spPr>
          <a:xfrm>
            <a:off x="426799" y="330037"/>
            <a:ext cx="3440602" cy="1325563"/>
          </a:xfrm>
        </p:spPr>
        <p:txBody>
          <a:bodyPr/>
          <a:lstStyle/>
          <a:p>
            <a:r>
              <a:rPr lang="en-US"/>
              <a:t>Thoracic Aorta </a:t>
            </a:r>
            <a:endParaRPr lang="it-IT"/>
          </a:p>
        </p:txBody>
      </p:sp>
      <p:sp>
        <p:nvSpPr>
          <p:cNvPr id="1048643" name="عنصر نائب للمحتوى 1048642"/>
          <p:cNvSpPr>
            <a:spLocks noGrp="1"/>
          </p:cNvSpPr>
          <p:nvPr>
            <p:ph idx="1"/>
          </p:nvPr>
        </p:nvSpPr>
        <p:spPr>
          <a:xfrm>
            <a:off x="318139" y="1784688"/>
            <a:ext cx="2963789" cy="3687857"/>
          </a:xfrm>
        </p:spPr>
        <p:txBody>
          <a:bodyPr>
            <a:normAutofit fontScale="93571" lnSpcReduction="10000"/>
          </a:bodyPr>
          <a:lstStyle/>
          <a:p>
            <a:pPr marL="0" indent="0">
              <a:buNone/>
            </a:pPr>
            <a:r>
              <a:rPr lang="en-US" dirty="0"/>
              <a:t>It is </a:t>
            </a:r>
            <a:r>
              <a:rPr lang="en-US" dirty="0" err="1"/>
              <a:t>devided</a:t>
            </a:r>
            <a:r>
              <a:rPr lang="en-US" dirty="0"/>
              <a:t> into: </a:t>
            </a:r>
            <a:endParaRPr lang="it-IT" dirty="0"/>
          </a:p>
          <a:p>
            <a:r>
              <a:rPr lang="en-US" b="1" dirty="0"/>
              <a:t>ascending</a:t>
            </a:r>
            <a:r>
              <a:rPr lang="en-US" dirty="0"/>
              <a:t>: in the </a:t>
            </a:r>
            <a:r>
              <a:rPr lang="en-US" u="sng" dirty="0"/>
              <a:t>middle</a:t>
            </a:r>
            <a:r>
              <a:rPr lang="en-US" dirty="0"/>
              <a:t> mediastinum</a:t>
            </a:r>
            <a:endParaRPr lang="it-IT" dirty="0"/>
          </a:p>
          <a:p>
            <a:r>
              <a:rPr lang="en-US" b="1" dirty="0"/>
              <a:t>arch</a:t>
            </a:r>
            <a:r>
              <a:rPr lang="en-US" dirty="0"/>
              <a:t>: in the </a:t>
            </a:r>
            <a:r>
              <a:rPr lang="en-US" u="sng" dirty="0"/>
              <a:t>superior</a:t>
            </a:r>
            <a:r>
              <a:rPr lang="en-US" dirty="0"/>
              <a:t> mediastinum</a:t>
            </a:r>
            <a:endParaRPr lang="it-IT" dirty="0"/>
          </a:p>
          <a:p>
            <a:r>
              <a:rPr lang="en-US" b="1" dirty="0"/>
              <a:t>descending</a:t>
            </a:r>
            <a:r>
              <a:rPr lang="en-US" dirty="0"/>
              <a:t>: in the </a:t>
            </a:r>
            <a:r>
              <a:rPr lang="en-US" u="sng" dirty="0"/>
              <a:t>posterior</a:t>
            </a:r>
            <a:r>
              <a:rPr lang="en-US" dirty="0"/>
              <a:t> mediastinum </a:t>
            </a:r>
            <a:endParaRPr lang="it-IT" dirty="0"/>
          </a:p>
        </p:txBody>
      </p:sp>
      <p:pic>
        <p:nvPicPr>
          <p:cNvPr id="2097168" name="صورة 2097167"/>
          <p:cNvPicPr>
            <a:picLocks/>
          </p:cNvPicPr>
          <p:nvPr/>
        </p:nvPicPr>
        <p:blipFill>
          <a:blip r:embed="rId2"/>
          <a:stretch>
            <a:fillRect/>
          </a:stretch>
        </p:blipFill>
        <p:spPr>
          <a:xfrm>
            <a:off x="3323496" y="854002"/>
            <a:ext cx="6091908" cy="579542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4" name="عنوان 1048643"/>
          <p:cNvSpPr>
            <a:spLocks noGrp="1"/>
          </p:cNvSpPr>
          <p:nvPr>
            <p:ph type="title"/>
          </p:nvPr>
        </p:nvSpPr>
        <p:spPr/>
        <p:txBody>
          <a:bodyPr/>
          <a:lstStyle/>
          <a:p>
            <a:r>
              <a:rPr lang="en-US"/>
              <a:t>Descending Thoracic Aorta</a:t>
            </a:r>
            <a:endParaRPr lang="it-IT"/>
          </a:p>
        </p:txBody>
      </p:sp>
      <p:sp>
        <p:nvSpPr>
          <p:cNvPr id="1048645" name="عنصر نائب للمحتوى 1048644"/>
          <p:cNvSpPr>
            <a:spLocks noGrp="1"/>
          </p:cNvSpPr>
          <p:nvPr>
            <p:ph idx="1"/>
          </p:nvPr>
        </p:nvSpPr>
        <p:spPr>
          <a:xfrm>
            <a:off x="342168" y="1825625"/>
            <a:ext cx="3462135" cy="4505902"/>
          </a:xfrm>
        </p:spPr>
        <p:txBody>
          <a:bodyPr>
            <a:normAutofit fontScale="93929"/>
          </a:bodyPr>
          <a:lstStyle/>
          <a:p>
            <a:r>
              <a:rPr lang="en-US" dirty="0"/>
              <a:t>It is the continuation of the arch of the aorta.</a:t>
            </a:r>
            <a:endParaRPr lang="it-IT" dirty="0"/>
          </a:p>
          <a:p>
            <a:r>
              <a:rPr lang="en-US" dirty="0"/>
              <a:t>It begins on the left side of the inferior border of the body of the T4 vertebra and descends in the posterior mediastinum on the left sides of the T5-T12 vertebrae</a:t>
            </a:r>
            <a:endParaRPr lang="it-IT" dirty="0"/>
          </a:p>
        </p:txBody>
      </p:sp>
      <p:pic>
        <p:nvPicPr>
          <p:cNvPr id="2097169" name="صورة 2097168"/>
          <p:cNvPicPr>
            <a:picLocks/>
          </p:cNvPicPr>
          <p:nvPr/>
        </p:nvPicPr>
        <p:blipFill>
          <a:blip r:embed="rId2"/>
          <a:stretch>
            <a:fillRect/>
          </a:stretch>
        </p:blipFill>
        <p:spPr>
          <a:xfrm>
            <a:off x="3971230" y="1530434"/>
            <a:ext cx="5031027" cy="523399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6" name="عنوان 1048645"/>
          <p:cNvSpPr>
            <a:spLocks noGrp="1"/>
          </p:cNvSpPr>
          <p:nvPr>
            <p:ph type="title"/>
          </p:nvPr>
        </p:nvSpPr>
        <p:spPr/>
        <p:txBody>
          <a:bodyPr/>
          <a:lstStyle/>
          <a:p>
            <a:r>
              <a:rPr lang="en-US"/>
              <a:t>Descending Thoracic Aorta</a:t>
            </a:r>
            <a:endParaRPr lang="it-IT"/>
          </a:p>
        </p:txBody>
      </p:sp>
      <p:sp>
        <p:nvSpPr>
          <p:cNvPr id="1048647" name="عنصر نائب للمحتوى 1048646"/>
          <p:cNvSpPr>
            <a:spLocks noGrp="1"/>
          </p:cNvSpPr>
          <p:nvPr>
            <p:ph idx="1"/>
          </p:nvPr>
        </p:nvSpPr>
        <p:spPr/>
        <p:txBody>
          <a:bodyPr/>
          <a:lstStyle/>
          <a:p>
            <a:pPr marL="0" indent="0">
              <a:buNone/>
            </a:pPr>
            <a:r>
              <a:rPr lang="en-US" dirty="0"/>
              <a:t>As it descends, the thoracic aorta approaches the </a:t>
            </a:r>
            <a:r>
              <a:rPr lang="en-US" u="sng" dirty="0"/>
              <a:t>median plane</a:t>
            </a:r>
            <a:r>
              <a:rPr lang="en-US" dirty="0"/>
              <a:t> and displaces the </a:t>
            </a:r>
            <a:r>
              <a:rPr lang="en-US" u="sng" dirty="0"/>
              <a:t>esophagus</a:t>
            </a:r>
            <a:r>
              <a:rPr lang="en-US" dirty="0"/>
              <a:t> to the </a:t>
            </a:r>
            <a:r>
              <a:rPr lang="en-US" u="sng" dirty="0"/>
              <a:t>right</a:t>
            </a:r>
            <a:r>
              <a:rPr lang="en-US" dirty="0"/>
              <a:t>. </a:t>
            </a:r>
            <a:endParaRPr lang="it-IT" dirty="0"/>
          </a:p>
          <a:p>
            <a:r>
              <a:rPr lang="en-US" dirty="0"/>
              <a:t>The </a:t>
            </a:r>
            <a:r>
              <a:rPr lang="en-US" u="sng" dirty="0"/>
              <a:t>thoracic aortic plexus</a:t>
            </a:r>
            <a:r>
              <a:rPr lang="en-US" dirty="0"/>
              <a:t>, an autonomic nerve network, surrounds it. </a:t>
            </a:r>
            <a:endParaRPr lang="it-IT" dirty="0"/>
          </a:p>
          <a:p>
            <a:r>
              <a:rPr lang="en-US" dirty="0"/>
              <a:t>The thoracic aorta lies </a:t>
            </a:r>
            <a:r>
              <a:rPr lang="en-US" u="sng" dirty="0"/>
              <a:t>posterior</a:t>
            </a:r>
            <a:r>
              <a:rPr lang="en-US" dirty="0"/>
              <a:t> to the root of the left lung, pericardium, and esophagus. </a:t>
            </a:r>
            <a:endParaRPr lang="it-IT"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70" name="صورة 2097169"/>
          <p:cNvPicPr>
            <a:picLocks/>
          </p:cNvPicPr>
          <p:nvPr/>
        </p:nvPicPr>
        <p:blipFill>
          <a:blip r:embed="rId2"/>
          <a:stretch>
            <a:fillRect/>
          </a:stretch>
        </p:blipFill>
        <p:spPr>
          <a:xfrm>
            <a:off x="631427" y="490363"/>
            <a:ext cx="7881146" cy="587727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8" name="عنوان 1048647"/>
          <p:cNvSpPr>
            <a:spLocks noGrp="1"/>
          </p:cNvSpPr>
          <p:nvPr>
            <p:ph type="title"/>
          </p:nvPr>
        </p:nvSpPr>
        <p:spPr/>
        <p:txBody>
          <a:bodyPr/>
          <a:lstStyle/>
          <a:p>
            <a:r>
              <a:rPr lang="en-US"/>
              <a:t>Descending Thoracic Aorta </a:t>
            </a:r>
            <a:endParaRPr lang="it-IT"/>
          </a:p>
        </p:txBody>
      </p:sp>
      <p:sp>
        <p:nvSpPr>
          <p:cNvPr id="1048649" name="عنصر نائب للمحتوى 1048648"/>
          <p:cNvSpPr>
            <a:spLocks noGrp="1"/>
          </p:cNvSpPr>
          <p:nvPr>
            <p:ph idx="1"/>
          </p:nvPr>
        </p:nvSpPr>
        <p:spPr>
          <a:xfrm>
            <a:off x="143890" y="2275721"/>
            <a:ext cx="3752599" cy="4171526"/>
          </a:xfrm>
        </p:spPr>
        <p:txBody>
          <a:bodyPr>
            <a:normAutofit fontScale="86786"/>
          </a:bodyPr>
          <a:lstStyle/>
          <a:p>
            <a:r>
              <a:rPr lang="en-US"/>
              <a:t>It terminates (with a name change to </a:t>
            </a:r>
            <a:r>
              <a:rPr lang="en-US" b="1" i="0" u="sng"/>
              <a:t>abdominal aorta</a:t>
            </a:r>
            <a:r>
              <a:rPr lang="en-US"/>
              <a:t>) anterior to the inferior border of the T12 vertebra and enters the abdomen through the </a:t>
            </a:r>
            <a:r>
              <a:rPr lang="en-US" b="1" u="sng"/>
              <a:t>aortic hiatus</a:t>
            </a:r>
            <a:r>
              <a:rPr lang="en-US"/>
              <a:t> in the diaphragm.</a:t>
            </a:r>
            <a:endParaRPr lang="it-IT"/>
          </a:p>
          <a:p>
            <a:r>
              <a:rPr lang="en-US"/>
              <a:t>The </a:t>
            </a:r>
            <a:r>
              <a:rPr lang="en-US" u="sng"/>
              <a:t>thoracic duct</a:t>
            </a:r>
            <a:r>
              <a:rPr lang="en-US"/>
              <a:t> and </a:t>
            </a:r>
            <a:r>
              <a:rPr lang="en-US" u="sng"/>
              <a:t>azygos</a:t>
            </a:r>
            <a:r>
              <a:rPr lang="en-US"/>
              <a:t> vein ascend on its </a:t>
            </a:r>
            <a:r>
              <a:rPr lang="en-US" u="sng"/>
              <a:t>right</a:t>
            </a:r>
            <a:r>
              <a:rPr lang="en-US"/>
              <a:t> side and accompany it through this hiatus.</a:t>
            </a:r>
            <a:endParaRPr lang="it-IT"/>
          </a:p>
        </p:txBody>
      </p:sp>
      <p:pic>
        <p:nvPicPr>
          <p:cNvPr id="2097171" name="صورة 2097170"/>
          <p:cNvPicPr>
            <a:picLocks/>
          </p:cNvPicPr>
          <p:nvPr/>
        </p:nvPicPr>
        <p:blipFill>
          <a:blip r:embed="rId2"/>
          <a:stretch>
            <a:fillRect/>
          </a:stretch>
        </p:blipFill>
        <p:spPr>
          <a:xfrm>
            <a:off x="4170449" y="1597119"/>
            <a:ext cx="4694494" cy="485012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0" name="عنوان 1048649"/>
          <p:cNvSpPr>
            <a:spLocks noGrp="1"/>
          </p:cNvSpPr>
          <p:nvPr>
            <p:ph type="title"/>
          </p:nvPr>
        </p:nvSpPr>
        <p:spPr>
          <a:xfrm>
            <a:off x="628650" y="365126"/>
            <a:ext cx="3491351" cy="1325563"/>
          </a:xfrm>
        </p:spPr>
        <p:txBody>
          <a:bodyPr>
            <a:normAutofit fontScale="90000"/>
          </a:bodyPr>
          <a:lstStyle/>
          <a:p>
            <a:r>
              <a:rPr lang="en-US"/>
              <a:t>Descending Thoracic Aorta </a:t>
            </a:r>
            <a:endParaRPr lang="it-IT"/>
          </a:p>
        </p:txBody>
      </p:sp>
      <p:sp>
        <p:nvSpPr>
          <p:cNvPr id="1048651" name="عنصر نائب للمحتوى 1048650"/>
          <p:cNvSpPr>
            <a:spLocks noGrp="1"/>
          </p:cNvSpPr>
          <p:nvPr>
            <p:ph idx="1"/>
          </p:nvPr>
        </p:nvSpPr>
        <p:spPr>
          <a:xfrm>
            <a:off x="628650" y="1825625"/>
            <a:ext cx="4097700" cy="4907684"/>
          </a:xfrm>
        </p:spPr>
        <p:txBody>
          <a:bodyPr>
            <a:normAutofit fontScale="90714" lnSpcReduction="20000"/>
          </a:bodyPr>
          <a:lstStyle/>
          <a:p>
            <a:pPr marL="0" indent="0">
              <a:buNone/>
            </a:pPr>
            <a:r>
              <a:rPr lang="en-US" dirty="0"/>
              <a:t>The branches of the descending thoracic aorta arise and course within 3 "vascular planes" :</a:t>
            </a:r>
            <a:endParaRPr lang="it-IT" dirty="0"/>
          </a:p>
          <a:p>
            <a:r>
              <a:rPr lang="en-US" dirty="0"/>
              <a:t>A. An anterior </a:t>
            </a:r>
            <a:r>
              <a:rPr lang="en-US" u="sng" dirty="0"/>
              <a:t>midline</a:t>
            </a:r>
            <a:r>
              <a:rPr lang="en-US" dirty="0"/>
              <a:t> plane of  </a:t>
            </a:r>
            <a:r>
              <a:rPr lang="en-US" u="sng" dirty="0"/>
              <a:t>unpaired</a:t>
            </a:r>
            <a:r>
              <a:rPr lang="en-US" dirty="0"/>
              <a:t> </a:t>
            </a:r>
            <a:r>
              <a:rPr lang="en-US" u="sng" dirty="0"/>
              <a:t>visceral</a:t>
            </a:r>
            <a:r>
              <a:rPr lang="en-US" dirty="0"/>
              <a:t> branches to the gut (embryonic digestive tube) and its derivatives .</a:t>
            </a:r>
            <a:endParaRPr lang="it-IT" dirty="0"/>
          </a:p>
          <a:p>
            <a:r>
              <a:rPr lang="en-US" dirty="0"/>
              <a:t>B. </a:t>
            </a:r>
            <a:r>
              <a:rPr lang="en-US" u="sng" dirty="0"/>
              <a:t>Lateral</a:t>
            </a:r>
            <a:r>
              <a:rPr lang="en-US" dirty="0"/>
              <a:t> planes of </a:t>
            </a:r>
            <a:r>
              <a:rPr lang="en-US" u="sng" dirty="0"/>
              <a:t>paired</a:t>
            </a:r>
            <a:r>
              <a:rPr lang="en-US" dirty="0"/>
              <a:t> </a:t>
            </a:r>
            <a:r>
              <a:rPr lang="en-US" u="sng" dirty="0"/>
              <a:t>visceral</a:t>
            </a:r>
            <a:r>
              <a:rPr lang="en-US" dirty="0"/>
              <a:t> branches serving viscera other than the gut and its derivatives.</a:t>
            </a:r>
            <a:endParaRPr lang="it-IT" dirty="0"/>
          </a:p>
          <a:p>
            <a:r>
              <a:rPr lang="en-US" dirty="0"/>
              <a:t>C. </a:t>
            </a:r>
            <a:r>
              <a:rPr lang="en-US" u="sng" dirty="0"/>
              <a:t>Posterolateral</a:t>
            </a:r>
            <a:r>
              <a:rPr lang="en-US" dirty="0"/>
              <a:t> planes of </a:t>
            </a:r>
            <a:r>
              <a:rPr lang="en-US" u="sng" dirty="0"/>
              <a:t>paired</a:t>
            </a:r>
            <a:r>
              <a:rPr lang="en-US" dirty="0"/>
              <a:t> (segmental) </a:t>
            </a:r>
            <a:r>
              <a:rPr lang="en-US" u="sng" dirty="0"/>
              <a:t>parietal</a:t>
            </a:r>
            <a:r>
              <a:rPr lang="en-US" dirty="0"/>
              <a:t> branches to the </a:t>
            </a:r>
            <a:r>
              <a:rPr lang="en-US" dirty="0" err="1"/>
              <a:t>bodywall</a:t>
            </a:r>
            <a:r>
              <a:rPr lang="en-US" dirty="0"/>
              <a:t>.</a:t>
            </a:r>
            <a:endParaRPr lang="it-IT" dirty="0"/>
          </a:p>
        </p:txBody>
      </p:sp>
      <p:pic>
        <p:nvPicPr>
          <p:cNvPr id="2097172" name="صورة 2097171"/>
          <p:cNvPicPr>
            <a:picLocks/>
          </p:cNvPicPr>
          <p:nvPr/>
        </p:nvPicPr>
        <p:blipFill>
          <a:blip r:embed="rId2"/>
          <a:stretch>
            <a:fillRect/>
          </a:stretch>
        </p:blipFill>
        <p:spPr>
          <a:xfrm>
            <a:off x="5181649" y="387683"/>
            <a:ext cx="3457113" cy="608263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2" name="عنوان 1048651"/>
          <p:cNvSpPr>
            <a:spLocks noGrp="1"/>
          </p:cNvSpPr>
          <p:nvPr>
            <p:ph type="title"/>
          </p:nvPr>
        </p:nvSpPr>
        <p:spPr>
          <a:xfrm>
            <a:off x="628650" y="365126"/>
            <a:ext cx="3491351" cy="1325563"/>
          </a:xfrm>
        </p:spPr>
        <p:txBody>
          <a:bodyPr>
            <a:normAutofit fontScale="90000"/>
          </a:bodyPr>
          <a:lstStyle/>
          <a:p>
            <a:r>
              <a:rPr lang="en-US"/>
              <a:t>Descending Thoracic Aorta </a:t>
            </a:r>
            <a:endParaRPr lang="it-IT"/>
          </a:p>
        </p:txBody>
      </p:sp>
      <p:sp>
        <p:nvSpPr>
          <p:cNvPr id="1048653" name="عنصر نائب للمحتوى 1048652"/>
          <p:cNvSpPr>
            <a:spLocks noGrp="1"/>
          </p:cNvSpPr>
          <p:nvPr>
            <p:ph idx="1"/>
          </p:nvPr>
        </p:nvSpPr>
        <p:spPr>
          <a:xfrm>
            <a:off x="628650" y="1825625"/>
            <a:ext cx="4097700" cy="3444250"/>
          </a:xfrm>
        </p:spPr>
        <p:txBody>
          <a:bodyPr>
            <a:normAutofit/>
          </a:bodyPr>
          <a:lstStyle/>
          <a:p>
            <a:pPr marL="0" indent="0">
              <a:buNone/>
            </a:pPr>
            <a:r>
              <a:rPr lang="en-US"/>
              <a:t>A. An anterior midline plane of  unpaired visceral branches:</a:t>
            </a:r>
            <a:endParaRPr lang="it-IT"/>
          </a:p>
          <a:p>
            <a:r>
              <a:rPr lang="en-US"/>
              <a:t>the </a:t>
            </a:r>
            <a:r>
              <a:rPr lang="en-US" b="1" u="sng"/>
              <a:t>esophageal arteries</a:t>
            </a:r>
            <a:r>
              <a:rPr lang="en-US"/>
              <a:t>-usually 2, but there may be as many as 5.    </a:t>
            </a:r>
            <a:endParaRPr lang="it-IT"/>
          </a:p>
        </p:txBody>
      </p:sp>
      <p:pic>
        <p:nvPicPr>
          <p:cNvPr id="2097173" name="صورة 2097172"/>
          <p:cNvPicPr>
            <a:picLocks/>
          </p:cNvPicPr>
          <p:nvPr/>
        </p:nvPicPr>
        <p:blipFill>
          <a:blip r:embed="rId2"/>
          <a:stretch>
            <a:fillRect/>
          </a:stretch>
        </p:blipFill>
        <p:spPr>
          <a:xfrm>
            <a:off x="5181649" y="387683"/>
            <a:ext cx="3457113" cy="608263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4" name="عنوان 1048653"/>
          <p:cNvSpPr>
            <a:spLocks noGrp="1"/>
          </p:cNvSpPr>
          <p:nvPr>
            <p:ph type="title"/>
          </p:nvPr>
        </p:nvSpPr>
        <p:spPr>
          <a:xfrm>
            <a:off x="628650" y="365126"/>
            <a:ext cx="3491351" cy="1325563"/>
          </a:xfrm>
        </p:spPr>
        <p:txBody>
          <a:bodyPr>
            <a:normAutofit fontScale="90000"/>
          </a:bodyPr>
          <a:lstStyle/>
          <a:p>
            <a:r>
              <a:rPr lang="en-US"/>
              <a:t>Descending Thoracic Aorta </a:t>
            </a:r>
            <a:endParaRPr lang="it-IT"/>
          </a:p>
        </p:txBody>
      </p:sp>
      <p:sp>
        <p:nvSpPr>
          <p:cNvPr id="1048655" name="عنصر نائب للمحتوى 1048654"/>
          <p:cNvSpPr>
            <a:spLocks noGrp="1"/>
          </p:cNvSpPr>
          <p:nvPr>
            <p:ph idx="1"/>
          </p:nvPr>
        </p:nvSpPr>
        <p:spPr>
          <a:xfrm>
            <a:off x="628650" y="1825625"/>
            <a:ext cx="4097700" cy="4644690"/>
          </a:xfrm>
        </p:spPr>
        <p:txBody>
          <a:bodyPr>
            <a:normAutofit fontScale="93214"/>
          </a:bodyPr>
          <a:lstStyle/>
          <a:p>
            <a:r>
              <a:rPr lang="en-US" dirty="0"/>
              <a:t>B. Lateral planes of paired visceral branches serving viscera other than the gut and its derivatives: the </a:t>
            </a:r>
            <a:r>
              <a:rPr lang="en-US" b="1" u="sng" dirty="0"/>
              <a:t>bronchial arteries</a:t>
            </a:r>
            <a:r>
              <a:rPr lang="en-US" dirty="0"/>
              <a:t>.</a:t>
            </a:r>
            <a:endParaRPr lang="it-IT" dirty="0"/>
          </a:p>
          <a:p>
            <a:r>
              <a:rPr lang="en-US" dirty="0"/>
              <a:t>the right bronchial arteries arise indirectly as branches of a right posterior intercostal artery (usually the 3rd). </a:t>
            </a:r>
            <a:endParaRPr lang="it-IT" dirty="0"/>
          </a:p>
        </p:txBody>
      </p:sp>
      <p:pic>
        <p:nvPicPr>
          <p:cNvPr id="2097174" name="صورة 2097173"/>
          <p:cNvPicPr>
            <a:picLocks/>
          </p:cNvPicPr>
          <p:nvPr/>
        </p:nvPicPr>
        <p:blipFill>
          <a:blip r:embed="rId2"/>
          <a:stretch>
            <a:fillRect/>
          </a:stretch>
        </p:blipFill>
        <p:spPr>
          <a:xfrm>
            <a:off x="5181649" y="387683"/>
            <a:ext cx="3457113" cy="6082632"/>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6" name="عنوان 1048655"/>
          <p:cNvSpPr>
            <a:spLocks noGrp="1"/>
          </p:cNvSpPr>
          <p:nvPr>
            <p:ph type="title"/>
          </p:nvPr>
        </p:nvSpPr>
        <p:spPr>
          <a:xfrm>
            <a:off x="628650" y="365126"/>
            <a:ext cx="3491351" cy="1325563"/>
          </a:xfrm>
        </p:spPr>
        <p:txBody>
          <a:bodyPr>
            <a:normAutofit fontScale="90000"/>
          </a:bodyPr>
          <a:lstStyle/>
          <a:p>
            <a:r>
              <a:rPr lang="en-US"/>
              <a:t>Descending Thoracic Aorta </a:t>
            </a:r>
            <a:endParaRPr lang="it-IT"/>
          </a:p>
        </p:txBody>
      </p:sp>
      <p:sp>
        <p:nvSpPr>
          <p:cNvPr id="1048657" name="عنصر نائب للمحتوى 1048656"/>
          <p:cNvSpPr>
            <a:spLocks noGrp="1"/>
          </p:cNvSpPr>
          <p:nvPr>
            <p:ph idx="1"/>
          </p:nvPr>
        </p:nvSpPr>
        <p:spPr>
          <a:xfrm>
            <a:off x="628650" y="1825625"/>
            <a:ext cx="4097700" cy="4492048"/>
          </a:xfrm>
        </p:spPr>
        <p:txBody>
          <a:bodyPr>
            <a:normAutofit fontScale="93571" lnSpcReduction="10000"/>
          </a:bodyPr>
          <a:lstStyle/>
          <a:p>
            <a:r>
              <a:rPr lang="en-US" dirty="0"/>
              <a:t>C. Posterolateral planes of paired (segmental) parietal branches to the </a:t>
            </a:r>
            <a:r>
              <a:rPr lang="en-US" dirty="0" err="1"/>
              <a:t>bodywall</a:t>
            </a:r>
            <a:r>
              <a:rPr lang="en-US" dirty="0"/>
              <a:t>: </a:t>
            </a:r>
            <a:r>
              <a:rPr lang="en-US" u="sng" dirty="0"/>
              <a:t>nine posterior intercostal arteries</a:t>
            </a:r>
            <a:r>
              <a:rPr lang="en-US" dirty="0"/>
              <a:t> that supply all but the upper two intercostal spaces and the </a:t>
            </a:r>
            <a:r>
              <a:rPr lang="en-US" i="1" dirty="0"/>
              <a:t>subcostal</a:t>
            </a:r>
            <a:r>
              <a:rPr lang="en-US" dirty="0"/>
              <a:t> arteries. </a:t>
            </a:r>
            <a:endParaRPr lang="it-IT" dirty="0"/>
          </a:p>
          <a:p>
            <a:r>
              <a:rPr lang="en-US" dirty="0"/>
              <a:t>The latter vessels arise from the thoracic aorta but course </a:t>
            </a:r>
            <a:r>
              <a:rPr lang="en-US" u="sng" dirty="0"/>
              <a:t>below the diaphragm.  </a:t>
            </a:r>
            <a:endParaRPr lang="it-IT" u="sng" dirty="0"/>
          </a:p>
        </p:txBody>
      </p:sp>
      <p:pic>
        <p:nvPicPr>
          <p:cNvPr id="2097175" name="صورة 2097174"/>
          <p:cNvPicPr>
            <a:picLocks/>
          </p:cNvPicPr>
          <p:nvPr/>
        </p:nvPicPr>
        <p:blipFill>
          <a:blip r:embed="rId2"/>
          <a:stretch>
            <a:fillRect/>
          </a:stretch>
        </p:blipFill>
        <p:spPr>
          <a:xfrm>
            <a:off x="5181649" y="387683"/>
            <a:ext cx="3457113" cy="6082632"/>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8" name="عنوان 1048657"/>
          <p:cNvSpPr>
            <a:spLocks noGrp="1"/>
          </p:cNvSpPr>
          <p:nvPr>
            <p:ph type="title"/>
          </p:nvPr>
        </p:nvSpPr>
        <p:spPr>
          <a:xfrm>
            <a:off x="628650" y="365126"/>
            <a:ext cx="3491351" cy="1325563"/>
          </a:xfrm>
        </p:spPr>
        <p:txBody>
          <a:bodyPr>
            <a:normAutofit fontScale="90000"/>
          </a:bodyPr>
          <a:lstStyle/>
          <a:p>
            <a:r>
              <a:rPr lang="en-US"/>
              <a:t>Descending Thoracic Aorta </a:t>
            </a:r>
            <a:endParaRPr lang="it-IT"/>
          </a:p>
        </p:txBody>
      </p:sp>
      <p:sp>
        <p:nvSpPr>
          <p:cNvPr id="1048659" name="عنصر نائب للمحتوى 1048658"/>
          <p:cNvSpPr>
            <a:spLocks noGrp="1"/>
          </p:cNvSpPr>
          <p:nvPr>
            <p:ph idx="1"/>
          </p:nvPr>
        </p:nvSpPr>
        <p:spPr>
          <a:xfrm>
            <a:off x="386729" y="1825625"/>
            <a:ext cx="4662001" cy="4243015"/>
          </a:xfrm>
        </p:spPr>
        <p:txBody>
          <a:bodyPr>
            <a:normAutofit fontScale="71786" lnSpcReduction="20000"/>
          </a:bodyPr>
          <a:lstStyle/>
          <a:p>
            <a:pPr marL="0" indent="0">
              <a:buNone/>
            </a:pPr>
            <a:r>
              <a:rPr lang="en-US" dirty="0"/>
              <a:t>Exceptions to </a:t>
            </a:r>
            <a:r>
              <a:rPr lang="en-US" dirty="0" err="1"/>
              <a:t>thi</a:t>
            </a:r>
            <a:r>
              <a:rPr lang="en-US" dirty="0"/>
              <a:t> </a:t>
            </a:r>
            <a:r>
              <a:rPr lang="en-US" dirty="0" err="1"/>
              <a:t>spattern</a:t>
            </a:r>
            <a:r>
              <a:rPr lang="en-US" dirty="0"/>
              <a:t> include the following:</a:t>
            </a:r>
            <a:endParaRPr lang="it-IT" dirty="0"/>
          </a:p>
          <a:p>
            <a:pPr marL="0" indent="0">
              <a:buNone/>
            </a:pPr>
            <a:r>
              <a:rPr lang="en-US" dirty="0"/>
              <a:t>• </a:t>
            </a:r>
            <a:r>
              <a:rPr lang="en-US" b="1" u="sng" dirty="0"/>
              <a:t>Superior phrenic arteries,</a:t>
            </a:r>
            <a:r>
              <a:rPr lang="en-US" dirty="0"/>
              <a:t> paired parietal branches that pass anterolaterally to the superior surface of the diaphragm (which is actually facing posteriorly at this level owing to the convexity of the diaphragm), where they anastomose with the musculophrenic and </a:t>
            </a:r>
            <a:r>
              <a:rPr lang="en-US" dirty="0" err="1"/>
              <a:t>pericardiacophrenic</a:t>
            </a:r>
            <a:r>
              <a:rPr lang="en-US" dirty="0"/>
              <a:t> branches of the internal thoracic artery.</a:t>
            </a:r>
            <a:endParaRPr lang="it-IT" dirty="0"/>
          </a:p>
          <a:p>
            <a:pPr marL="0" indent="0">
              <a:buNone/>
            </a:pPr>
            <a:r>
              <a:rPr lang="en-US" dirty="0"/>
              <a:t>• </a:t>
            </a:r>
            <a:r>
              <a:rPr lang="en-US" b="1" u="sng" dirty="0"/>
              <a:t>Pericardial branches</a:t>
            </a:r>
            <a:r>
              <a:rPr lang="en-US" dirty="0"/>
              <a:t>, unpaired branches that arise anteriorly but, instead of passing to the gut, send twigs to the pericardium. The same is true for the small </a:t>
            </a:r>
            <a:r>
              <a:rPr lang="en-US" b="1" u="sng" dirty="0"/>
              <a:t>mediastinal arteries</a:t>
            </a:r>
            <a:r>
              <a:rPr lang="en-US" dirty="0"/>
              <a:t> that supply the lymph nodes and other tissues of the posterior mediastinum. </a:t>
            </a:r>
            <a:endParaRPr lang="it-IT" dirty="0"/>
          </a:p>
        </p:txBody>
      </p:sp>
      <p:pic>
        <p:nvPicPr>
          <p:cNvPr id="2097176" name="صورة 2097175"/>
          <p:cNvPicPr>
            <a:picLocks/>
          </p:cNvPicPr>
          <p:nvPr/>
        </p:nvPicPr>
        <p:blipFill>
          <a:blip r:embed="rId2"/>
          <a:stretch>
            <a:fillRect/>
          </a:stretch>
        </p:blipFill>
        <p:spPr>
          <a:xfrm>
            <a:off x="5181649" y="387683"/>
            <a:ext cx="3457113" cy="6082632"/>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0" name="عنوان 1048659"/>
          <p:cNvSpPr>
            <a:spLocks noGrp="1"/>
          </p:cNvSpPr>
          <p:nvPr>
            <p:ph type="title"/>
          </p:nvPr>
        </p:nvSpPr>
        <p:spPr/>
        <p:txBody>
          <a:bodyPr/>
          <a:lstStyle/>
          <a:p>
            <a:r>
              <a:rPr lang="en-US"/>
              <a:t>Branches of the Descending Thoracic Aorta</a:t>
            </a:r>
            <a:endParaRPr lang="it-IT"/>
          </a:p>
        </p:txBody>
      </p:sp>
      <p:pic>
        <p:nvPicPr>
          <p:cNvPr id="2097177" name="صورة 2097176"/>
          <p:cNvPicPr>
            <a:picLocks/>
          </p:cNvPicPr>
          <p:nvPr/>
        </p:nvPicPr>
        <p:blipFill>
          <a:blip r:embed="rId2"/>
          <a:stretch>
            <a:fillRect/>
          </a:stretch>
        </p:blipFill>
        <p:spPr>
          <a:xfrm>
            <a:off x="233861" y="1768159"/>
            <a:ext cx="8676277" cy="3321682"/>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عنوان 1048660"/>
          <p:cNvSpPr>
            <a:spLocks noGrp="1"/>
          </p:cNvSpPr>
          <p:nvPr>
            <p:ph type="title"/>
          </p:nvPr>
        </p:nvSpPr>
        <p:spPr/>
        <p:txBody>
          <a:bodyPr/>
          <a:lstStyle/>
          <a:p>
            <a:r>
              <a:rPr lang="en-US"/>
              <a:t>Azygos system of veins</a:t>
            </a:r>
            <a:endParaRPr lang="it-IT"/>
          </a:p>
        </p:txBody>
      </p:sp>
      <p:sp>
        <p:nvSpPr>
          <p:cNvPr id="1048662" name="عنصر نائب للمحتوى 1048661"/>
          <p:cNvSpPr>
            <a:spLocks noGrp="1"/>
          </p:cNvSpPr>
          <p:nvPr>
            <p:ph idx="1"/>
          </p:nvPr>
        </p:nvSpPr>
        <p:spPr/>
        <p:txBody>
          <a:bodyPr>
            <a:normAutofit fontScale="92857"/>
          </a:bodyPr>
          <a:lstStyle/>
          <a:p>
            <a:r>
              <a:rPr lang="en-US" dirty="0"/>
              <a:t>it consists of a series of </a:t>
            </a:r>
            <a:r>
              <a:rPr lang="en-US" u="sng" dirty="0"/>
              <a:t>longitudinal vessels </a:t>
            </a:r>
            <a:r>
              <a:rPr lang="en-US" dirty="0"/>
              <a:t>on each side of the body that drain blood from the body wall and move it </a:t>
            </a:r>
            <a:r>
              <a:rPr lang="en-US" u="sng" dirty="0"/>
              <a:t>superiorly </a:t>
            </a:r>
            <a:r>
              <a:rPr lang="en-US" dirty="0"/>
              <a:t>to empty into the </a:t>
            </a:r>
            <a:r>
              <a:rPr lang="en-US" u="sng" dirty="0"/>
              <a:t>SVC</a:t>
            </a:r>
            <a:r>
              <a:rPr lang="en-US" dirty="0"/>
              <a:t>.</a:t>
            </a:r>
            <a:endParaRPr lang="it-IT" dirty="0"/>
          </a:p>
          <a:p>
            <a:r>
              <a:rPr lang="en-US" dirty="0"/>
              <a:t>Blood from some of the thoracic viscera may also enter the system, and there are anastomotic </a:t>
            </a:r>
            <a:r>
              <a:rPr lang="en-US" u="sng" dirty="0"/>
              <a:t>connections</a:t>
            </a:r>
            <a:r>
              <a:rPr lang="en-US" dirty="0"/>
              <a:t> with </a:t>
            </a:r>
            <a:r>
              <a:rPr lang="en-US" u="sng" dirty="0"/>
              <a:t>abdominal veins</a:t>
            </a:r>
            <a:r>
              <a:rPr lang="en-US" dirty="0"/>
              <a:t>.</a:t>
            </a:r>
            <a:endParaRPr lang="it-IT" dirty="0"/>
          </a:p>
          <a:p>
            <a:r>
              <a:rPr lang="en-US" dirty="0"/>
              <a:t>The azygos system of veins serves as an </a:t>
            </a:r>
            <a:r>
              <a:rPr lang="en-US" u="sng" dirty="0"/>
              <a:t>important anastomotic pathway</a:t>
            </a:r>
            <a:r>
              <a:rPr lang="en-US" dirty="0"/>
              <a:t> capable of returning venous blood from the lower part of the body to the heart </a:t>
            </a:r>
            <a:r>
              <a:rPr lang="en-US" u="sng" dirty="0"/>
              <a:t>if the IVC is blocked.</a:t>
            </a:r>
            <a:endParaRPr lang="it-IT" u="sng"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3" name="عنوان 1048662"/>
          <p:cNvSpPr>
            <a:spLocks noGrp="1"/>
          </p:cNvSpPr>
          <p:nvPr>
            <p:ph type="title"/>
          </p:nvPr>
        </p:nvSpPr>
        <p:spPr>
          <a:xfrm>
            <a:off x="447406" y="133328"/>
            <a:ext cx="7886700" cy="1325563"/>
          </a:xfrm>
        </p:spPr>
        <p:txBody>
          <a:bodyPr/>
          <a:lstStyle/>
          <a:p>
            <a:r>
              <a:rPr lang="en-US"/>
              <a:t>Azygos system of veins</a:t>
            </a:r>
            <a:endParaRPr lang="it-IT"/>
          </a:p>
        </p:txBody>
      </p:sp>
      <p:pic>
        <p:nvPicPr>
          <p:cNvPr id="2097178" name="صورة 2097177"/>
          <p:cNvPicPr>
            <a:picLocks/>
          </p:cNvPicPr>
          <p:nvPr/>
        </p:nvPicPr>
        <p:blipFill>
          <a:blip r:embed="rId2"/>
          <a:stretch>
            <a:fillRect/>
          </a:stretch>
        </p:blipFill>
        <p:spPr>
          <a:xfrm>
            <a:off x="1340727" y="1305583"/>
            <a:ext cx="5964363" cy="5336038"/>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4" name="عنوان 1048663"/>
          <p:cNvSpPr>
            <a:spLocks noGrp="1"/>
          </p:cNvSpPr>
          <p:nvPr>
            <p:ph type="title"/>
          </p:nvPr>
        </p:nvSpPr>
        <p:spPr/>
        <p:txBody>
          <a:bodyPr/>
          <a:lstStyle/>
          <a:p>
            <a:r>
              <a:rPr lang="en-US"/>
              <a:t>Azygos system of veins</a:t>
            </a:r>
            <a:endParaRPr lang="it-IT"/>
          </a:p>
        </p:txBody>
      </p:sp>
      <p:sp>
        <p:nvSpPr>
          <p:cNvPr id="1048665" name="عنصر نائب للمحتوى 1048664"/>
          <p:cNvSpPr>
            <a:spLocks noGrp="1"/>
          </p:cNvSpPr>
          <p:nvPr>
            <p:ph idx="1"/>
          </p:nvPr>
        </p:nvSpPr>
        <p:spPr>
          <a:xfrm>
            <a:off x="300650" y="1767144"/>
            <a:ext cx="3305327" cy="4966165"/>
          </a:xfrm>
        </p:spPr>
        <p:txBody>
          <a:bodyPr>
            <a:normAutofit fontScale="97143"/>
          </a:bodyPr>
          <a:lstStyle/>
          <a:p>
            <a:pPr marL="0" indent="0">
              <a:buNone/>
            </a:pPr>
            <a:r>
              <a:rPr lang="en-US" dirty="0"/>
              <a:t>The major veins in the system are:</a:t>
            </a:r>
            <a:endParaRPr lang="it-IT" dirty="0"/>
          </a:p>
          <a:p>
            <a:pPr marL="0" indent="0">
              <a:buNone/>
            </a:pPr>
            <a:r>
              <a:rPr lang="en-US" dirty="0"/>
              <a:t>■ the </a:t>
            </a:r>
            <a:r>
              <a:rPr lang="en-US" u="sng" dirty="0"/>
              <a:t>azygos</a:t>
            </a:r>
            <a:r>
              <a:rPr lang="en-US" dirty="0"/>
              <a:t> vein, on the </a:t>
            </a:r>
            <a:r>
              <a:rPr lang="en-US" u="sng" dirty="0"/>
              <a:t>right</a:t>
            </a:r>
            <a:endParaRPr lang="it-IT" u="sng" dirty="0"/>
          </a:p>
          <a:p>
            <a:pPr marL="0" indent="0">
              <a:buNone/>
            </a:pPr>
            <a:r>
              <a:rPr lang="en-US" dirty="0"/>
              <a:t>■ the </a:t>
            </a:r>
            <a:r>
              <a:rPr lang="en-US" u="sng" dirty="0"/>
              <a:t>hemiazygos</a:t>
            </a:r>
            <a:r>
              <a:rPr lang="en-US" dirty="0"/>
              <a:t> vein and the </a:t>
            </a:r>
            <a:r>
              <a:rPr lang="en-US" u="sng" dirty="0"/>
              <a:t>accessory hemiazygos </a:t>
            </a:r>
            <a:r>
              <a:rPr lang="en-US" dirty="0"/>
              <a:t>vein, on the </a:t>
            </a:r>
            <a:r>
              <a:rPr lang="en-US" u="sng" dirty="0"/>
              <a:t>left</a:t>
            </a:r>
            <a:endParaRPr lang="it-IT" u="sng" dirty="0"/>
          </a:p>
        </p:txBody>
      </p:sp>
      <p:pic>
        <p:nvPicPr>
          <p:cNvPr id="2097179" name="صورة 2097178"/>
          <p:cNvPicPr>
            <a:picLocks/>
          </p:cNvPicPr>
          <p:nvPr/>
        </p:nvPicPr>
        <p:blipFill>
          <a:blip r:embed="rId2"/>
          <a:stretch>
            <a:fillRect/>
          </a:stretch>
        </p:blipFill>
        <p:spPr>
          <a:xfrm>
            <a:off x="3840824" y="1597093"/>
            <a:ext cx="5049080" cy="4517176"/>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6" name="عنوان 1048665"/>
          <p:cNvSpPr>
            <a:spLocks noGrp="1"/>
          </p:cNvSpPr>
          <p:nvPr>
            <p:ph type="title"/>
          </p:nvPr>
        </p:nvSpPr>
        <p:spPr/>
        <p:txBody>
          <a:bodyPr/>
          <a:lstStyle/>
          <a:p>
            <a:r>
              <a:rPr lang="en-US"/>
              <a:t>The Azygos Vein</a:t>
            </a:r>
            <a:endParaRPr lang="it-IT"/>
          </a:p>
        </p:txBody>
      </p:sp>
      <p:sp>
        <p:nvSpPr>
          <p:cNvPr id="1048667" name="عنصر نائب للمحتوى 1048666"/>
          <p:cNvSpPr>
            <a:spLocks noGrp="1"/>
          </p:cNvSpPr>
          <p:nvPr>
            <p:ph idx="1"/>
          </p:nvPr>
        </p:nvSpPr>
        <p:spPr/>
        <p:txBody>
          <a:bodyPr>
            <a:normAutofit fontScale="85714"/>
          </a:bodyPr>
          <a:lstStyle/>
          <a:p>
            <a:r>
              <a:rPr lang="en-US" dirty="0"/>
              <a:t>(azygos= unpaired)</a:t>
            </a:r>
            <a:endParaRPr lang="it-IT" dirty="0"/>
          </a:p>
          <a:p>
            <a:r>
              <a:rPr lang="en-US" dirty="0"/>
              <a:t>forms a collateral pathway between the </a:t>
            </a:r>
            <a:r>
              <a:rPr lang="en-US" u="sng" dirty="0"/>
              <a:t>SVC</a:t>
            </a:r>
            <a:r>
              <a:rPr lang="en-US" dirty="0"/>
              <a:t> and </a:t>
            </a:r>
            <a:r>
              <a:rPr lang="en-US" u="sng" dirty="0"/>
              <a:t>IVC</a:t>
            </a:r>
            <a:r>
              <a:rPr lang="en-US" dirty="0"/>
              <a:t> and drains blood from the posterior walls of the thorax and abdomen.</a:t>
            </a:r>
            <a:endParaRPr lang="it-IT" dirty="0"/>
          </a:p>
          <a:p>
            <a:r>
              <a:rPr lang="en-US" dirty="0"/>
              <a:t>The union of t he </a:t>
            </a:r>
            <a:r>
              <a:rPr lang="en-US" u="sng" dirty="0"/>
              <a:t>right ascending lumbar vein</a:t>
            </a:r>
            <a:r>
              <a:rPr lang="en-US" dirty="0"/>
              <a:t> and the </a:t>
            </a:r>
            <a:r>
              <a:rPr lang="en-US" u="sng" dirty="0"/>
              <a:t>right subcostal vein</a:t>
            </a:r>
            <a:r>
              <a:rPr lang="en-US" dirty="0"/>
              <a:t> in the abdomen often forms it.  </a:t>
            </a:r>
            <a:endParaRPr lang="it-IT" dirty="0"/>
          </a:p>
          <a:p>
            <a:r>
              <a:rPr lang="en-US" dirty="0"/>
              <a:t>It ascends in the posterior mediastinum, passing close to the right sides of the bodies of the inferior 8 thoracic vertebrae. </a:t>
            </a:r>
            <a:endParaRPr lang="it-IT" dirty="0"/>
          </a:p>
          <a:p>
            <a:r>
              <a:rPr lang="en-US" dirty="0"/>
              <a:t>It </a:t>
            </a:r>
            <a:r>
              <a:rPr lang="en-US" u="sng" dirty="0"/>
              <a:t>arches</a:t>
            </a:r>
            <a:r>
              <a:rPr lang="en-US" dirty="0"/>
              <a:t> over the superior aspect of the </a:t>
            </a:r>
            <a:r>
              <a:rPr lang="en-US" u="sng" dirty="0"/>
              <a:t>root</a:t>
            </a:r>
            <a:r>
              <a:rPr lang="en-US" dirty="0"/>
              <a:t> of the right lung to join the SVC, similar to the way the arch of the aorta passes over the root of the left lung. </a:t>
            </a:r>
            <a:endParaRPr lang="it-IT"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80" name="صورة 2097179"/>
          <p:cNvPicPr>
            <a:picLocks/>
          </p:cNvPicPr>
          <p:nvPr/>
        </p:nvPicPr>
        <p:blipFill>
          <a:blip r:embed="rId2"/>
          <a:stretch>
            <a:fillRect/>
          </a:stretch>
        </p:blipFill>
        <p:spPr>
          <a:xfrm>
            <a:off x="941008" y="0"/>
            <a:ext cx="7261984" cy="68580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8" name="عنوان 1048667"/>
          <p:cNvSpPr>
            <a:spLocks noGrp="1"/>
          </p:cNvSpPr>
          <p:nvPr>
            <p:ph type="title"/>
          </p:nvPr>
        </p:nvSpPr>
        <p:spPr/>
        <p:txBody>
          <a:bodyPr/>
          <a:lstStyle/>
          <a:p>
            <a:r>
              <a:rPr lang="en-US"/>
              <a:t> Hemiazygos Vein</a:t>
            </a:r>
            <a:endParaRPr lang="it-IT"/>
          </a:p>
        </p:txBody>
      </p:sp>
      <p:sp>
        <p:nvSpPr>
          <p:cNvPr id="1048669" name="عنصر نائب للمحتوى 1048668"/>
          <p:cNvSpPr>
            <a:spLocks noGrp="1"/>
          </p:cNvSpPr>
          <p:nvPr>
            <p:ph idx="1"/>
          </p:nvPr>
        </p:nvSpPr>
        <p:spPr/>
        <p:txBody>
          <a:bodyPr>
            <a:normAutofit/>
          </a:bodyPr>
          <a:lstStyle/>
          <a:p>
            <a:r>
              <a:rPr lang="en-US"/>
              <a:t>it usually enters the thorax through the </a:t>
            </a:r>
            <a:r>
              <a:rPr lang="en-US" u="sng"/>
              <a:t>left crus</a:t>
            </a:r>
            <a:r>
              <a:rPr lang="en-US"/>
              <a:t> of the diaphragm, but may enter through the </a:t>
            </a:r>
            <a:r>
              <a:rPr lang="en-US" u="sng"/>
              <a:t>aortic hiatus</a:t>
            </a:r>
            <a:r>
              <a:rPr lang="en-US"/>
              <a:t>. </a:t>
            </a:r>
            <a:endParaRPr lang="it-IT"/>
          </a:p>
          <a:p>
            <a:r>
              <a:rPr lang="en-US"/>
              <a:t>It ascends through the posterior mediastinum, on the left side, to approximately vertebral level T12. </a:t>
            </a:r>
            <a:endParaRPr lang="it-IT"/>
          </a:p>
          <a:p>
            <a:r>
              <a:rPr lang="en-US"/>
              <a:t>At this point, it crosses the vertebral column, posterior to the thoracic aorta, esophagus, and thoracic duct, to enter the </a:t>
            </a:r>
            <a:r>
              <a:rPr lang="en-US" b="1" u="sng"/>
              <a:t>azygos</a:t>
            </a:r>
            <a:r>
              <a:rPr lang="en-US"/>
              <a:t> vein. </a:t>
            </a:r>
            <a:endParaRPr lang="it-IT"/>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0" name="عنوان 1048669"/>
          <p:cNvSpPr>
            <a:spLocks noGrp="1"/>
          </p:cNvSpPr>
          <p:nvPr>
            <p:ph type="title"/>
          </p:nvPr>
        </p:nvSpPr>
        <p:spPr/>
        <p:txBody>
          <a:bodyPr/>
          <a:lstStyle/>
          <a:p>
            <a:r>
              <a:rPr lang="en-US"/>
              <a:t>The Azygos Vein</a:t>
            </a:r>
            <a:endParaRPr lang="it-IT"/>
          </a:p>
        </p:txBody>
      </p:sp>
      <p:sp>
        <p:nvSpPr>
          <p:cNvPr id="1048671" name="عنصر نائب للمحتوى 1048670"/>
          <p:cNvSpPr>
            <a:spLocks noGrp="1"/>
          </p:cNvSpPr>
          <p:nvPr>
            <p:ph idx="1"/>
          </p:nvPr>
        </p:nvSpPr>
        <p:spPr/>
        <p:txBody>
          <a:bodyPr>
            <a:normAutofit/>
          </a:bodyPr>
          <a:lstStyle/>
          <a:p>
            <a:r>
              <a:rPr lang="en-US"/>
              <a:t>it enters the thorax through the </a:t>
            </a:r>
            <a:r>
              <a:rPr lang="en-US" u="sng"/>
              <a:t>aortic hiatus</a:t>
            </a:r>
            <a:r>
              <a:rPr lang="en-US"/>
              <a:t> of the diaphragm, or it enters through or posterior to the right crus of the diaphragm. </a:t>
            </a:r>
            <a:endParaRPr lang="it-IT"/>
          </a:p>
          <a:p>
            <a:r>
              <a:rPr lang="en-US"/>
              <a:t>It ascends through the posterior mediastinum, usually to the right of the thoracic duct. </a:t>
            </a:r>
            <a:endParaRPr lang="it-IT"/>
          </a:p>
          <a:p>
            <a:r>
              <a:rPr lang="en-US"/>
              <a:t>At approximately vertebral level T4, it arches anteriorly, over the root of the right lung, to join the SVC before it enters the pericardial sac.</a:t>
            </a:r>
            <a:endParaRPr lang="it-IT"/>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2" name="عنوان 1048671"/>
          <p:cNvSpPr>
            <a:spLocks noGrp="1"/>
          </p:cNvSpPr>
          <p:nvPr>
            <p:ph type="title"/>
          </p:nvPr>
        </p:nvSpPr>
        <p:spPr/>
        <p:txBody>
          <a:bodyPr/>
          <a:lstStyle/>
          <a:p>
            <a:r>
              <a:rPr lang="en-US"/>
              <a:t>Hemiazygos Vein </a:t>
            </a:r>
            <a:endParaRPr lang="it-IT"/>
          </a:p>
        </p:txBody>
      </p:sp>
      <p:sp>
        <p:nvSpPr>
          <p:cNvPr id="1048673" name="عنصر نائب للمحتوى 1048672"/>
          <p:cNvSpPr>
            <a:spLocks noGrp="1"/>
          </p:cNvSpPr>
          <p:nvPr>
            <p:ph idx="1"/>
          </p:nvPr>
        </p:nvSpPr>
        <p:spPr>
          <a:xfrm>
            <a:off x="628650" y="1825624"/>
            <a:ext cx="3220315" cy="4521903"/>
          </a:xfrm>
        </p:spPr>
        <p:txBody>
          <a:bodyPr>
            <a:normAutofit fontScale="96786"/>
          </a:bodyPr>
          <a:lstStyle/>
          <a:p>
            <a:r>
              <a:rPr lang="en-US" dirty="0"/>
              <a:t>The hemiazygos vein (inferior hemiazygos vein) usually arises at the junction between the </a:t>
            </a:r>
            <a:r>
              <a:rPr lang="en-US" u="sng" dirty="0"/>
              <a:t>left ascending lumbar vein </a:t>
            </a:r>
            <a:r>
              <a:rPr lang="en-US" dirty="0"/>
              <a:t>and the </a:t>
            </a:r>
            <a:r>
              <a:rPr lang="en-US" u="sng" dirty="0"/>
              <a:t>left subcostal vein</a:t>
            </a:r>
            <a:r>
              <a:rPr lang="en-US" dirty="0"/>
              <a:t>. </a:t>
            </a:r>
            <a:endParaRPr lang="it-IT" dirty="0"/>
          </a:p>
        </p:txBody>
      </p:sp>
      <p:pic>
        <p:nvPicPr>
          <p:cNvPr id="2097181" name="صورة 2097180"/>
          <p:cNvPicPr>
            <a:picLocks/>
          </p:cNvPicPr>
          <p:nvPr/>
        </p:nvPicPr>
        <p:blipFill>
          <a:blip r:embed="rId2"/>
          <a:stretch>
            <a:fillRect/>
          </a:stretch>
        </p:blipFill>
        <p:spPr>
          <a:xfrm>
            <a:off x="4011518" y="1655058"/>
            <a:ext cx="5054365" cy="4521904"/>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82" name="صورة 2097181"/>
          <p:cNvPicPr>
            <a:picLocks/>
          </p:cNvPicPr>
          <p:nvPr/>
        </p:nvPicPr>
        <p:blipFill>
          <a:blip r:embed="rId2"/>
          <a:stretch>
            <a:fillRect/>
          </a:stretch>
        </p:blipFill>
        <p:spPr>
          <a:xfrm>
            <a:off x="1528870" y="0"/>
            <a:ext cx="6086260" cy="6858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4" name="عنوان 1048673"/>
          <p:cNvSpPr>
            <a:spLocks noGrp="1"/>
          </p:cNvSpPr>
          <p:nvPr>
            <p:ph type="title"/>
          </p:nvPr>
        </p:nvSpPr>
        <p:spPr/>
        <p:txBody>
          <a:bodyPr/>
          <a:lstStyle/>
          <a:p>
            <a:r>
              <a:rPr lang="en-US"/>
              <a:t>Hemiazygos Vein</a:t>
            </a:r>
            <a:endParaRPr lang="it-IT"/>
          </a:p>
        </p:txBody>
      </p:sp>
      <p:sp>
        <p:nvSpPr>
          <p:cNvPr id="1048675" name="عنصر نائب للمحتوى 1048674"/>
          <p:cNvSpPr>
            <a:spLocks noGrp="1"/>
          </p:cNvSpPr>
          <p:nvPr>
            <p:ph idx="1"/>
          </p:nvPr>
        </p:nvSpPr>
        <p:spPr/>
        <p:txBody>
          <a:bodyPr/>
          <a:lstStyle/>
          <a:p>
            <a:pPr marL="0" indent="0">
              <a:buNone/>
            </a:pPr>
            <a:r>
              <a:rPr lang="en-US"/>
              <a:t>Tributaries joining the hemiazygos vein include: </a:t>
            </a:r>
            <a:endParaRPr lang="it-IT"/>
          </a:p>
          <a:p>
            <a:pPr marL="0" indent="0">
              <a:buNone/>
            </a:pPr>
            <a:r>
              <a:rPr lang="en-US"/>
              <a:t>■ the lowest 4 or 5 left posterior intercostal veins</a:t>
            </a:r>
            <a:endParaRPr lang="it-IT"/>
          </a:p>
          <a:p>
            <a:pPr marL="0" indent="0">
              <a:buNone/>
            </a:pPr>
            <a:r>
              <a:rPr lang="en-US"/>
              <a:t>■ esophageal veins</a:t>
            </a:r>
            <a:endParaRPr lang="it-IT"/>
          </a:p>
          <a:p>
            <a:pPr marL="0" indent="0">
              <a:buNone/>
            </a:pPr>
            <a:r>
              <a:rPr lang="en-US"/>
              <a:t>■ mediastinal vein</a:t>
            </a:r>
            <a:endParaRPr lang="it-IT"/>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6" name="عنوان 1048675"/>
          <p:cNvSpPr>
            <a:spLocks noGrp="1"/>
          </p:cNvSpPr>
          <p:nvPr>
            <p:ph type="title"/>
          </p:nvPr>
        </p:nvSpPr>
        <p:spPr/>
        <p:txBody>
          <a:bodyPr/>
          <a:lstStyle/>
          <a:p>
            <a:r>
              <a:rPr lang="en-US"/>
              <a:t>Accessory Hemiazygos Vein</a:t>
            </a:r>
            <a:endParaRPr lang="it-IT"/>
          </a:p>
        </p:txBody>
      </p:sp>
      <p:sp>
        <p:nvSpPr>
          <p:cNvPr id="1048677" name="عنصر نائب للمحتوى 1048676"/>
          <p:cNvSpPr>
            <a:spLocks noGrp="1"/>
          </p:cNvSpPr>
          <p:nvPr>
            <p:ph idx="1"/>
          </p:nvPr>
        </p:nvSpPr>
        <p:spPr/>
        <p:txBody>
          <a:bodyPr>
            <a:normAutofit/>
          </a:bodyPr>
          <a:lstStyle/>
          <a:p>
            <a:r>
              <a:rPr lang="en-US"/>
              <a:t>it descends on the left side from the superior portion o the posterior mediastinum to approximately vertebral level T8.</a:t>
            </a:r>
            <a:endParaRPr lang="it-IT"/>
          </a:p>
          <a:p>
            <a:r>
              <a:rPr lang="en-US"/>
              <a:t>at this point, it crosses the vertebral column to join the </a:t>
            </a:r>
            <a:r>
              <a:rPr lang="en-US" b="1" u="sng"/>
              <a:t>azygos</a:t>
            </a:r>
            <a:r>
              <a:rPr lang="en-US"/>
              <a:t> vein, or ends in the </a:t>
            </a:r>
            <a:r>
              <a:rPr lang="en-US" b="1" u="sng"/>
              <a:t>hemiazygos</a:t>
            </a:r>
            <a:r>
              <a:rPr lang="en-US"/>
              <a:t> vein, or has a connection to both veins. </a:t>
            </a:r>
            <a:endParaRPr lang="it-IT"/>
          </a:p>
          <a:p>
            <a:r>
              <a:rPr lang="en-US"/>
              <a:t>usually, it also has a connection superiorly to the </a:t>
            </a:r>
            <a:r>
              <a:rPr lang="en-US" u="sng"/>
              <a:t>left superior intercostal vein</a:t>
            </a:r>
            <a:r>
              <a:rPr lang="en-US"/>
              <a:t>. </a:t>
            </a:r>
            <a:endParaRPr lang="it-IT"/>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83" name="صورة 2097182"/>
          <p:cNvPicPr>
            <a:picLocks/>
          </p:cNvPicPr>
          <p:nvPr/>
        </p:nvPicPr>
        <p:blipFill>
          <a:blip r:embed="rId2"/>
          <a:stretch>
            <a:fillRect/>
          </a:stretch>
        </p:blipFill>
        <p:spPr>
          <a:xfrm>
            <a:off x="739230" y="0"/>
            <a:ext cx="7665539" cy="68580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8" name="عنوان 1048677"/>
          <p:cNvSpPr>
            <a:spLocks noGrp="1"/>
          </p:cNvSpPr>
          <p:nvPr>
            <p:ph type="title"/>
          </p:nvPr>
        </p:nvSpPr>
        <p:spPr/>
        <p:txBody>
          <a:bodyPr/>
          <a:lstStyle/>
          <a:p>
            <a:r>
              <a:rPr lang="en-US"/>
              <a:t>Accessory Hemiazygos Vein </a:t>
            </a:r>
            <a:endParaRPr lang="it-IT"/>
          </a:p>
        </p:txBody>
      </p:sp>
      <p:sp>
        <p:nvSpPr>
          <p:cNvPr id="1048679" name="عنصر نائب للمحتوى 1048678"/>
          <p:cNvSpPr>
            <a:spLocks noGrp="1"/>
          </p:cNvSpPr>
          <p:nvPr>
            <p:ph idx="1"/>
          </p:nvPr>
        </p:nvSpPr>
        <p:spPr>
          <a:xfrm>
            <a:off x="342168" y="1772990"/>
            <a:ext cx="3356790" cy="4059773"/>
          </a:xfrm>
        </p:spPr>
        <p:txBody>
          <a:bodyPr>
            <a:normAutofit fontScale="96786"/>
          </a:bodyPr>
          <a:lstStyle/>
          <a:p>
            <a:pPr marL="0" indent="0">
              <a:buNone/>
            </a:pPr>
            <a:r>
              <a:rPr lang="en-US" dirty="0"/>
              <a:t>Vessels that drain into the accessory hemiazygos vein include:</a:t>
            </a:r>
            <a:endParaRPr lang="it-IT" dirty="0"/>
          </a:p>
          <a:p>
            <a:pPr marL="0" indent="0">
              <a:buNone/>
            </a:pPr>
            <a:r>
              <a:rPr lang="en-US" dirty="0"/>
              <a:t>■ the 4th to 8th left posterior intercostal veins</a:t>
            </a:r>
            <a:endParaRPr lang="it-IT" dirty="0"/>
          </a:p>
          <a:p>
            <a:pPr marL="0" indent="0">
              <a:buNone/>
            </a:pPr>
            <a:r>
              <a:rPr lang="en-US" dirty="0"/>
              <a:t>■ sometimes, the left bronchial veins</a:t>
            </a:r>
            <a:endParaRPr lang="it-IT" dirty="0"/>
          </a:p>
          <a:p>
            <a:pPr marL="0" indent="0">
              <a:buNone/>
            </a:pPr>
            <a:endParaRPr lang="it-IT" dirty="0"/>
          </a:p>
        </p:txBody>
      </p:sp>
      <p:pic>
        <p:nvPicPr>
          <p:cNvPr id="2097184" name="صورة 2097183"/>
          <p:cNvPicPr>
            <a:picLocks/>
          </p:cNvPicPr>
          <p:nvPr/>
        </p:nvPicPr>
        <p:blipFill>
          <a:blip r:embed="rId2"/>
          <a:stretch>
            <a:fillRect/>
          </a:stretch>
        </p:blipFill>
        <p:spPr>
          <a:xfrm>
            <a:off x="3745388" y="1690689"/>
            <a:ext cx="5024045" cy="449478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0" name="عنوان 1048679"/>
          <p:cNvSpPr>
            <a:spLocks noGrp="1"/>
          </p:cNvSpPr>
          <p:nvPr>
            <p:ph type="title"/>
          </p:nvPr>
        </p:nvSpPr>
        <p:spPr/>
        <p:txBody>
          <a:bodyPr/>
          <a:lstStyle/>
          <a:p>
            <a:r>
              <a:rPr lang="en-US"/>
              <a:t>Thoracic Duct </a:t>
            </a:r>
            <a:endParaRPr lang="it-IT"/>
          </a:p>
        </p:txBody>
      </p:sp>
      <p:sp>
        <p:nvSpPr>
          <p:cNvPr id="1048681" name="عنصر نائب للمحتوى 1048680"/>
          <p:cNvSpPr>
            <a:spLocks noGrp="1"/>
          </p:cNvSpPr>
          <p:nvPr>
            <p:ph idx="1"/>
          </p:nvPr>
        </p:nvSpPr>
        <p:spPr>
          <a:xfrm>
            <a:off x="628650" y="1825624"/>
            <a:ext cx="6770446" cy="4667249"/>
          </a:xfrm>
        </p:spPr>
        <p:txBody>
          <a:bodyPr>
            <a:normAutofit fontScale="97143" lnSpcReduction="10000"/>
          </a:bodyPr>
          <a:lstStyle/>
          <a:p>
            <a:r>
              <a:rPr lang="en-US" dirty="0"/>
              <a:t>The thoracic duct is the </a:t>
            </a:r>
            <a:r>
              <a:rPr lang="en-US" u="sng" dirty="0"/>
              <a:t>largest lymphatic channel</a:t>
            </a:r>
            <a:r>
              <a:rPr lang="en-US" dirty="0"/>
              <a:t> in the body, is commonly 35–45 cm in length. </a:t>
            </a:r>
            <a:endParaRPr lang="it-IT" dirty="0"/>
          </a:p>
          <a:p>
            <a:r>
              <a:rPr lang="en-US" dirty="0"/>
              <a:t>In the posterior mediastinum, it lies on the anterior aspect of the bodies of the </a:t>
            </a:r>
            <a:r>
              <a:rPr lang="en-US" u="sng" dirty="0"/>
              <a:t>inferior 7 thoracic vertebrae</a:t>
            </a:r>
            <a:r>
              <a:rPr lang="en-US" dirty="0"/>
              <a:t>. </a:t>
            </a:r>
            <a:endParaRPr lang="it-IT" dirty="0"/>
          </a:p>
          <a:p>
            <a:r>
              <a:rPr lang="en-US" dirty="0"/>
              <a:t>The thoracic duct conveys most lymph of the body to the venous system: that from the lower limbs, pelvic cavity, abdominal cavity, left upper limb, and left side of the thorax, head, and neck-that is, all lymph </a:t>
            </a:r>
            <a:r>
              <a:rPr lang="en-US" i="1" u="sng" dirty="0"/>
              <a:t>except</a:t>
            </a:r>
            <a:r>
              <a:rPr lang="en-US" dirty="0"/>
              <a:t> that from the </a:t>
            </a:r>
            <a:r>
              <a:rPr lang="en-US" i="1" u="sng" dirty="0"/>
              <a:t>right superior quadrant. </a:t>
            </a:r>
            <a:r>
              <a:rPr lang="en-US" dirty="0"/>
              <a:t> </a:t>
            </a:r>
            <a:endParaRPr lang="it-IT" dirty="0"/>
          </a:p>
        </p:txBody>
      </p:sp>
      <p:pic>
        <p:nvPicPr>
          <p:cNvPr id="2097185" name="صورة 2097184"/>
          <p:cNvPicPr>
            <a:picLocks/>
          </p:cNvPicPr>
          <p:nvPr/>
        </p:nvPicPr>
        <p:blipFill>
          <a:blip r:embed="rId2"/>
          <a:stretch>
            <a:fillRect/>
          </a:stretch>
        </p:blipFill>
        <p:spPr>
          <a:xfrm>
            <a:off x="7442655" y="1437219"/>
            <a:ext cx="1442754" cy="2765142"/>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2" name="عنوان 1048681"/>
          <p:cNvSpPr>
            <a:spLocks noGrp="1"/>
          </p:cNvSpPr>
          <p:nvPr>
            <p:ph type="title"/>
          </p:nvPr>
        </p:nvSpPr>
        <p:spPr/>
        <p:txBody>
          <a:bodyPr/>
          <a:lstStyle/>
          <a:p>
            <a:r>
              <a:rPr lang="en-US"/>
              <a:t>Thoracic Duct</a:t>
            </a:r>
            <a:endParaRPr lang="it-IT"/>
          </a:p>
        </p:txBody>
      </p:sp>
      <p:sp>
        <p:nvSpPr>
          <p:cNvPr id="1048683" name="عنصر نائب للمحتوى 1048682"/>
          <p:cNvSpPr>
            <a:spLocks noGrp="1"/>
          </p:cNvSpPr>
          <p:nvPr>
            <p:ph idx="1"/>
          </p:nvPr>
        </p:nvSpPr>
        <p:spPr/>
        <p:txBody>
          <a:bodyPr>
            <a:normAutofit/>
          </a:bodyPr>
          <a:lstStyle/>
          <a:p>
            <a:r>
              <a:rPr lang="en-US"/>
              <a:t>it is the principal channel through which lymph from most of the body is returned to the venous system.</a:t>
            </a:r>
            <a:endParaRPr lang="it-IT"/>
          </a:p>
          <a:p>
            <a:r>
              <a:rPr lang="en-US"/>
              <a:t>it begins as a confluence of lymph trunks in the abdomen, sometimes forming a saccular dilation referred to as the </a:t>
            </a:r>
            <a:r>
              <a:rPr lang="en-US" b="0" u="sng"/>
              <a:t>cisterna chyli</a:t>
            </a:r>
            <a:r>
              <a:rPr lang="en-US" b="0"/>
              <a:t> </a:t>
            </a:r>
            <a:r>
              <a:rPr lang="en-US"/>
              <a:t>(chyle cistern) which drains the abdominal viscera and walls, pelvis, perineum, and lower limbs.</a:t>
            </a:r>
            <a:endParaRPr lang="it-IT"/>
          </a:p>
          <a:p>
            <a:r>
              <a:rPr lang="en-US"/>
              <a:t>it extends from vertebra L2 to the root of the neck</a:t>
            </a:r>
            <a:endParaRPr lang="it-IT"/>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86" name="صورة 2097185"/>
          <p:cNvPicPr>
            <a:picLocks/>
          </p:cNvPicPr>
          <p:nvPr/>
        </p:nvPicPr>
        <p:blipFill>
          <a:blip r:embed="rId2"/>
          <a:stretch>
            <a:fillRect/>
          </a:stretch>
        </p:blipFill>
        <p:spPr>
          <a:xfrm>
            <a:off x="1171278" y="0"/>
            <a:ext cx="6801444" cy="68580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4" name="عنوان 1048683"/>
          <p:cNvSpPr>
            <a:spLocks noGrp="1"/>
          </p:cNvSpPr>
          <p:nvPr>
            <p:ph type="title"/>
          </p:nvPr>
        </p:nvSpPr>
        <p:spPr/>
        <p:txBody>
          <a:bodyPr/>
          <a:lstStyle/>
          <a:p>
            <a:r>
              <a:rPr lang="en-US"/>
              <a:t>Thoracic Duct</a:t>
            </a:r>
            <a:endParaRPr lang="it-IT"/>
          </a:p>
        </p:txBody>
      </p:sp>
      <p:sp>
        <p:nvSpPr>
          <p:cNvPr id="1048685" name="عنصر نائب للمحتوى 1048684"/>
          <p:cNvSpPr>
            <a:spLocks noGrp="1"/>
          </p:cNvSpPr>
          <p:nvPr>
            <p:ph idx="1"/>
          </p:nvPr>
        </p:nvSpPr>
        <p:spPr/>
        <p:txBody>
          <a:bodyPr/>
          <a:lstStyle/>
          <a:p>
            <a:pPr marL="0" indent="0">
              <a:buNone/>
            </a:pPr>
            <a:r>
              <a:rPr lang="en-US" dirty="0"/>
              <a:t>The duct is usually thin walled and </a:t>
            </a:r>
            <a:r>
              <a:rPr lang="en-US" dirty="0" err="1"/>
              <a:t>dullwhite</a:t>
            </a:r>
            <a:r>
              <a:rPr lang="en-US" dirty="0"/>
              <a:t>. Often, it is beaded because of its numerous </a:t>
            </a:r>
            <a:r>
              <a:rPr lang="en-US" u="sng" dirty="0"/>
              <a:t>valves</a:t>
            </a:r>
            <a:r>
              <a:rPr lang="en-US" dirty="0"/>
              <a:t>. It ascends in the posterior mediastinum among: </a:t>
            </a:r>
            <a:endParaRPr lang="it-IT" dirty="0"/>
          </a:p>
          <a:p>
            <a:r>
              <a:rPr lang="en-US" dirty="0"/>
              <a:t>the thoracic aorta on its left </a:t>
            </a:r>
            <a:endParaRPr lang="it-IT" dirty="0"/>
          </a:p>
          <a:p>
            <a:r>
              <a:rPr lang="en-US" dirty="0"/>
              <a:t>the azygos vein on its right</a:t>
            </a:r>
            <a:endParaRPr lang="it-IT" dirty="0"/>
          </a:p>
          <a:p>
            <a:r>
              <a:rPr lang="en-US" dirty="0"/>
              <a:t>the esophagus anteriorly</a:t>
            </a:r>
            <a:endParaRPr lang="it-IT" dirty="0"/>
          </a:p>
          <a:p>
            <a:r>
              <a:rPr lang="en-US" dirty="0"/>
              <a:t>the vertebral bodies posteriorly</a:t>
            </a:r>
            <a:endParaRPr lang="it-IT"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87" name="صورة 2097186"/>
          <p:cNvPicPr>
            <a:picLocks/>
          </p:cNvPicPr>
          <p:nvPr/>
        </p:nvPicPr>
        <p:blipFill>
          <a:blip r:embed="rId2"/>
          <a:stretch>
            <a:fillRect/>
          </a:stretch>
        </p:blipFill>
        <p:spPr>
          <a:xfrm>
            <a:off x="1593184" y="42989"/>
            <a:ext cx="5957632" cy="6772022"/>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6" name="عنوان 1048685"/>
          <p:cNvSpPr>
            <a:spLocks noGrp="1"/>
          </p:cNvSpPr>
          <p:nvPr>
            <p:ph type="title"/>
          </p:nvPr>
        </p:nvSpPr>
        <p:spPr/>
        <p:txBody>
          <a:bodyPr/>
          <a:lstStyle/>
          <a:p>
            <a:r>
              <a:rPr lang="en-US"/>
              <a:t>Thoracic Duct</a:t>
            </a:r>
            <a:endParaRPr lang="it-IT"/>
          </a:p>
        </p:txBody>
      </p:sp>
      <p:sp>
        <p:nvSpPr>
          <p:cNvPr id="1048687" name="عنصر نائب للمحتوى 1048686"/>
          <p:cNvSpPr>
            <a:spLocks noGrp="1"/>
          </p:cNvSpPr>
          <p:nvPr>
            <p:ph idx="1"/>
          </p:nvPr>
        </p:nvSpPr>
        <p:spPr>
          <a:xfrm>
            <a:off x="628650" y="1825625"/>
            <a:ext cx="8130219" cy="3962677"/>
          </a:xfrm>
        </p:spPr>
        <p:txBody>
          <a:bodyPr>
            <a:normAutofit/>
          </a:bodyPr>
          <a:lstStyle/>
          <a:p>
            <a:r>
              <a:rPr lang="en-US" sz="2400" dirty="0"/>
              <a:t>At the level of the </a:t>
            </a:r>
            <a:r>
              <a:rPr lang="en-US" sz="2400" i="1" u="sng" dirty="0"/>
              <a:t>transverse thoracic plane</a:t>
            </a:r>
            <a:r>
              <a:rPr lang="en-US" sz="2400" dirty="0"/>
              <a:t>, the thoracic duct crosses to the </a:t>
            </a:r>
            <a:r>
              <a:rPr lang="en-US" sz="2400" u="sng" dirty="0"/>
              <a:t>left</a:t>
            </a:r>
            <a:r>
              <a:rPr lang="en-US" sz="2400" dirty="0"/>
              <a:t>, posterior to the esophagus, and ascends into the superior mediastinum.</a:t>
            </a:r>
            <a:endParaRPr lang="it-IT" sz="2400" dirty="0"/>
          </a:p>
          <a:p>
            <a:r>
              <a:rPr lang="en-US" sz="2400" dirty="0"/>
              <a:t>it receives branches from posterior mediastinal structures. Near its termination, it often receives the jugular, subclavian, and </a:t>
            </a:r>
            <a:r>
              <a:rPr lang="en-US" sz="2400" dirty="0" err="1"/>
              <a:t>bronchomediastinal</a:t>
            </a:r>
            <a:r>
              <a:rPr lang="en-US" sz="2400" dirty="0"/>
              <a:t> lymphatic  trunks.</a:t>
            </a:r>
            <a:endParaRPr lang="it-IT" sz="2400" dirty="0"/>
          </a:p>
          <a:p>
            <a:r>
              <a:rPr lang="en-US" sz="2400" dirty="0"/>
              <a:t>it usually empties into the venous system near the </a:t>
            </a:r>
            <a:r>
              <a:rPr lang="en-US" sz="2400" u="sng" dirty="0"/>
              <a:t>union</a:t>
            </a:r>
            <a:r>
              <a:rPr lang="en-US" sz="2400" dirty="0"/>
              <a:t> of the </a:t>
            </a:r>
            <a:r>
              <a:rPr lang="en-US" sz="2400" i="1" u="sng" dirty="0"/>
              <a:t>left internal jugular</a:t>
            </a:r>
            <a:r>
              <a:rPr lang="en-US" sz="2400" u="sng" dirty="0"/>
              <a:t> </a:t>
            </a:r>
            <a:r>
              <a:rPr lang="en-US" sz="2400" dirty="0"/>
              <a:t>and </a:t>
            </a:r>
            <a:r>
              <a:rPr lang="en-US" sz="2400" i="1" u="sng" dirty="0"/>
              <a:t>subclavian</a:t>
            </a:r>
            <a:r>
              <a:rPr lang="en-US" sz="2400" dirty="0"/>
              <a:t> veins (the </a:t>
            </a:r>
            <a:r>
              <a:rPr lang="en-US" sz="2400" u="sng" dirty="0"/>
              <a:t>left venous angle </a:t>
            </a:r>
            <a:r>
              <a:rPr lang="en-US" sz="2400" dirty="0"/>
              <a:t>or origin of the left brachiocephalic vein) but it may open into the left subclavian vein.  </a:t>
            </a:r>
            <a:endParaRPr lang="it-IT" sz="24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89" name="صورة 2097188"/>
          <p:cNvPicPr>
            <a:picLocks/>
          </p:cNvPicPr>
          <p:nvPr/>
        </p:nvPicPr>
        <p:blipFill>
          <a:blip r:embed="rId2"/>
          <a:stretch>
            <a:fillRect/>
          </a:stretch>
        </p:blipFill>
        <p:spPr>
          <a:xfrm>
            <a:off x="2276378" y="0"/>
            <a:ext cx="4591244" cy="68580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8" name="عنوان 1048687"/>
          <p:cNvSpPr>
            <a:spLocks noGrp="1"/>
          </p:cNvSpPr>
          <p:nvPr>
            <p:ph type="title"/>
          </p:nvPr>
        </p:nvSpPr>
        <p:spPr/>
        <p:txBody>
          <a:bodyPr/>
          <a:lstStyle/>
          <a:p>
            <a:r>
              <a:rPr lang="en-US"/>
              <a:t>Right Lymphatic Trunk</a:t>
            </a:r>
            <a:endParaRPr lang="it-IT"/>
          </a:p>
        </p:txBody>
      </p:sp>
      <p:sp>
        <p:nvSpPr>
          <p:cNvPr id="1048689" name="عنصر نائب للمحتوى 1048688"/>
          <p:cNvSpPr>
            <a:spLocks noGrp="1"/>
          </p:cNvSpPr>
          <p:nvPr>
            <p:ph idx="1"/>
          </p:nvPr>
        </p:nvSpPr>
        <p:spPr/>
        <p:txBody>
          <a:bodyPr>
            <a:normAutofit fontScale="92857" lnSpcReduction="10000"/>
          </a:bodyPr>
          <a:lstStyle/>
          <a:p>
            <a:r>
              <a:rPr lang="en-US" dirty="0"/>
              <a:t>it has a variable anatomy. </a:t>
            </a:r>
            <a:endParaRPr lang="it-IT" dirty="0"/>
          </a:p>
          <a:p>
            <a:r>
              <a:rPr lang="en-US" dirty="0"/>
              <a:t>it has 3 main tributaries: the right jugular, subclavian and </a:t>
            </a:r>
            <a:r>
              <a:rPr lang="en-US" dirty="0" err="1"/>
              <a:t>bronchomediastinal</a:t>
            </a:r>
            <a:r>
              <a:rPr lang="en-US" dirty="0"/>
              <a:t> trunks</a:t>
            </a:r>
            <a:endParaRPr lang="it-IT" dirty="0"/>
          </a:p>
          <a:p>
            <a:r>
              <a:rPr lang="en-US" dirty="0"/>
              <a:t>they often empty separately into either the </a:t>
            </a:r>
            <a:r>
              <a:rPr lang="en-US" u="sng" dirty="0"/>
              <a:t>right internal jugular</a:t>
            </a:r>
            <a:r>
              <a:rPr lang="en-US" dirty="0"/>
              <a:t> and/or </a:t>
            </a:r>
            <a:r>
              <a:rPr lang="en-US" u="sng" dirty="0"/>
              <a:t>subclavian</a:t>
            </a:r>
            <a:r>
              <a:rPr lang="en-US" dirty="0"/>
              <a:t> veins. </a:t>
            </a:r>
            <a:endParaRPr lang="it-IT" dirty="0"/>
          </a:p>
          <a:p>
            <a:r>
              <a:rPr lang="en-US" dirty="0"/>
              <a:t>In up to 20% of individuals, they may aggregate to form the right lymphatic trunk that is usually 5–10 mm in length.</a:t>
            </a:r>
            <a:endParaRPr lang="it-IT" dirty="0"/>
          </a:p>
          <a:p>
            <a:r>
              <a:rPr lang="en-US" dirty="0"/>
              <a:t>it usually empties into the venous system near the union of the right internal jugular and subclavian veins (the </a:t>
            </a:r>
            <a:r>
              <a:rPr lang="en-US" u="sng" dirty="0"/>
              <a:t>right venous angle</a:t>
            </a:r>
            <a:r>
              <a:rPr lang="en-US" dirty="0"/>
              <a:t>)   </a:t>
            </a:r>
            <a:endParaRPr lang="it-IT"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90" name="صورة 2097189"/>
          <p:cNvPicPr>
            <a:picLocks/>
          </p:cNvPicPr>
          <p:nvPr/>
        </p:nvPicPr>
        <p:blipFill>
          <a:blip r:embed="rId2"/>
          <a:stretch>
            <a:fillRect/>
          </a:stretch>
        </p:blipFill>
        <p:spPr>
          <a:xfrm>
            <a:off x="926901" y="0"/>
            <a:ext cx="7290198" cy="685800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91" name="صورة 2097190"/>
          <p:cNvPicPr>
            <a:picLocks/>
          </p:cNvPicPr>
          <p:nvPr/>
        </p:nvPicPr>
        <p:blipFill>
          <a:blip r:embed="rId2"/>
          <a:stretch>
            <a:fillRect/>
          </a:stretch>
        </p:blipFill>
        <p:spPr>
          <a:xfrm>
            <a:off x="435568" y="525452"/>
            <a:ext cx="8272864" cy="5807096"/>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0" name="عنوان 1048689"/>
          <p:cNvSpPr>
            <a:spLocks noGrp="1"/>
          </p:cNvSpPr>
          <p:nvPr>
            <p:ph type="title"/>
          </p:nvPr>
        </p:nvSpPr>
        <p:spPr>
          <a:xfrm>
            <a:off x="628649" y="406061"/>
            <a:ext cx="8923388" cy="1325563"/>
          </a:xfrm>
        </p:spPr>
        <p:txBody>
          <a:bodyPr/>
          <a:lstStyle/>
          <a:p>
            <a:r>
              <a:rPr lang="en-US" sz="4000"/>
              <a:t>Thoracic Sympathetic Trunks </a:t>
            </a:r>
            <a:endParaRPr lang="it-IT" sz="4000"/>
          </a:p>
        </p:txBody>
      </p:sp>
      <p:sp>
        <p:nvSpPr>
          <p:cNvPr id="1048691" name="عنصر نائب للمحتوى 1048690"/>
          <p:cNvSpPr>
            <a:spLocks noGrp="1"/>
          </p:cNvSpPr>
          <p:nvPr>
            <p:ph idx="1"/>
          </p:nvPr>
        </p:nvSpPr>
        <p:spPr/>
        <p:txBody>
          <a:bodyPr>
            <a:normAutofit/>
          </a:bodyPr>
          <a:lstStyle/>
          <a:p>
            <a:r>
              <a:rPr lang="en-US" sz="2400" u="sng" dirty="0"/>
              <a:t>two parallel cords </a:t>
            </a:r>
            <a:r>
              <a:rPr lang="en-US" sz="2400" dirty="0"/>
              <a:t>punctuated by 11 or 12 ganglia.</a:t>
            </a:r>
            <a:endParaRPr lang="it-IT" sz="2400" dirty="0"/>
          </a:p>
          <a:p>
            <a:r>
              <a:rPr lang="en-US" sz="2400" dirty="0"/>
              <a:t>The ganglia are connected to adjacent thoracic spinal nerves by white and gray rami </a:t>
            </a:r>
            <a:r>
              <a:rPr lang="en-US" sz="2400" dirty="0" err="1"/>
              <a:t>communicantes</a:t>
            </a:r>
            <a:r>
              <a:rPr lang="en-US" sz="2400" dirty="0"/>
              <a:t>. </a:t>
            </a:r>
            <a:endParaRPr lang="it-IT" sz="2400" dirty="0"/>
          </a:p>
          <a:p>
            <a:r>
              <a:rPr lang="en-US" sz="2400" dirty="0"/>
              <a:t>In the superior portion of the posterior mediastinum the trunks are anterior to the neck of the ribs.</a:t>
            </a:r>
            <a:endParaRPr lang="it-IT" sz="2400" dirty="0"/>
          </a:p>
          <a:p>
            <a:r>
              <a:rPr lang="en-US" sz="2400" dirty="0"/>
              <a:t>Inferiorly, they become more medial in position until they lie on the </a:t>
            </a:r>
            <a:r>
              <a:rPr lang="en-US" sz="2400" u="sng" dirty="0"/>
              <a:t>lateral</a:t>
            </a:r>
            <a:r>
              <a:rPr lang="en-US" sz="2400" dirty="0"/>
              <a:t> aspect of the vertebral bodies </a:t>
            </a:r>
            <a:endParaRPr lang="it-IT" sz="2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92" name="صورة 2097191"/>
          <p:cNvPicPr>
            <a:picLocks/>
          </p:cNvPicPr>
          <p:nvPr/>
        </p:nvPicPr>
        <p:blipFill>
          <a:blip r:embed="rId2"/>
          <a:stretch>
            <a:fillRect/>
          </a:stretch>
        </p:blipFill>
        <p:spPr>
          <a:xfrm>
            <a:off x="782359" y="0"/>
            <a:ext cx="7579282" cy="685800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2" name="عنوان 1048691"/>
          <p:cNvSpPr>
            <a:spLocks noGrp="1"/>
          </p:cNvSpPr>
          <p:nvPr>
            <p:ph type="title"/>
          </p:nvPr>
        </p:nvSpPr>
        <p:spPr/>
        <p:txBody>
          <a:bodyPr/>
          <a:lstStyle/>
          <a:p>
            <a:r>
              <a:rPr lang="en-US"/>
              <a:t>Branches from the ganglia</a:t>
            </a:r>
            <a:endParaRPr lang="it-IT"/>
          </a:p>
        </p:txBody>
      </p:sp>
      <p:sp>
        <p:nvSpPr>
          <p:cNvPr id="1048693" name="عنصر نائب للمحتوى 1048692"/>
          <p:cNvSpPr>
            <a:spLocks noGrp="1"/>
          </p:cNvSpPr>
          <p:nvPr>
            <p:ph idx="1"/>
          </p:nvPr>
        </p:nvSpPr>
        <p:spPr/>
        <p:txBody>
          <a:bodyPr>
            <a:normAutofit/>
          </a:bodyPr>
          <a:lstStyle/>
          <a:p>
            <a:pPr marL="0" indent="0">
              <a:buNone/>
            </a:pPr>
            <a:r>
              <a:rPr lang="en-US" sz="2000"/>
              <a:t>Two types of medial branches are given off by the ganglia:</a:t>
            </a:r>
            <a:endParaRPr lang="it-IT" sz="2000"/>
          </a:p>
          <a:p>
            <a:pPr marL="0" indent="0">
              <a:buNone/>
            </a:pPr>
            <a:endParaRPr lang="it-IT" sz="2000"/>
          </a:p>
          <a:p>
            <a:pPr marL="0" indent="0">
              <a:buNone/>
            </a:pPr>
            <a:r>
              <a:rPr lang="en-US" sz="2000"/>
              <a:t>■ The first type includes branches from the </a:t>
            </a:r>
            <a:r>
              <a:rPr lang="en-US" sz="2000" b="1" u="sng"/>
              <a:t>upper 5 ganglia</a:t>
            </a:r>
            <a:r>
              <a:rPr lang="en-US" sz="2000"/>
              <a:t>: supply the various </a:t>
            </a:r>
            <a:r>
              <a:rPr lang="en-US" sz="2000" u="sng"/>
              <a:t>thoracic viscera</a:t>
            </a:r>
            <a:r>
              <a:rPr lang="en-US" sz="2000"/>
              <a:t>. These branches are relatively small, and also contain visceral afferent fibers.</a:t>
            </a:r>
            <a:endParaRPr lang="it-IT" sz="2000"/>
          </a:p>
          <a:p>
            <a:pPr marL="0" indent="0">
              <a:buNone/>
            </a:pPr>
            <a:endParaRPr lang="it-IT" sz="2000"/>
          </a:p>
          <a:p>
            <a:pPr marL="0" indent="0">
              <a:buNone/>
            </a:pPr>
            <a:r>
              <a:rPr lang="en-US" sz="2000"/>
              <a:t>■ The second type includes branches from the </a:t>
            </a:r>
            <a:r>
              <a:rPr lang="en-US" sz="2000" b="1" u="sng">
                <a:effectLst/>
              </a:rPr>
              <a:t>lower 7 ganglia</a:t>
            </a:r>
            <a:r>
              <a:rPr lang="en-US" sz="2000"/>
              <a:t>: supply the various </a:t>
            </a:r>
            <a:r>
              <a:rPr lang="en-US" sz="2000" u="sng"/>
              <a:t>abdominal and pelvic viscera</a:t>
            </a:r>
            <a:r>
              <a:rPr lang="en-US" sz="2000"/>
              <a:t>. These branches are large, also carry visceral afferent fibers, and form the </a:t>
            </a:r>
            <a:r>
              <a:rPr lang="en-US" sz="2000" u="sng"/>
              <a:t>3 thoracic splanchnic nerves</a:t>
            </a:r>
            <a:r>
              <a:rPr lang="en-US" sz="2000"/>
              <a:t>.     </a:t>
            </a:r>
            <a:endParaRPr lang="it-IT" sz="200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4" name="عنوان 1048693"/>
          <p:cNvSpPr>
            <a:spLocks noGrp="1"/>
          </p:cNvSpPr>
          <p:nvPr>
            <p:ph type="title"/>
          </p:nvPr>
        </p:nvSpPr>
        <p:spPr/>
        <p:txBody>
          <a:bodyPr/>
          <a:lstStyle/>
          <a:p>
            <a:r>
              <a:rPr lang="en-US"/>
              <a:t>Thoracic Splancnic Nerves</a:t>
            </a:r>
            <a:endParaRPr lang="it-IT"/>
          </a:p>
        </p:txBody>
      </p:sp>
      <p:sp>
        <p:nvSpPr>
          <p:cNvPr id="1048695" name="عنصر نائب للمحتوى 1048694"/>
          <p:cNvSpPr>
            <a:spLocks noGrp="1"/>
          </p:cNvSpPr>
          <p:nvPr>
            <p:ph idx="1"/>
          </p:nvPr>
        </p:nvSpPr>
        <p:spPr>
          <a:xfrm>
            <a:off x="628649" y="1825625"/>
            <a:ext cx="7686510" cy="4351338"/>
          </a:xfrm>
        </p:spPr>
        <p:txBody>
          <a:bodyPr>
            <a:normAutofit fontScale="75357" lnSpcReduction="20000"/>
          </a:bodyPr>
          <a:lstStyle/>
          <a:p>
            <a:pPr marL="0" indent="0">
              <a:buNone/>
            </a:pPr>
            <a:r>
              <a:rPr lang="it-IT" altLang="en-US" dirty="0"/>
              <a:t>■ </a:t>
            </a:r>
            <a:r>
              <a:rPr lang="it-IT" altLang="en-US" b="1" u="sng" dirty="0"/>
              <a:t>The greater splanchnic nerve</a:t>
            </a:r>
            <a:r>
              <a:rPr lang="it-IT" altLang="en-US" dirty="0"/>
              <a:t> on each side usually</a:t>
            </a:r>
            <a:r>
              <a:rPr lang="en-US" altLang="en-US" dirty="0"/>
              <a:t> </a:t>
            </a:r>
            <a:r>
              <a:rPr lang="it-IT" altLang="en-US" dirty="0"/>
              <a:t>arises from the </a:t>
            </a:r>
            <a:r>
              <a:rPr lang="en-US" altLang="en-US" u="sng" dirty="0"/>
              <a:t>5th</a:t>
            </a:r>
            <a:r>
              <a:rPr lang="it-IT" altLang="en-US" u="sng" dirty="0"/>
              <a:t> to </a:t>
            </a:r>
            <a:r>
              <a:rPr lang="en-US" altLang="en-US" u="sng" dirty="0"/>
              <a:t>9th</a:t>
            </a:r>
            <a:r>
              <a:rPr lang="it-IT" altLang="en-US" u="sng" dirty="0"/>
              <a:t> or </a:t>
            </a:r>
            <a:r>
              <a:rPr lang="en-US" altLang="en-US" u="sng" dirty="0"/>
              <a:t>10th</a:t>
            </a:r>
            <a:r>
              <a:rPr lang="it-IT" altLang="en-US" dirty="0"/>
              <a:t> thoracic ganglia.</a:t>
            </a:r>
            <a:r>
              <a:rPr lang="en-US" altLang="en-US" dirty="0"/>
              <a:t> </a:t>
            </a:r>
            <a:r>
              <a:rPr lang="it-IT" altLang="en-US" dirty="0"/>
              <a:t>It descends across the vertebral bodies moving in a</a:t>
            </a:r>
            <a:r>
              <a:rPr lang="en-US" altLang="en-US" dirty="0"/>
              <a:t> </a:t>
            </a:r>
            <a:r>
              <a:rPr lang="it-IT" altLang="en-US" dirty="0"/>
              <a:t>medial direction, passes into the abdomen through</a:t>
            </a:r>
            <a:r>
              <a:rPr lang="en-US" altLang="en-US" dirty="0"/>
              <a:t> </a:t>
            </a:r>
            <a:r>
              <a:rPr lang="it-IT" altLang="en-US" dirty="0"/>
              <a:t>the crus of the diaphragm, and ends in the celiac</a:t>
            </a:r>
            <a:r>
              <a:rPr lang="en-US" altLang="en-US" dirty="0"/>
              <a:t> </a:t>
            </a:r>
            <a:r>
              <a:rPr lang="it-IT" altLang="en-US" dirty="0"/>
              <a:t>ganglion.</a:t>
            </a:r>
            <a:endParaRPr lang="it-IT" dirty="0"/>
          </a:p>
          <a:p>
            <a:pPr marL="0" indent="0">
              <a:buNone/>
            </a:pPr>
            <a:endParaRPr lang="it-IT" dirty="0"/>
          </a:p>
          <a:p>
            <a:pPr marL="0" indent="0">
              <a:buNone/>
            </a:pPr>
            <a:r>
              <a:rPr lang="it-IT" altLang="en-US" dirty="0"/>
              <a:t>■ </a:t>
            </a:r>
            <a:r>
              <a:rPr lang="it-IT" altLang="en-US" b="1" u="sng" dirty="0"/>
              <a:t>The lesser splanchnic nerve</a:t>
            </a:r>
            <a:r>
              <a:rPr lang="it-IT" altLang="en-US" dirty="0"/>
              <a:t> usually arises from the</a:t>
            </a:r>
            <a:r>
              <a:rPr lang="en-US" altLang="en-US" dirty="0"/>
              <a:t> </a:t>
            </a:r>
            <a:r>
              <a:rPr lang="en-US" altLang="en-US" u="sng" dirty="0"/>
              <a:t>9th + 10h </a:t>
            </a:r>
            <a:r>
              <a:rPr lang="en-US" altLang="en-US" dirty="0"/>
              <a:t>(or 10th + 11th)</a:t>
            </a:r>
            <a:r>
              <a:rPr lang="it-IT" altLang="en-US" dirty="0"/>
              <a:t> thoracic ganglia.</a:t>
            </a:r>
            <a:r>
              <a:rPr lang="en-US" altLang="en-US" dirty="0"/>
              <a:t> </a:t>
            </a:r>
            <a:r>
              <a:rPr lang="it-IT" altLang="en-US" dirty="0"/>
              <a:t>It descends across the vertebral bodies moving in a</a:t>
            </a:r>
            <a:r>
              <a:rPr lang="en-US" altLang="en-US" dirty="0"/>
              <a:t> </a:t>
            </a:r>
            <a:r>
              <a:rPr lang="it-IT" altLang="en-US" dirty="0"/>
              <a:t>medial direction, and passes into the abdomen through</a:t>
            </a:r>
            <a:r>
              <a:rPr lang="en-US" altLang="en-US" dirty="0"/>
              <a:t> </a:t>
            </a:r>
            <a:r>
              <a:rPr lang="it-IT" altLang="en-US" dirty="0"/>
              <a:t>the crus of the diaphragm to end in the aorticorenal</a:t>
            </a:r>
            <a:r>
              <a:rPr lang="en-US" altLang="en-US" dirty="0"/>
              <a:t> </a:t>
            </a:r>
            <a:r>
              <a:rPr lang="it-IT" altLang="en-US" dirty="0"/>
              <a:t>ganglion.</a:t>
            </a:r>
            <a:endParaRPr lang="it-IT" dirty="0"/>
          </a:p>
          <a:p>
            <a:pPr marL="0" indent="0">
              <a:buNone/>
            </a:pPr>
            <a:endParaRPr lang="it-IT" dirty="0"/>
          </a:p>
          <a:p>
            <a:pPr marL="0" indent="0">
              <a:buNone/>
            </a:pPr>
            <a:r>
              <a:rPr lang="it-IT" altLang="en-US" dirty="0"/>
              <a:t>■ </a:t>
            </a:r>
            <a:r>
              <a:rPr lang="it-IT" altLang="en-US" b="1" u="sng" dirty="0"/>
              <a:t>The least splanchnic nerve</a:t>
            </a:r>
            <a:r>
              <a:rPr lang="it-IT" altLang="en-US" dirty="0"/>
              <a:t> (lowest splanchnic</a:t>
            </a:r>
            <a:r>
              <a:rPr lang="en-US" altLang="en-US" dirty="0"/>
              <a:t> </a:t>
            </a:r>
            <a:r>
              <a:rPr lang="it-IT" altLang="en-US" dirty="0"/>
              <a:t>nerve) usually arises from the </a:t>
            </a:r>
            <a:r>
              <a:rPr lang="en-US" altLang="en-US" u="sng" dirty="0"/>
              <a:t>12th</a:t>
            </a:r>
            <a:r>
              <a:rPr lang="it-IT" altLang="en-US" u="sng" dirty="0"/>
              <a:t> thoracic ganglion</a:t>
            </a:r>
            <a:r>
              <a:rPr lang="it-IT" altLang="en-US" dirty="0"/>
              <a:t>.</a:t>
            </a:r>
            <a:r>
              <a:rPr lang="en-US" altLang="en-US" dirty="0"/>
              <a:t> </a:t>
            </a:r>
            <a:r>
              <a:rPr lang="it-IT" altLang="en-US" dirty="0"/>
              <a:t>It descends and passes into the abdomen through the</a:t>
            </a:r>
            <a:r>
              <a:rPr lang="en-US" altLang="en-US" dirty="0"/>
              <a:t> </a:t>
            </a:r>
            <a:r>
              <a:rPr lang="it-IT" altLang="en-US" dirty="0"/>
              <a:t>crus of the diaphragm to end in the renal plexus.</a:t>
            </a:r>
            <a:endParaRPr lang="it-IT"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93" name="صورة 2097192"/>
          <p:cNvPicPr>
            <a:picLocks/>
          </p:cNvPicPr>
          <p:nvPr/>
        </p:nvPicPr>
        <p:blipFill>
          <a:blip r:embed="rId2"/>
          <a:stretch>
            <a:fillRect/>
          </a:stretch>
        </p:blipFill>
        <p:spPr>
          <a:xfrm>
            <a:off x="782359" y="0"/>
            <a:ext cx="7579282" cy="68580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6" name="عنوان 1048695"/>
          <p:cNvSpPr>
            <a:spLocks noGrp="1"/>
          </p:cNvSpPr>
          <p:nvPr>
            <p:ph type="ctrTitle"/>
          </p:nvPr>
        </p:nvSpPr>
        <p:spPr/>
        <p:txBody>
          <a:bodyPr/>
          <a:lstStyle/>
          <a:p>
            <a:r>
              <a:rPr lang="en-US"/>
              <a:t>Mediastinum: </a:t>
            </a:r>
            <a:br>
              <a:rPr lang="en-US"/>
            </a:br>
            <a:r>
              <a:rPr lang="en-US"/>
              <a:t>all together</a:t>
            </a:r>
            <a:endParaRPr lang="it-IT"/>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7" name="عنوان 1048696"/>
          <p:cNvSpPr>
            <a:spLocks noGrp="1"/>
          </p:cNvSpPr>
          <p:nvPr>
            <p:ph type="title"/>
          </p:nvPr>
        </p:nvSpPr>
        <p:spPr/>
        <p:txBody>
          <a:bodyPr/>
          <a:lstStyle/>
          <a:p>
            <a:endParaRPr lang="it-IT"/>
          </a:p>
        </p:txBody>
      </p:sp>
      <p:sp>
        <p:nvSpPr>
          <p:cNvPr id="1048698" name="عنصر نائب للمحتوى 1048697"/>
          <p:cNvSpPr>
            <a:spLocks noGrp="1"/>
          </p:cNvSpPr>
          <p:nvPr>
            <p:ph idx="1"/>
          </p:nvPr>
        </p:nvSpPr>
        <p:spPr/>
        <p:txBody>
          <a:bodyPr/>
          <a:lstStyle/>
          <a:p>
            <a:endParaRPr lang="it-IT"/>
          </a:p>
        </p:txBody>
      </p:sp>
      <p:pic>
        <p:nvPicPr>
          <p:cNvPr id="2097194" name="صورة 2097193"/>
          <p:cNvPicPr>
            <a:picLocks/>
          </p:cNvPicPr>
          <p:nvPr/>
        </p:nvPicPr>
        <p:blipFill>
          <a:blip r:embed="rId2"/>
          <a:stretch>
            <a:fillRect/>
          </a:stretch>
        </p:blipFill>
        <p:spPr>
          <a:xfrm>
            <a:off x="339099" y="212582"/>
            <a:ext cx="8465801" cy="6432836"/>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95" name="صورة 2097194"/>
          <p:cNvPicPr>
            <a:picLocks/>
          </p:cNvPicPr>
          <p:nvPr/>
        </p:nvPicPr>
        <p:blipFill>
          <a:blip r:embed="rId2"/>
          <a:stretch>
            <a:fillRect/>
          </a:stretch>
        </p:blipFill>
        <p:spPr>
          <a:xfrm>
            <a:off x="631427" y="490363"/>
            <a:ext cx="7881146" cy="5877273"/>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9" name="عنوان 1048698"/>
          <p:cNvSpPr>
            <a:spLocks noGrp="1"/>
          </p:cNvSpPr>
          <p:nvPr>
            <p:ph type="ctrTitle"/>
          </p:nvPr>
        </p:nvSpPr>
        <p:spPr/>
        <p:txBody>
          <a:bodyPr/>
          <a:lstStyle/>
          <a:p>
            <a:r>
              <a:rPr lang="en-US"/>
              <a:t>Vascular Anatomy</a:t>
            </a:r>
            <a:endParaRPr lang="it-IT"/>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96" name="صورة 2097195"/>
          <p:cNvPicPr>
            <a:picLocks/>
          </p:cNvPicPr>
          <p:nvPr/>
        </p:nvPicPr>
        <p:blipFill>
          <a:blip r:embed="rId2"/>
          <a:stretch>
            <a:fillRect/>
          </a:stretch>
        </p:blipFill>
        <p:spPr>
          <a:xfrm>
            <a:off x="4738429" y="0"/>
            <a:ext cx="3725895" cy="6858000"/>
          </a:xfrm>
          <a:prstGeom prst="rect">
            <a:avLst/>
          </a:prstGeom>
        </p:spPr>
      </p:pic>
      <p:sp>
        <p:nvSpPr>
          <p:cNvPr id="1048700" name="مربع نص 1048699"/>
          <p:cNvSpPr txBox="1"/>
          <p:nvPr/>
        </p:nvSpPr>
        <p:spPr>
          <a:xfrm>
            <a:off x="502321" y="3014767"/>
            <a:ext cx="4000000" cy="510540"/>
          </a:xfrm>
          <a:prstGeom prst="rect">
            <a:avLst/>
          </a:prstGeom>
        </p:spPr>
        <p:txBody>
          <a:bodyPr wrap="square" rtlCol="0">
            <a:spAutoFit/>
          </a:bodyPr>
          <a:lstStyle/>
          <a:p>
            <a:r>
              <a:rPr lang="en-US" sz="2800">
                <a:solidFill>
                  <a:srgbClr val="000000"/>
                </a:solidFill>
              </a:rPr>
              <a:t>Major Blood Vessels</a:t>
            </a:r>
            <a:endParaRPr lang="it-IT" sz="2800">
              <a:solidFill>
                <a:srgbClr val="000000"/>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97" name="صورة 2097196"/>
          <p:cNvPicPr>
            <a:picLocks/>
          </p:cNvPicPr>
          <p:nvPr/>
        </p:nvPicPr>
        <p:blipFill>
          <a:blip r:embed="rId2"/>
          <a:stretch>
            <a:fillRect/>
          </a:stretch>
        </p:blipFill>
        <p:spPr>
          <a:xfrm>
            <a:off x="1038271" y="0"/>
            <a:ext cx="7067458" cy="6858000"/>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1" name="عنوان 1048700"/>
          <p:cNvSpPr>
            <a:spLocks noGrp="1"/>
          </p:cNvSpPr>
          <p:nvPr>
            <p:ph type="ctrTitle"/>
          </p:nvPr>
        </p:nvSpPr>
        <p:spPr/>
        <p:txBody>
          <a:bodyPr/>
          <a:lstStyle/>
          <a:p>
            <a:r>
              <a:rPr lang="en-US" sz="4800"/>
              <a:t>Great Vessels of the Chest</a:t>
            </a:r>
            <a:endParaRPr lang="it-IT" sz="480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2" name="عنوان 1048701"/>
          <p:cNvSpPr>
            <a:spLocks noGrp="1"/>
          </p:cNvSpPr>
          <p:nvPr>
            <p:ph type="title"/>
          </p:nvPr>
        </p:nvSpPr>
        <p:spPr/>
        <p:txBody>
          <a:bodyPr/>
          <a:lstStyle/>
          <a:p>
            <a:r>
              <a:rPr lang="en-US"/>
              <a:t>Great Vessels of the Chest</a:t>
            </a:r>
            <a:endParaRPr lang="it-IT"/>
          </a:p>
        </p:txBody>
      </p:sp>
      <p:sp>
        <p:nvSpPr>
          <p:cNvPr id="1048703" name="عنصر نائب للمحتوى 1048702"/>
          <p:cNvSpPr>
            <a:spLocks noGrp="1"/>
          </p:cNvSpPr>
          <p:nvPr>
            <p:ph idx="1"/>
          </p:nvPr>
        </p:nvSpPr>
        <p:spPr/>
        <p:txBody>
          <a:bodyPr/>
          <a:lstStyle/>
          <a:p>
            <a:pPr marL="0" indent="0">
              <a:buNone/>
            </a:pPr>
            <a:r>
              <a:rPr lang="en-US" b="1" u="sng"/>
              <a:t>Arteries</a:t>
            </a:r>
            <a:r>
              <a:rPr lang="en-US"/>
              <a:t> and their branches:  </a:t>
            </a:r>
            <a:endParaRPr lang="it-IT"/>
          </a:p>
          <a:p>
            <a:r>
              <a:rPr lang="en-US"/>
              <a:t>pulmonary trunk</a:t>
            </a:r>
            <a:endParaRPr lang="it-IT"/>
          </a:p>
          <a:p>
            <a:r>
              <a:rPr lang="en-US"/>
              <a:t>thoracic aorta</a:t>
            </a:r>
            <a:endParaRPr lang="it-IT"/>
          </a:p>
          <a:p>
            <a:endParaRPr lang="it-IT"/>
          </a:p>
          <a:p>
            <a:pPr marL="0" indent="0">
              <a:buNone/>
            </a:pPr>
            <a:r>
              <a:rPr lang="en-US" b="1" u="sng"/>
              <a:t>Veins</a:t>
            </a:r>
            <a:r>
              <a:rPr lang="en-US"/>
              <a:t> and their tributaries:  </a:t>
            </a:r>
            <a:endParaRPr lang="it-IT"/>
          </a:p>
          <a:p>
            <a:r>
              <a:rPr lang="en-US"/>
              <a:t>SVC</a:t>
            </a:r>
            <a:endParaRPr lang="it-IT"/>
          </a:p>
          <a:p>
            <a:r>
              <a:rPr lang="en-US"/>
              <a:t>IVC  </a:t>
            </a:r>
            <a:endParaRPr lang="it-IT"/>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23" name="صورة 2097222"/>
          <p:cNvPicPr>
            <a:picLocks/>
          </p:cNvPicPr>
          <p:nvPr/>
        </p:nvPicPr>
        <p:blipFill>
          <a:blip r:embed="rId2"/>
          <a:stretch>
            <a:fillRect/>
          </a:stretch>
        </p:blipFill>
        <p:spPr>
          <a:xfrm>
            <a:off x="371252" y="1738919"/>
            <a:ext cx="8231972" cy="4467895"/>
          </a:xfrm>
          <a:prstGeom prst="rect">
            <a:avLst/>
          </a:prstGeom>
        </p:spPr>
      </p:pic>
      <p:sp>
        <p:nvSpPr>
          <p:cNvPr id="1048872" name="مربع نص 1048871"/>
          <p:cNvSpPr txBox="1"/>
          <p:nvPr/>
        </p:nvSpPr>
        <p:spPr>
          <a:xfrm>
            <a:off x="2295819" y="652161"/>
            <a:ext cx="5204388" cy="510540"/>
          </a:xfrm>
          <a:prstGeom prst="rect">
            <a:avLst/>
          </a:prstGeom>
        </p:spPr>
        <p:txBody>
          <a:bodyPr wrap="square" rtlCol="0">
            <a:spAutoFit/>
          </a:bodyPr>
          <a:lstStyle/>
          <a:p>
            <a:r>
              <a:rPr lang="en-US" sz="2800">
                <a:solidFill>
                  <a:srgbClr val="000000"/>
                </a:solidFill>
              </a:rPr>
              <a:t>Great Vessels of the Chest</a:t>
            </a:r>
            <a:endParaRPr lang="it-IT" sz="2800">
              <a:solidFill>
                <a:srgbClr val="000000"/>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4" name="عنوان 1048703"/>
          <p:cNvSpPr>
            <a:spLocks noGrp="1"/>
          </p:cNvSpPr>
          <p:nvPr>
            <p:ph type="title"/>
          </p:nvPr>
        </p:nvSpPr>
        <p:spPr/>
        <p:txBody>
          <a:bodyPr/>
          <a:lstStyle/>
          <a:p>
            <a:r>
              <a:rPr lang="en-US"/>
              <a:t>Pulmonary Trunk</a:t>
            </a:r>
            <a:endParaRPr lang="it-IT"/>
          </a:p>
        </p:txBody>
      </p:sp>
      <p:sp>
        <p:nvSpPr>
          <p:cNvPr id="1048705" name="عنصر نائب للمحتوى 1048704"/>
          <p:cNvSpPr>
            <a:spLocks noGrp="1"/>
          </p:cNvSpPr>
          <p:nvPr>
            <p:ph idx="1"/>
          </p:nvPr>
        </p:nvSpPr>
        <p:spPr>
          <a:xfrm>
            <a:off x="421338" y="1846267"/>
            <a:ext cx="8354847" cy="4429842"/>
          </a:xfrm>
        </p:spPr>
        <p:txBody>
          <a:bodyPr>
            <a:normAutofit fontScale="93214"/>
          </a:bodyPr>
          <a:lstStyle/>
          <a:p>
            <a:r>
              <a:rPr lang="en-US" dirty="0"/>
              <a:t>it conveys deoxygenated blood from the RV to the lungs.</a:t>
            </a:r>
            <a:endParaRPr lang="it-IT" dirty="0"/>
          </a:p>
          <a:p>
            <a:endParaRPr lang="it-IT" dirty="0"/>
          </a:p>
          <a:p>
            <a:r>
              <a:rPr lang="en-US" dirty="0"/>
              <a:t>about 5 cm in length and 3 cm in diameter.</a:t>
            </a:r>
            <a:endParaRPr lang="it-IT" dirty="0"/>
          </a:p>
          <a:p>
            <a:endParaRPr lang="it-IT" dirty="0"/>
          </a:p>
          <a:p>
            <a:r>
              <a:rPr lang="en-US" dirty="0"/>
              <a:t>it is the </a:t>
            </a:r>
            <a:r>
              <a:rPr lang="en-US" u="sng" dirty="0"/>
              <a:t>most anterior</a:t>
            </a:r>
            <a:r>
              <a:rPr lang="en-US" dirty="0"/>
              <a:t> of the cardiac vessels.</a:t>
            </a:r>
            <a:endParaRPr lang="it-IT" dirty="0"/>
          </a:p>
          <a:p>
            <a:endParaRPr lang="it-IT" dirty="0"/>
          </a:p>
          <a:p>
            <a:r>
              <a:rPr lang="en-US" dirty="0"/>
              <a:t>it arises from the pulmonary anulus surrounding the </a:t>
            </a:r>
            <a:r>
              <a:rPr lang="en-US" dirty="0" err="1"/>
              <a:t>subpulmonary</a:t>
            </a:r>
            <a:r>
              <a:rPr lang="en-US" dirty="0"/>
              <a:t> </a:t>
            </a:r>
            <a:r>
              <a:rPr lang="it-IT" dirty="0"/>
              <a:t>conus arteriosus (</a:t>
            </a:r>
            <a:r>
              <a:rPr lang="it-IT" u="sng" dirty="0"/>
              <a:t>infundibulum</a:t>
            </a:r>
            <a:r>
              <a:rPr lang="it-IT" dirty="0"/>
              <a:t>) at the base of the </a:t>
            </a:r>
            <a:r>
              <a:rPr lang="en-US" dirty="0"/>
              <a:t>RV </a:t>
            </a:r>
            <a:r>
              <a:rPr lang="it-IT" dirty="0"/>
              <a:t>superior and to the left of the supraventricular cres</a:t>
            </a:r>
            <a:r>
              <a:rPr lang="en-US" dirty="0"/>
              <a:t>t.</a:t>
            </a:r>
            <a:endParaRPr lang="it-IT"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6" name="عنوان 1048705"/>
          <p:cNvSpPr>
            <a:spLocks noGrp="1"/>
          </p:cNvSpPr>
          <p:nvPr>
            <p:ph type="title"/>
          </p:nvPr>
        </p:nvSpPr>
        <p:spPr/>
        <p:txBody>
          <a:bodyPr/>
          <a:lstStyle/>
          <a:p>
            <a:r>
              <a:rPr lang="en-US"/>
              <a:t>Pulmonary Trunk</a:t>
            </a:r>
            <a:endParaRPr lang="it-IT"/>
          </a:p>
        </p:txBody>
      </p:sp>
      <p:pic>
        <p:nvPicPr>
          <p:cNvPr id="2097198" name="صورة 2097197"/>
          <p:cNvPicPr>
            <a:picLocks/>
          </p:cNvPicPr>
          <p:nvPr/>
        </p:nvPicPr>
        <p:blipFill>
          <a:blip r:embed="rId2"/>
          <a:stretch>
            <a:fillRect/>
          </a:stretch>
        </p:blipFill>
        <p:spPr>
          <a:xfrm>
            <a:off x="703222" y="1450918"/>
            <a:ext cx="7737554" cy="496210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7" name="عنوان 1048706"/>
          <p:cNvSpPr>
            <a:spLocks noGrp="1"/>
          </p:cNvSpPr>
          <p:nvPr>
            <p:ph type="title"/>
          </p:nvPr>
        </p:nvSpPr>
        <p:spPr/>
        <p:txBody>
          <a:bodyPr/>
          <a:lstStyle/>
          <a:p>
            <a:r>
              <a:rPr lang="en-US"/>
              <a:t>Pulmonary Trunk</a:t>
            </a:r>
            <a:endParaRPr lang="it-IT"/>
          </a:p>
        </p:txBody>
      </p:sp>
      <p:sp>
        <p:nvSpPr>
          <p:cNvPr id="1048708" name="عنصر نائب للمحتوى 1048707"/>
          <p:cNvSpPr>
            <a:spLocks noGrp="1"/>
          </p:cNvSpPr>
          <p:nvPr>
            <p:ph idx="1"/>
          </p:nvPr>
        </p:nvSpPr>
        <p:spPr>
          <a:xfrm>
            <a:off x="364220" y="1690688"/>
            <a:ext cx="2638916" cy="4418012"/>
          </a:xfrm>
        </p:spPr>
        <p:txBody>
          <a:bodyPr>
            <a:normAutofit fontScale="93214"/>
          </a:bodyPr>
          <a:lstStyle/>
          <a:p>
            <a:r>
              <a:rPr lang="en-US" dirty="0"/>
              <a:t>It lies in the </a:t>
            </a:r>
            <a:r>
              <a:rPr lang="en-US" u="sng" dirty="0"/>
              <a:t>middle mediastinum</a:t>
            </a:r>
            <a:r>
              <a:rPr lang="en-US" dirty="0"/>
              <a:t>, together with the </a:t>
            </a:r>
            <a:r>
              <a:rPr lang="en-US" u="sng" dirty="0"/>
              <a:t>ascending aorta</a:t>
            </a:r>
            <a:r>
              <a:rPr lang="en-US" dirty="0"/>
              <a:t>, enclosed in the fibrous pericardium and a sheath of serous pericardium. </a:t>
            </a:r>
            <a:endParaRPr lang="it-IT" dirty="0"/>
          </a:p>
        </p:txBody>
      </p:sp>
      <p:pic>
        <p:nvPicPr>
          <p:cNvPr id="2097199" name="صورة 2097198"/>
          <p:cNvPicPr>
            <a:picLocks/>
          </p:cNvPicPr>
          <p:nvPr/>
        </p:nvPicPr>
        <p:blipFill>
          <a:blip r:embed="rId2"/>
          <a:stretch>
            <a:fillRect/>
          </a:stretch>
        </p:blipFill>
        <p:spPr>
          <a:xfrm>
            <a:off x="3199110" y="1501074"/>
            <a:ext cx="5666812" cy="4607626"/>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09" name="عنوان 1048708"/>
          <p:cNvSpPr>
            <a:spLocks noGrp="1"/>
          </p:cNvSpPr>
          <p:nvPr>
            <p:ph type="title"/>
          </p:nvPr>
        </p:nvSpPr>
        <p:spPr/>
        <p:txBody>
          <a:bodyPr/>
          <a:lstStyle/>
          <a:p>
            <a:r>
              <a:rPr lang="en-US"/>
              <a:t>Pulmonary Trunk</a:t>
            </a:r>
            <a:endParaRPr lang="it-IT"/>
          </a:p>
        </p:txBody>
      </p:sp>
      <p:sp>
        <p:nvSpPr>
          <p:cNvPr id="1048710" name="عنصر نائب للمحتوى 1048709"/>
          <p:cNvSpPr>
            <a:spLocks noGrp="1"/>
          </p:cNvSpPr>
          <p:nvPr>
            <p:ph idx="1"/>
          </p:nvPr>
        </p:nvSpPr>
        <p:spPr>
          <a:xfrm>
            <a:off x="496984" y="1690688"/>
            <a:ext cx="4181590" cy="4802186"/>
          </a:xfrm>
        </p:spPr>
        <p:txBody>
          <a:bodyPr>
            <a:normAutofit fontScale="96786"/>
          </a:bodyPr>
          <a:lstStyle/>
          <a:p>
            <a:pPr marL="0" indent="0">
              <a:buNone/>
            </a:pPr>
            <a:r>
              <a:rPr lang="en-US" dirty="0"/>
              <a:t>it inclines </a:t>
            </a:r>
            <a:r>
              <a:rPr lang="en-US" dirty="0" err="1"/>
              <a:t>posterosuperiorly</a:t>
            </a:r>
            <a:r>
              <a:rPr lang="en-US" dirty="0"/>
              <a:t> and divides into </a:t>
            </a:r>
            <a:r>
              <a:rPr lang="en-US" u="sng" dirty="0"/>
              <a:t>right</a:t>
            </a:r>
            <a:r>
              <a:rPr lang="en-US" dirty="0"/>
              <a:t> and </a:t>
            </a:r>
            <a:r>
              <a:rPr lang="en-US" u="sng" dirty="0"/>
              <a:t>left</a:t>
            </a:r>
            <a:r>
              <a:rPr lang="en-US" dirty="0"/>
              <a:t> </a:t>
            </a:r>
            <a:r>
              <a:rPr lang="en-US" b="1" dirty="0"/>
              <a:t>pulmonary arteries</a:t>
            </a:r>
            <a:r>
              <a:rPr lang="en-US" dirty="0"/>
              <a:t>, of almost equal size, at the level of: </a:t>
            </a:r>
            <a:endParaRPr lang="it-IT" dirty="0"/>
          </a:p>
          <a:p>
            <a:r>
              <a:rPr lang="en-US" dirty="0"/>
              <a:t>the body of the </a:t>
            </a:r>
            <a:r>
              <a:rPr lang="en-US" u="sng" dirty="0"/>
              <a:t>6th</a:t>
            </a:r>
            <a:r>
              <a:rPr lang="en-US" dirty="0"/>
              <a:t> thoracic vertebra</a:t>
            </a:r>
            <a:endParaRPr lang="it-IT" dirty="0"/>
          </a:p>
          <a:p>
            <a:r>
              <a:rPr lang="en-US" u="sng" dirty="0"/>
              <a:t>2–3 cm inferior</a:t>
            </a:r>
            <a:r>
              <a:rPr lang="en-US" dirty="0"/>
              <a:t> to the transverse thoracic plane</a:t>
            </a:r>
            <a:endParaRPr lang="it-IT" dirty="0"/>
          </a:p>
          <a:p>
            <a:r>
              <a:rPr lang="en-US" u="sng" dirty="0"/>
              <a:t>inferior</a:t>
            </a:r>
            <a:r>
              <a:rPr lang="en-US" dirty="0"/>
              <a:t> to the </a:t>
            </a:r>
            <a:r>
              <a:rPr lang="en-US" u="sng" dirty="0"/>
              <a:t>aortic arch </a:t>
            </a:r>
            <a:endParaRPr lang="it-IT" u="sng" dirty="0"/>
          </a:p>
          <a:p>
            <a:r>
              <a:rPr lang="en-US" dirty="0"/>
              <a:t>to the </a:t>
            </a:r>
            <a:r>
              <a:rPr lang="en-US" u="sng" dirty="0"/>
              <a:t>left</a:t>
            </a:r>
            <a:r>
              <a:rPr lang="en-US" dirty="0"/>
              <a:t> of the midline.  </a:t>
            </a:r>
            <a:endParaRPr lang="it-IT" dirty="0"/>
          </a:p>
        </p:txBody>
      </p:sp>
      <p:pic>
        <p:nvPicPr>
          <p:cNvPr id="2097200" name="صورة 2097199"/>
          <p:cNvPicPr>
            <a:picLocks/>
          </p:cNvPicPr>
          <p:nvPr/>
        </p:nvPicPr>
        <p:blipFill>
          <a:blip r:embed="rId2"/>
          <a:stretch>
            <a:fillRect/>
          </a:stretch>
        </p:blipFill>
        <p:spPr>
          <a:xfrm>
            <a:off x="4568999" y="1614663"/>
            <a:ext cx="4430454" cy="4188676"/>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1" name="عنوان 1048710"/>
          <p:cNvSpPr>
            <a:spLocks noGrp="1"/>
          </p:cNvSpPr>
          <p:nvPr>
            <p:ph type="title"/>
          </p:nvPr>
        </p:nvSpPr>
        <p:spPr/>
        <p:txBody>
          <a:bodyPr/>
          <a:lstStyle/>
          <a:p>
            <a:r>
              <a:rPr lang="en-US"/>
              <a:t>Pulmonary Arteries</a:t>
            </a:r>
            <a:endParaRPr lang="it-IT"/>
          </a:p>
        </p:txBody>
      </p:sp>
      <p:sp>
        <p:nvSpPr>
          <p:cNvPr id="1048712" name="عنصر نائب للمحتوى 1048711"/>
          <p:cNvSpPr>
            <a:spLocks noGrp="1"/>
          </p:cNvSpPr>
          <p:nvPr>
            <p:ph idx="1"/>
          </p:nvPr>
        </p:nvSpPr>
        <p:spPr/>
        <p:txBody>
          <a:bodyPr>
            <a:normAutofit/>
          </a:bodyPr>
          <a:lstStyle/>
          <a:p>
            <a:r>
              <a:rPr lang="en-US"/>
              <a:t>The bifurcation of the pulmonary trunk commonly lies anteroinferior and to the left of the tracheal bifurcation.</a:t>
            </a:r>
            <a:endParaRPr lang="it-IT"/>
          </a:p>
          <a:p>
            <a:r>
              <a:rPr lang="en-US"/>
              <a:t> it bifurcates into </a:t>
            </a:r>
            <a:r>
              <a:rPr lang="en-US" u="sng"/>
              <a:t>right</a:t>
            </a:r>
            <a:r>
              <a:rPr lang="en-US"/>
              <a:t> and </a:t>
            </a:r>
            <a:r>
              <a:rPr lang="en-US" u="sng"/>
              <a:t>left</a:t>
            </a:r>
            <a:r>
              <a:rPr lang="en-US"/>
              <a:t> pulmonary arteries. </a:t>
            </a:r>
            <a:endParaRPr lang="it-IT"/>
          </a:p>
          <a:p>
            <a:r>
              <a:rPr lang="en-US"/>
              <a:t>each pulmonary artery enters the </a:t>
            </a:r>
            <a:r>
              <a:rPr lang="en-US" u="sng"/>
              <a:t>hilum</a:t>
            </a:r>
            <a:r>
              <a:rPr lang="en-US"/>
              <a:t> of the lung and is devided into branches for the lobes and segments of the corrisponding lung.   </a:t>
            </a:r>
            <a:endParaRPr lang="it-IT"/>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3" name="مربع نص 1048712"/>
          <p:cNvSpPr txBox="1"/>
          <p:nvPr/>
        </p:nvSpPr>
        <p:spPr>
          <a:xfrm>
            <a:off x="2572000" y="3219450"/>
            <a:ext cx="4000000" cy="510540"/>
          </a:xfrm>
          <a:prstGeom prst="rect">
            <a:avLst/>
          </a:prstGeom>
        </p:spPr>
        <p:txBody>
          <a:bodyPr wrap="square" rtlCol="0">
            <a:spAutoFit/>
          </a:bodyPr>
          <a:lstStyle/>
          <a:p>
            <a:endParaRPr lang="it-IT" sz="2800">
              <a:solidFill>
                <a:srgbClr val="000000"/>
              </a:solidFill>
            </a:endParaRPr>
          </a:p>
        </p:txBody>
      </p:sp>
      <p:pic>
        <p:nvPicPr>
          <p:cNvPr id="2097201" name="صورة 2097200"/>
          <p:cNvPicPr>
            <a:picLocks/>
          </p:cNvPicPr>
          <p:nvPr/>
        </p:nvPicPr>
        <p:blipFill>
          <a:blip r:embed="rId2"/>
          <a:stretch>
            <a:fillRect/>
          </a:stretch>
        </p:blipFill>
        <p:spPr>
          <a:xfrm>
            <a:off x="2225261" y="287722"/>
            <a:ext cx="4343897" cy="6347204"/>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02" name="صورة 2097201"/>
          <p:cNvPicPr>
            <a:picLocks/>
          </p:cNvPicPr>
          <p:nvPr/>
        </p:nvPicPr>
        <p:blipFill>
          <a:blip r:embed="rId2"/>
          <a:stretch>
            <a:fillRect/>
          </a:stretch>
        </p:blipFill>
        <p:spPr>
          <a:xfrm>
            <a:off x="760051" y="329543"/>
            <a:ext cx="7623898" cy="6198914"/>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4" name="عنوان 1048713"/>
          <p:cNvSpPr>
            <a:spLocks noGrp="1"/>
          </p:cNvSpPr>
          <p:nvPr>
            <p:ph type="title"/>
          </p:nvPr>
        </p:nvSpPr>
        <p:spPr/>
        <p:txBody>
          <a:bodyPr/>
          <a:lstStyle/>
          <a:p>
            <a:r>
              <a:rPr lang="en-US"/>
              <a:t>Pulmonary Arteries</a:t>
            </a:r>
            <a:endParaRPr lang="it-IT"/>
          </a:p>
        </p:txBody>
      </p:sp>
      <p:sp>
        <p:nvSpPr>
          <p:cNvPr id="1048715" name="عنصر نائب للمحتوى 1048714"/>
          <p:cNvSpPr>
            <a:spLocks noGrp="1"/>
          </p:cNvSpPr>
          <p:nvPr>
            <p:ph idx="1"/>
          </p:nvPr>
        </p:nvSpPr>
        <p:spPr>
          <a:xfrm>
            <a:off x="256879" y="1758154"/>
            <a:ext cx="3661444" cy="4123212"/>
          </a:xfrm>
        </p:spPr>
        <p:txBody>
          <a:bodyPr>
            <a:normAutofit fontScale="85714" lnSpcReduction="10000"/>
          </a:bodyPr>
          <a:lstStyle/>
          <a:p>
            <a:r>
              <a:rPr lang="en-US" dirty="0"/>
              <a:t>The </a:t>
            </a:r>
            <a:r>
              <a:rPr lang="en-US" u="sng" dirty="0"/>
              <a:t>right pulmonary artery,</a:t>
            </a:r>
            <a:r>
              <a:rPr lang="en-US" u="none" dirty="0"/>
              <a:t> is longer than the left, </a:t>
            </a:r>
            <a:r>
              <a:rPr lang="en-US" dirty="0"/>
              <a:t>runs to the right </a:t>
            </a:r>
            <a:r>
              <a:rPr lang="en-US" u="sng" dirty="0"/>
              <a:t>behind the ascending aorta</a:t>
            </a:r>
            <a:r>
              <a:rPr lang="en-US" dirty="0"/>
              <a:t> and superior vena cava to enter the root of the right lung.</a:t>
            </a:r>
            <a:endParaRPr lang="it-IT" dirty="0"/>
          </a:p>
          <a:p>
            <a:r>
              <a:rPr lang="en-US" dirty="0"/>
              <a:t>The </a:t>
            </a:r>
            <a:r>
              <a:rPr lang="en-US" u="sng" dirty="0"/>
              <a:t>left pulmonary artery</a:t>
            </a:r>
            <a:r>
              <a:rPr lang="en-US" dirty="0"/>
              <a:t> runs to the left in </a:t>
            </a:r>
            <a:r>
              <a:rPr lang="en-US" u="sng" dirty="0"/>
              <a:t>front of the descending aorta </a:t>
            </a:r>
            <a:r>
              <a:rPr lang="en-US" dirty="0"/>
              <a:t>to enter the root of the left lung.</a:t>
            </a:r>
            <a:endParaRPr lang="it-IT" dirty="0"/>
          </a:p>
        </p:txBody>
      </p:sp>
      <p:pic>
        <p:nvPicPr>
          <p:cNvPr id="2097203" name="صورة 2097202"/>
          <p:cNvPicPr>
            <a:picLocks/>
          </p:cNvPicPr>
          <p:nvPr/>
        </p:nvPicPr>
        <p:blipFill>
          <a:blip r:embed="rId2"/>
          <a:stretch>
            <a:fillRect/>
          </a:stretch>
        </p:blipFill>
        <p:spPr>
          <a:xfrm>
            <a:off x="3960384" y="2008457"/>
            <a:ext cx="4960102" cy="3780558"/>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04" name="صورة 2097203"/>
          <p:cNvPicPr>
            <a:picLocks/>
          </p:cNvPicPr>
          <p:nvPr/>
        </p:nvPicPr>
        <p:blipFill>
          <a:blip r:embed="rId2"/>
          <a:stretch>
            <a:fillRect/>
          </a:stretch>
        </p:blipFill>
        <p:spPr>
          <a:xfrm>
            <a:off x="2116990" y="275926"/>
            <a:ext cx="5084784" cy="6306148"/>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6" name="عنوان 1048715"/>
          <p:cNvSpPr>
            <a:spLocks noGrp="1"/>
          </p:cNvSpPr>
          <p:nvPr>
            <p:ph type="title"/>
          </p:nvPr>
        </p:nvSpPr>
        <p:spPr>
          <a:xfrm>
            <a:off x="447400" y="153297"/>
            <a:ext cx="5705964" cy="1325563"/>
          </a:xfrm>
        </p:spPr>
        <p:txBody>
          <a:bodyPr/>
          <a:lstStyle/>
          <a:p>
            <a:r>
              <a:rPr lang="en-US" sz="3200"/>
              <a:t>Ligamentum Arteriosum</a:t>
            </a:r>
            <a:endParaRPr lang="it-IT" sz="3200"/>
          </a:p>
        </p:txBody>
      </p:sp>
      <p:sp>
        <p:nvSpPr>
          <p:cNvPr id="1048717" name="عنصر نائب للمحتوى 1048716"/>
          <p:cNvSpPr>
            <a:spLocks noGrp="1"/>
          </p:cNvSpPr>
          <p:nvPr>
            <p:ph idx="1"/>
          </p:nvPr>
        </p:nvSpPr>
        <p:spPr>
          <a:xfrm>
            <a:off x="178460" y="1722276"/>
            <a:ext cx="4822520" cy="5135724"/>
          </a:xfrm>
        </p:spPr>
        <p:txBody>
          <a:bodyPr>
            <a:normAutofit fontScale="97143" lnSpcReduction="10000"/>
          </a:bodyPr>
          <a:lstStyle/>
          <a:p>
            <a:r>
              <a:rPr lang="en-US" dirty="0"/>
              <a:t>it is a fibrous band that connects the </a:t>
            </a:r>
            <a:r>
              <a:rPr lang="en-US" u="sng" dirty="0"/>
              <a:t>bifurcation of the pulmonary trunk</a:t>
            </a:r>
            <a:r>
              <a:rPr lang="en-US" dirty="0"/>
              <a:t> to the lower concave surface of the </a:t>
            </a:r>
            <a:r>
              <a:rPr lang="en-US" u="sng" dirty="0"/>
              <a:t>aortic arch</a:t>
            </a:r>
            <a:r>
              <a:rPr lang="en-US" dirty="0"/>
              <a:t>. </a:t>
            </a:r>
            <a:endParaRPr lang="it-IT" dirty="0"/>
          </a:p>
          <a:p>
            <a:r>
              <a:rPr lang="en-US" dirty="0"/>
              <a:t>it is the remnant of the </a:t>
            </a:r>
            <a:r>
              <a:rPr lang="en-US" i="1" u="sng" dirty="0"/>
              <a:t>ductus arteriosus</a:t>
            </a:r>
            <a:r>
              <a:rPr lang="en-US" dirty="0"/>
              <a:t> which in the fetus conducts blood from the pulmonary trunk to the aorta, thus bypassing the lungs. </a:t>
            </a:r>
            <a:endParaRPr lang="it-IT" dirty="0"/>
          </a:p>
          <a:p>
            <a:r>
              <a:rPr lang="en-US" dirty="0"/>
              <a:t>the </a:t>
            </a:r>
            <a:r>
              <a:rPr lang="en-US" u="sng" dirty="0"/>
              <a:t>left recurrent laryngeal nerve </a:t>
            </a:r>
            <a:r>
              <a:rPr lang="en-US" dirty="0"/>
              <a:t>hooks around the lower border of the ductus, which closes after birth. </a:t>
            </a:r>
            <a:endParaRPr lang="it-IT" dirty="0"/>
          </a:p>
        </p:txBody>
      </p:sp>
      <p:pic>
        <p:nvPicPr>
          <p:cNvPr id="2097205" name="صورة 2097204"/>
          <p:cNvPicPr>
            <a:picLocks/>
          </p:cNvPicPr>
          <p:nvPr/>
        </p:nvPicPr>
        <p:blipFill>
          <a:blip r:embed="rId2"/>
          <a:stretch>
            <a:fillRect/>
          </a:stretch>
        </p:blipFill>
        <p:spPr>
          <a:xfrm>
            <a:off x="5221862" y="810231"/>
            <a:ext cx="3477068" cy="4820877"/>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8" name="عنوان 1048717"/>
          <p:cNvSpPr>
            <a:spLocks noGrp="1"/>
          </p:cNvSpPr>
          <p:nvPr>
            <p:ph type="title"/>
          </p:nvPr>
        </p:nvSpPr>
        <p:spPr/>
        <p:txBody>
          <a:bodyPr/>
          <a:lstStyle/>
          <a:p>
            <a:r>
              <a:rPr lang="en-US"/>
              <a:t>Patent Ductus Arteriosus</a:t>
            </a:r>
            <a:endParaRPr lang="it-IT"/>
          </a:p>
        </p:txBody>
      </p:sp>
      <p:sp>
        <p:nvSpPr>
          <p:cNvPr id="1048719" name="عنصر نائب للمحتوى 1048718"/>
          <p:cNvSpPr>
            <a:spLocks noGrp="1"/>
          </p:cNvSpPr>
          <p:nvPr>
            <p:ph idx="1"/>
          </p:nvPr>
        </p:nvSpPr>
        <p:spPr>
          <a:xfrm>
            <a:off x="254470" y="1690688"/>
            <a:ext cx="4074220" cy="4547295"/>
          </a:xfrm>
        </p:spPr>
        <p:txBody>
          <a:bodyPr>
            <a:normAutofit fontScale="92857" lnSpcReduction="20000"/>
          </a:bodyPr>
          <a:lstStyle/>
          <a:p>
            <a:r>
              <a:rPr lang="en-US"/>
              <a:t>Should it remain patent, aortic blood will enter the pulmonary circulation: </a:t>
            </a:r>
            <a:r>
              <a:rPr lang="en-US" i="1" u="sng"/>
              <a:t>Patent Ductus Arteriosus </a:t>
            </a:r>
            <a:endParaRPr lang="it-IT" i="1" u="sng"/>
          </a:p>
          <a:p>
            <a:r>
              <a:rPr lang="en-US"/>
              <a:t>Surgical ligation of the ductus Is then necessary, and the surgeon must take care to preserve the </a:t>
            </a:r>
            <a:r>
              <a:rPr lang="en-US" u="sng"/>
              <a:t>left recurrent laryngeal nerve</a:t>
            </a:r>
            <a:r>
              <a:rPr lang="en-US"/>
              <a:t>.</a:t>
            </a:r>
            <a:endParaRPr lang="it-IT"/>
          </a:p>
        </p:txBody>
      </p:sp>
      <p:pic>
        <p:nvPicPr>
          <p:cNvPr id="2097206" name="صورة 2097205"/>
          <p:cNvPicPr>
            <a:picLocks/>
          </p:cNvPicPr>
          <p:nvPr/>
        </p:nvPicPr>
        <p:blipFill>
          <a:blip r:embed="rId2"/>
          <a:stretch>
            <a:fillRect/>
          </a:stretch>
        </p:blipFill>
        <p:spPr>
          <a:xfrm>
            <a:off x="4300135" y="1825625"/>
            <a:ext cx="4560167" cy="2982633"/>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0" name="عنوان 1048719"/>
          <p:cNvSpPr>
            <a:spLocks noGrp="1"/>
          </p:cNvSpPr>
          <p:nvPr>
            <p:ph type="title"/>
          </p:nvPr>
        </p:nvSpPr>
        <p:spPr/>
        <p:txBody>
          <a:bodyPr/>
          <a:lstStyle/>
          <a:p>
            <a:r>
              <a:rPr lang="en-US"/>
              <a:t>The Aorta </a:t>
            </a:r>
            <a:endParaRPr lang="it-IT"/>
          </a:p>
        </p:txBody>
      </p:sp>
      <p:sp>
        <p:nvSpPr>
          <p:cNvPr id="1048721" name="عنصر نائب للمحتوى 1048720"/>
          <p:cNvSpPr>
            <a:spLocks noGrp="1"/>
          </p:cNvSpPr>
          <p:nvPr>
            <p:ph idx="1"/>
          </p:nvPr>
        </p:nvSpPr>
        <p:spPr/>
        <p:txBody>
          <a:bodyPr>
            <a:normAutofit fontScale="92857" lnSpcReduction="20000"/>
          </a:bodyPr>
          <a:lstStyle/>
          <a:p>
            <a:pPr marL="0" indent="0">
              <a:buNone/>
            </a:pPr>
            <a:r>
              <a:rPr lang="en-US"/>
              <a:t>The aorta is </a:t>
            </a:r>
            <a:r>
              <a:rPr lang="en-US" u="sng"/>
              <a:t>the main arterial trunk</a:t>
            </a:r>
            <a:r>
              <a:rPr lang="en-US"/>
              <a:t> that delivers oxygenated blood from the LV of the heart to the tissues of the body. </a:t>
            </a:r>
            <a:endParaRPr lang="it-IT"/>
          </a:p>
          <a:p>
            <a:pPr>
              <a:buFont typeface="Wingdings" charset="2"/>
              <a:buChar char="l"/>
            </a:pPr>
            <a:endParaRPr lang="it-IT"/>
          </a:p>
          <a:p>
            <a:pPr marL="0" indent="0">
              <a:buNone/>
            </a:pPr>
            <a:r>
              <a:rPr lang="en-US"/>
              <a:t>It consists of 2 main parts:</a:t>
            </a:r>
            <a:endParaRPr lang="it-IT"/>
          </a:p>
          <a:p>
            <a:pPr>
              <a:buFont typeface="Wingdings" charset="2"/>
              <a:buChar char="l"/>
            </a:pPr>
            <a:r>
              <a:rPr lang="en-US"/>
              <a:t> thoracic aorta: </a:t>
            </a:r>
            <a:endParaRPr lang="it-IT"/>
          </a:p>
          <a:p>
            <a:pPr marL="0" indent="0">
              <a:buNone/>
            </a:pPr>
            <a:r>
              <a:rPr lang="en-US"/>
              <a:t>          - ascending aorta</a:t>
            </a:r>
            <a:endParaRPr lang="it-IT"/>
          </a:p>
          <a:p>
            <a:pPr marL="0" indent="0">
              <a:buNone/>
            </a:pPr>
            <a:r>
              <a:rPr lang="en-US"/>
              <a:t>          - arch of the aorta</a:t>
            </a:r>
            <a:endParaRPr lang="it-IT"/>
          </a:p>
          <a:p>
            <a:pPr marL="0" indent="0">
              <a:buNone/>
            </a:pPr>
            <a:r>
              <a:rPr lang="en-US"/>
              <a:t>          - descending thoracic aorta</a:t>
            </a:r>
            <a:endParaRPr lang="it-IT"/>
          </a:p>
          <a:p>
            <a:pPr>
              <a:buFont typeface="Wingdings" charset="2"/>
              <a:buChar char="l"/>
            </a:pPr>
            <a:r>
              <a:rPr lang="en-US"/>
              <a:t> abdominal aorta   </a:t>
            </a:r>
            <a:endParaRPr lang="it-IT"/>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2" name="عنوان 1048721"/>
          <p:cNvSpPr>
            <a:spLocks noGrp="1"/>
          </p:cNvSpPr>
          <p:nvPr>
            <p:ph type="title"/>
          </p:nvPr>
        </p:nvSpPr>
        <p:spPr>
          <a:xfrm>
            <a:off x="628650" y="365126"/>
            <a:ext cx="2447974" cy="1325563"/>
          </a:xfrm>
        </p:spPr>
        <p:txBody>
          <a:bodyPr/>
          <a:lstStyle/>
          <a:p>
            <a:r>
              <a:rPr lang="en-US"/>
              <a:t>Aorta</a:t>
            </a:r>
            <a:endParaRPr lang="it-IT"/>
          </a:p>
        </p:txBody>
      </p:sp>
      <p:pic>
        <p:nvPicPr>
          <p:cNvPr id="2097207" name="صورة 2097206"/>
          <p:cNvPicPr>
            <a:picLocks/>
          </p:cNvPicPr>
          <p:nvPr/>
        </p:nvPicPr>
        <p:blipFill>
          <a:blip r:embed="rId2"/>
          <a:stretch>
            <a:fillRect/>
          </a:stretch>
        </p:blipFill>
        <p:spPr>
          <a:xfrm>
            <a:off x="3977256" y="365126"/>
            <a:ext cx="4238292" cy="5993998"/>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3" name="عنوان 1048722"/>
          <p:cNvSpPr>
            <a:spLocks noGrp="1"/>
          </p:cNvSpPr>
          <p:nvPr>
            <p:ph type="title"/>
          </p:nvPr>
        </p:nvSpPr>
        <p:spPr/>
        <p:txBody>
          <a:bodyPr/>
          <a:lstStyle/>
          <a:p>
            <a:r>
              <a:rPr lang="en-US"/>
              <a:t>Aorta: schematic division</a:t>
            </a:r>
            <a:endParaRPr lang="it-IT"/>
          </a:p>
        </p:txBody>
      </p:sp>
      <p:pic>
        <p:nvPicPr>
          <p:cNvPr id="2097208" name="صورة 2097207"/>
          <p:cNvPicPr>
            <a:picLocks/>
          </p:cNvPicPr>
          <p:nvPr/>
        </p:nvPicPr>
        <p:blipFill>
          <a:blip r:embed="rId2"/>
          <a:stretch>
            <a:fillRect/>
          </a:stretch>
        </p:blipFill>
        <p:spPr>
          <a:xfrm>
            <a:off x="1318395" y="1690688"/>
            <a:ext cx="6328112" cy="4990095"/>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4" name="عنوان 1048723"/>
          <p:cNvSpPr>
            <a:spLocks noGrp="1"/>
          </p:cNvSpPr>
          <p:nvPr>
            <p:ph type="title"/>
          </p:nvPr>
        </p:nvSpPr>
        <p:spPr/>
        <p:txBody>
          <a:bodyPr>
            <a:normAutofit/>
          </a:bodyPr>
          <a:lstStyle/>
          <a:p>
            <a:r>
              <a:rPr lang="en-US"/>
              <a:t>Thoracic Aorta</a:t>
            </a:r>
            <a:endParaRPr lang="it-IT"/>
          </a:p>
        </p:txBody>
      </p:sp>
      <p:sp>
        <p:nvSpPr>
          <p:cNvPr id="1048725" name="عنصر نائب للمحتوى 1048724"/>
          <p:cNvSpPr>
            <a:spLocks noGrp="1"/>
          </p:cNvSpPr>
          <p:nvPr>
            <p:ph idx="1"/>
          </p:nvPr>
        </p:nvSpPr>
        <p:spPr>
          <a:xfrm>
            <a:off x="628650" y="1825625"/>
            <a:ext cx="8021170" cy="3977064"/>
          </a:xfrm>
        </p:spPr>
        <p:txBody>
          <a:bodyPr/>
          <a:lstStyle/>
          <a:p>
            <a:pPr marL="0" indent="0">
              <a:buNone/>
            </a:pPr>
            <a:r>
              <a:rPr lang="en-US"/>
              <a:t>it is divided into 3 parts: </a:t>
            </a:r>
            <a:endParaRPr lang="it-IT"/>
          </a:p>
          <a:p>
            <a:r>
              <a:rPr lang="en-US" b="1" u="sng"/>
              <a:t>ascending aorta</a:t>
            </a:r>
            <a:r>
              <a:rPr lang="en-US"/>
              <a:t>  (in the middle mediastinum)</a:t>
            </a:r>
            <a:endParaRPr lang="it-IT"/>
          </a:p>
          <a:p>
            <a:endParaRPr lang="it-IT"/>
          </a:p>
          <a:p>
            <a:r>
              <a:rPr lang="en-US" b="1" u="sng"/>
              <a:t>arch of the aorta</a:t>
            </a:r>
            <a:r>
              <a:rPr lang="en-US" u="sng"/>
              <a:t> </a:t>
            </a:r>
            <a:r>
              <a:rPr lang="en-US"/>
              <a:t>(in the superior mediastinum)</a:t>
            </a:r>
            <a:endParaRPr lang="it-IT"/>
          </a:p>
          <a:p>
            <a:endParaRPr lang="it-IT"/>
          </a:p>
          <a:p>
            <a:r>
              <a:rPr lang="en-US" b="1" u="sng"/>
              <a:t>descending thoracic aorta</a:t>
            </a:r>
            <a:r>
              <a:rPr lang="en-US"/>
              <a:t> (in the posterior mediastinum)  </a:t>
            </a:r>
            <a:endParaRPr lang="it-IT"/>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6" name="عنوان 1048725"/>
          <p:cNvSpPr>
            <a:spLocks noGrp="1"/>
          </p:cNvSpPr>
          <p:nvPr>
            <p:ph type="title"/>
          </p:nvPr>
        </p:nvSpPr>
        <p:spPr/>
        <p:txBody>
          <a:bodyPr/>
          <a:lstStyle/>
          <a:p>
            <a:r>
              <a:rPr lang="en-US"/>
              <a:t>Ascending Aorta</a:t>
            </a:r>
            <a:endParaRPr lang="it-IT"/>
          </a:p>
        </p:txBody>
      </p:sp>
      <p:sp>
        <p:nvSpPr>
          <p:cNvPr id="1048727" name="عنصر نائب للمحتوى 1048726"/>
          <p:cNvSpPr>
            <a:spLocks noGrp="1"/>
          </p:cNvSpPr>
          <p:nvPr>
            <p:ph idx="1"/>
          </p:nvPr>
        </p:nvSpPr>
        <p:spPr>
          <a:xfrm>
            <a:off x="372286" y="1825625"/>
            <a:ext cx="4365828" cy="3680786"/>
          </a:xfrm>
        </p:spPr>
        <p:txBody>
          <a:bodyPr/>
          <a:lstStyle/>
          <a:p>
            <a:pPr marL="0" indent="0">
              <a:buNone/>
            </a:pPr>
            <a:r>
              <a:rPr lang="en-US"/>
              <a:t>it can be further divided into:</a:t>
            </a:r>
            <a:endParaRPr lang="it-IT"/>
          </a:p>
          <a:p>
            <a:pPr marL="0" indent="0">
              <a:buNone/>
            </a:pPr>
            <a:r>
              <a:rPr lang="en-US"/>
              <a:t> </a:t>
            </a:r>
            <a:endParaRPr lang="it-IT"/>
          </a:p>
          <a:p>
            <a:r>
              <a:rPr lang="en-US"/>
              <a:t>aortic root</a:t>
            </a:r>
            <a:endParaRPr lang="it-IT"/>
          </a:p>
          <a:p>
            <a:r>
              <a:rPr lang="en-US"/>
              <a:t>(tubular) ascending aorta</a:t>
            </a:r>
            <a:endParaRPr lang="it-IT"/>
          </a:p>
        </p:txBody>
      </p:sp>
      <p:pic>
        <p:nvPicPr>
          <p:cNvPr id="2097209" name="صورة 2097208"/>
          <p:cNvPicPr>
            <a:picLocks/>
          </p:cNvPicPr>
          <p:nvPr/>
        </p:nvPicPr>
        <p:blipFill>
          <a:blip r:embed="rId2"/>
          <a:stretch>
            <a:fillRect/>
          </a:stretch>
        </p:blipFill>
        <p:spPr>
          <a:xfrm>
            <a:off x="4881109" y="927410"/>
            <a:ext cx="3986829" cy="5710847"/>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28" name="عنوان 1048727"/>
          <p:cNvSpPr>
            <a:spLocks noGrp="1"/>
          </p:cNvSpPr>
          <p:nvPr>
            <p:ph type="title"/>
          </p:nvPr>
        </p:nvSpPr>
        <p:spPr/>
        <p:txBody>
          <a:bodyPr/>
          <a:lstStyle/>
          <a:p>
            <a:r>
              <a:rPr lang="en-US"/>
              <a:t>Aortic Root</a:t>
            </a:r>
            <a:endParaRPr lang="it-IT"/>
          </a:p>
        </p:txBody>
      </p:sp>
      <p:sp>
        <p:nvSpPr>
          <p:cNvPr id="1048729" name="عنصر نائب للمحتوى 1048728"/>
          <p:cNvSpPr>
            <a:spLocks noGrp="1"/>
          </p:cNvSpPr>
          <p:nvPr>
            <p:ph idx="1"/>
          </p:nvPr>
        </p:nvSpPr>
        <p:spPr>
          <a:xfrm>
            <a:off x="628650" y="1825625"/>
            <a:ext cx="7656435" cy="4561390"/>
          </a:xfrm>
        </p:spPr>
        <p:txBody>
          <a:bodyPr>
            <a:normAutofit/>
          </a:bodyPr>
          <a:lstStyle/>
          <a:p>
            <a:r>
              <a:rPr lang="en-US"/>
              <a:t>refers to the aortic valve from its origin at the left ventricular outlet to its junction with the ascending portion of the aorta. </a:t>
            </a:r>
            <a:endParaRPr lang="it-IT"/>
          </a:p>
          <a:p>
            <a:r>
              <a:rPr lang="en-US"/>
              <a:t>it comprises of the </a:t>
            </a:r>
            <a:r>
              <a:rPr lang="en-US" u="sng"/>
              <a:t>semilunar leaflets</a:t>
            </a:r>
            <a:r>
              <a:rPr lang="en-US"/>
              <a:t> with attachments (or hinge lines) to ventricular and aortic walls and to the “anterior” mitral leaflet, the </a:t>
            </a:r>
            <a:r>
              <a:rPr lang="en-US" u="sng"/>
              <a:t>aortic sinuses</a:t>
            </a:r>
            <a:r>
              <a:rPr lang="en-US"/>
              <a:t> (of Valsalva), the </a:t>
            </a:r>
            <a:r>
              <a:rPr lang="en-US" u="sng"/>
              <a:t>interleaflet triangles</a:t>
            </a:r>
            <a:r>
              <a:rPr lang="en-US"/>
              <a:t>, and the </a:t>
            </a:r>
            <a:r>
              <a:rPr lang="en-US" u="sng"/>
              <a:t>sinutubular junction</a:t>
            </a:r>
            <a:r>
              <a:rPr lang="en-US"/>
              <a:t>. </a:t>
            </a:r>
            <a:endParaRPr lang="it-IT"/>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0" name="عنوان 1048729"/>
          <p:cNvSpPr>
            <a:spLocks noGrp="1"/>
          </p:cNvSpPr>
          <p:nvPr>
            <p:ph type="title"/>
          </p:nvPr>
        </p:nvSpPr>
        <p:spPr/>
        <p:txBody>
          <a:bodyPr/>
          <a:lstStyle/>
          <a:p>
            <a:r>
              <a:rPr lang="en-US"/>
              <a:t>Aortic Root</a:t>
            </a:r>
            <a:endParaRPr lang="it-IT"/>
          </a:p>
        </p:txBody>
      </p:sp>
      <p:pic>
        <p:nvPicPr>
          <p:cNvPr id="2097210" name="صورة 2097209"/>
          <p:cNvPicPr>
            <a:picLocks/>
          </p:cNvPicPr>
          <p:nvPr/>
        </p:nvPicPr>
        <p:blipFill>
          <a:blip r:embed="rId2"/>
          <a:stretch>
            <a:fillRect/>
          </a:stretch>
        </p:blipFill>
        <p:spPr>
          <a:xfrm>
            <a:off x="1936233" y="1357619"/>
            <a:ext cx="5679560" cy="5034898"/>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1" name="عنصر نائب للمحتوى 1048730"/>
          <p:cNvSpPr>
            <a:spLocks noGrp="1"/>
          </p:cNvSpPr>
          <p:nvPr>
            <p:ph idx="1"/>
          </p:nvPr>
        </p:nvSpPr>
        <p:spPr>
          <a:xfrm>
            <a:off x="222200" y="588611"/>
            <a:ext cx="4029656" cy="5462506"/>
          </a:xfrm>
        </p:spPr>
        <p:txBody>
          <a:bodyPr anchor="t">
            <a:normAutofit fontScale="82857" lnSpcReduction="20000"/>
          </a:bodyPr>
          <a:lstStyle/>
          <a:p>
            <a:pPr marL="0" indent="0" algn="l">
              <a:buNone/>
            </a:pPr>
            <a:r>
              <a:rPr lang="it-IT" dirty="0"/>
              <a:t>(a) The open arrows indicate the thickening</a:t>
            </a:r>
            <a:r>
              <a:rPr lang="en-US" dirty="0"/>
              <a:t> </a:t>
            </a:r>
            <a:r>
              <a:rPr lang="it-IT" dirty="0"/>
              <a:t>of the aortic wall at the sinutubular junction. The highest</a:t>
            </a:r>
            <a:r>
              <a:rPr lang="en-US" dirty="0"/>
              <a:t> </a:t>
            </a:r>
            <a:r>
              <a:rPr lang="it-IT" dirty="0"/>
              <a:t>points of attachments of the leaflets are at the commissures.</a:t>
            </a:r>
            <a:r>
              <a:rPr lang="en-US" dirty="0"/>
              <a:t> </a:t>
            </a:r>
            <a:r>
              <a:rPr lang="it-IT" dirty="0"/>
              <a:t>The anatomic ventriculo-arterial junction is traced by the</a:t>
            </a:r>
            <a:r>
              <a:rPr lang="en-US" dirty="0"/>
              <a:t> </a:t>
            </a:r>
            <a:r>
              <a:rPr lang="it-IT" dirty="0"/>
              <a:t>broken line. The right and left fibrous trigones (diamonds)</a:t>
            </a:r>
            <a:r>
              <a:rPr lang="en-US" dirty="0"/>
              <a:t> </a:t>
            </a:r>
            <a:r>
              <a:rPr lang="it-IT" dirty="0"/>
              <a:t>are at each end of the area of aortic-mitral fibrous</a:t>
            </a:r>
            <a:r>
              <a:rPr lang="en-US" dirty="0"/>
              <a:t> </a:t>
            </a:r>
            <a:r>
              <a:rPr lang="it-IT" dirty="0"/>
              <a:t>continuity (dotted line)</a:t>
            </a:r>
            <a:r>
              <a:rPr lang="en-US" dirty="0"/>
              <a:t>. </a:t>
            </a:r>
            <a:r>
              <a:rPr lang="it-IT" dirty="0"/>
              <a:t>The membranous septum is the</a:t>
            </a:r>
            <a:r>
              <a:rPr lang="en-US" dirty="0"/>
              <a:t> </a:t>
            </a:r>
            <a:r>
              <a:rPr lang="it-IT" dirty="0"/>
              <a:t>pale area marked by the asterisk.</a:t>
            </a:r>
          </a:p>
          <a:p>
            <a:pPr marL="0" indent="0" algn="l">
              <a:buNone/>
            </a:pPr>
            <a:r>
              <a:rPr lang="it-IT" dirty="0"/>
              <a:t> </a:t>
            </a:r>
          </a:p>
          <a:p>
            <a:pPr marL="0" indent="0" algn="l">
              <a:buNone/>
            </a:pPr>
            <a:r>
              <a:rPr lang="it-IT" dirty="0"/>
              <a:t>(b) The three aortic</a:t>
            </a:r>
            <a:r>
              <a:rPr lang="en-US" dirty="0"/>
              <a:t> </a:t>
            </a:r>
            <a:r>
              <a:rPr lang="it-IT" dirty="0"/>
              <a:t>sinuses (R, N, L) are visible after removing the leaflets.</a:t>
            </a:r>
            <a:r>
              <a:rPr lang="en-US" dirty="0"/>
              <a:t> </a:t>
            </a:r>
            <a:r>
              <a:rPr lang="it-IT" dirty="0"/>
              <a:t>The triangles mark the sites of the interleaflet fibrous</a:t>
            </a:r>
            <a:r>
              <a:rPr lang="en-US" dirty="0"/>
              <a:t> </a:t>
            </a:r>
            <a:r>
              <a:rPr lang="it-IT" dirty="0"/>
              <a:t>triangles.</a:t>
            </a:r>
          </a:p>
        </p:txBody>
      </p:sp>
      <p:pic>
        <p:nvPicPr>
          <p:cNvPr id="2097211" name="صورة 2097210"/>
          <p:cNvPicPr>
            <a:picLocks/>
          </p:cNvPicPr>
          <p:nvPr/>
        </p:nvPicPr>
        <p:blipFill>
          <a:blip r:embed="rId2"/>
          <a:stretch>
            <a:fillRect/>
          </a:stretch>
        </p:blipFill>
        <p:spPr>
          <a:xfrm>
            <a:off x="4364821" y="682482"/>
            <a:ext cx="4556979" cy="5493037"/>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12" name="صورة 2097211"/>
          <p:cNvPicPr>
            <a:picLocks/>
          </p:cNvPicPr>
          <p:nvPr/>
        </p:nvPicPr>
        <p:blipFill>
          <a:blip r:embed="rId2"/>
          <a:stretch>
            <a:fillRect/>
          </a:stretch>
        </p:blipFill>
        <p:spPr>
          <a:xfrm>
            <a:off x="793302" y="68516"/>
            <a:ext cx="7247525" cy="6526321"/>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2" name="عنوان 1048731"/>
          <p:cNvSpPr>
            <a:spLocks noGrp="1"/>
          </p:cNvSpPr>
          <p:nvPr>
            <p:ph type="title"/>
          </p:nvPr>
        </p:nvSpPr>
        <p:spPr/>
        <p:txBody>
          <a:bodyPr/>
          <a:lstStyle/>
          <a:p>
            <a:r>
              <a:rPr lang="en-US"/>
              <a:t>Ascending Aorta</a:t>
            </a:r>
            <a:endParaRPr lang="it-IT"/>
          </a:p>
        </p:txBody>
      </p:sp>
      <p:sp>
        <p:nvSpPr>
          <p:cNvPr id="1048733" name="عنصر نائب للمحتوى 1048732"/>
          <p:cNvSpPr>
            <a:spLocks noGrp="1"/>
          </p:cNvSpPr>
          <p:nvPr>
            <p:ph idx="1"/>
          </p:nvPr>
        </p:nvSpPr>
        <p:spPr>
          <a:xfrm>
            <a:off x="260317" y="1825625"/>
            <a:ext cx="8224351" cy="4099872"/>
          </a:xfrm>
        </p:spPr>
        <p:txBody>
          <a:bodyPr>
            <a:normAutofit fontScale="82143" lnSpcReduction="20000"/>
          </a:bodyPr>
          <a:lstStyle/>
          <a:p>
            <a:r>
              <a:rPr lang="en-US"/>
              <a:t>it is typically about 5 cm in length and 2.5 cm in diameter.</a:t>
            </a:r>
            <a:endParaRPr lang="it-IT"/>
          </a:p>
          <a:p>
            <a:r>
              <a:rPr lang="en-US"/>
              <a:t>it begins at the base of the LV, at the </a:t>
            </a:r>
            <a:r>
              <a:rPr lang="en-US" u="sng"/>
              <a:t>sinu-tubular junction</a:t>
            </a:r>
            <a:r>
              <a:rPr lang="en-US"/>
              <a:t>.</a:t>
            </a:r>
            <a:endParaRPr lang="it-IT"/>
          </a:p>
          <a:p>
            <a:r>
              <a:rPr lang="en-US"/>
              <a:t>it runs upward and forward to come to lie behind the right half of the sternum at the level of the sternal angle</a:t>
            </a:r>
            <a:endParaRPr lang="it-IT"/>
          </a:p>
          <a:p>
            <a:r>
              <a:rPr lang="en-US"/>
              <a:t>at the level of the </a:t>
            </a:r>
            <a:r>
              <a:rPr lang="en-US" u="sng"/>
              <a:t>sternal angle</a:t>
            </a:r>
            <a:r>
              <a:rPr lang="en-US"/>
              <a:t> it becomes continuous with the </a:t>
            </a:r>
            <a:r>
              <a:rPr lang="en-US" u="sng"/>
              <a:t>arch</a:t>
            </a:r>
            <a:r>
              <a:rPr lang="en-US"/>
              <a:t> of the aorta.</a:t>
            </a:r>
            <a:endParaRPr lang="it-IT"/>
          </a:p>
          <a:p>
            <a:r>
              <a:rPr lang="en-US"/>
              <a:t>it lies within the fibrous </a:t>
            </a:r>
            <a:r>
              <a:rPr lang="en-US" u="sng"/>
              <a:t>pericardium</a:t>
            </a:r>
            <a:r>
              <a:rPr lang="en-US"/>
              <a:t> in the middle mediastinum and is enclosed with the pulmonary trunk in a sheath of  serous pericardium.</a:t>
            </a:r>
            <a:endParaRPr lang="it-IT"/>
          </a:p>
          <a:p>
            <a:r>
              <a:rPr lang="en-US"/>
              <a:t>its only branches are the </a:t>
            </a:r>
            <a:r>
              <a:rPr lang="en-US" u="sng"/>
              <a:t>coronary a</a:t>
            </a:r>
            <a:r>
              <a:rPr lang="it-IT" u="sng"/>
              <a:t>rteries</a:t>
            </a:r>
            <a:r>
              <a:rPr lang="it-IT"/>
              <a:t>, arising from the aortic sinuses</a:t>
            </a:r>
            <a:r>
              <a:rPr lang="en-US"/>
              <a:t>.</a:t>
            </a:r>
            <a:endParaRPr lang="it-IT"/>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13" name="صورة 2097212"/>
          <p:cNvPicPr>
            <a:picLocks/>
          </p:cNvPicPr>
          <p:nvPr/>
        </p:nvPicPr>
        <p:blipFill>
          <a:blip r:embed="rId2"/>
          <a:stretch>
            <a:fillRect/>
          </a:stretch>
        </p:blipFill>
        <p:spPr>
          <a:xfrm>
            <a:off x="1617711" y="193140"/>
            <a:ext cx="5475929" cy="6256086"/>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4" name="عنوان 1048733"/>
          <p:cNvSpPr>
            <a:spLocks noGrp="1"/>
          </p:cNvSpPr>
          <p:nvPr>
            <p:ph type="title"/>
          </p:nvPr>
        </p:nvSpPr>
        <p:spPr/>
        <p:txBody>
          <a:bodyPr/>
          <a:lstStyle/>
          <a:p>
            <a:r>
              <a:rPr lang="en-US"/>
              <a:t>Aortic Arch </a:t>
            </a:r>
            <a:endParaRPr lang="it-IT"/>
          </a:p>
        </p:txBody>
      </p:sp>
      <p:sp>
        <p:nvSpPr>
          <p:cNvPr id="1048735" name="عنصر نائب للمحتوى 1048734"/>
          <p:cNvSpPr>
            <a:spLocks noGrp="1"/>
          </p:cNvSpPr>
          <p:nvPr>
            <p:ph idx="1"/>
          </p:nvPr>
        </p:nvSpPr>
        <p:spPr>
          <a:xfrm>
            <a:off x="436900" y="1810907"/>
            <a:ext cx="4732036" cy="4205788"/>
          </a:xfrm>
        </p:spPr>
        <p:txBody>
          <a:bodyPr>
            <a:normAutofit fontScale="78571" lnSpcReduction="20000"/>
          </a:bodyPr>
          <a:lstStyle/>
          <a:p>
            <a:r>
              <a:rPr lang="en-US"/>
              <a:t>it is the continuation of the ascending aorta.</a:t>
            </a:r>
            <a:endParaRPr lang="it-IT"/>
          </a:p>
          <a:p>
            <a:r>
              <a:rPr lang="en-US"/>
              <a:t>It lies In the </a:t>
            </a:r>
            <a:r>
              <a:rPr lang="en-US" u="sng"/>
              <a:t>superior mediastinum</a:t>
            </a:r>
            <a:r>
              <a:rPr lang="en-US"/>
              <a:t>, behind the manubrium sterni, and arches upward, backward, and to the left In front of the trachea (lts main direction is backward). </a:t>
            </a:r>
            <a:endParaRPr lang="it-IT"/>
          </a:p>
          <a:p>
            <a:r>
              <a:rPr lang="en-US"/>
              <a:t>It then passes downward to the </a:t>
            </a:r>
            <a:r>
              <a:rPr lang="en-US" u="sng"/>
              <a:t>left of the trachea </a:t>
            </a:r>
            <a:r>
              <a:rPr lang="en-US"/>
              <a:t>and, at the level of the sternal angle, becomes continuous with the descending aorta. </a:t>
            </a:r>
            <a:endParaRPr lang="it-IT"/>
          </a:p>
        </p:txBody>
      </p:sp>
      <p:pic>
        <p:nvPicPr>
          <p:cNvPr id="2097214" name="صورة 2097213"/>
          <p:cNvPicPr>
            <a:picLocks/>
          </p:cNvPicPr>
          <p:nvPr/>
        </p:nvPicPr>
        <p:blipFill>
          <a:blip r:embed="rId2"/>
          <a:stretch>
            <a:fillRect/>
          </a:stretch>
        </p:blipFill>
        <p:spPr>
          <a:xfrm>
            <a:off x="5724656" y="1730088"/>
            <a:ext cx="2992545" cy="4286607"/>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6" name="عنوان 1048735"/>
          <p:cNvSpPr>
            <a:spLocks noGrp="1"/>
          </p:cNvSpPr>
          <p:nvPr>
            <p:ph type="title"/>
          </p:nvPr>
        </p:nvSpPr>
        <p:spPr/>
        <p:txBody>
          <a:bodyPr/>
          <a:lstStyle/>
          <a:p>
            <a:r>
              <a:rPr lang="en-US"/>
              <a:t>Branches of the Aortic Arch</a:t>
            </a:r>
            <a:endParaRPr lang="it-IT"/>
          </a:p>
        </p:txBody>
      </p:sp>
      <p:sp>
        <p:nvSpPr>
          <p:cNvPr id="1048737" name="عنصر نائب للمحتوى 1048736"/>
          <p:cNvSpPr>
            <a:spLocks noGrp="1"/>
          </p:cNvSpPr>
          <p:nvPr>
            <p:ph idx="1"/>
          </p:nvPr>
        </p:nvSpPr>
        <p:spPr>
          <a:xfrm>
            <a:off x="347465" y="1825625"/>
            <a:ext cx="4617404" cy="4270120"/>
          </a:xfrm>
        </p:spPr>
        <p:txBody>
          <a:bodyPr>
            <a:normAutofit fontScale="82143" lnSpcReduction="20000"/>
          </a:bodyPr>
          <a:lstStyle/>
          <a:p>
            <a:pPr marL="0" indent="0">
              <a:buNone/>
            </a:pPr>
            <a:r>
              <a:rPr lang="en-US" u="sng"/>
              <a:t>Three branches</a:t>
            </a:r>
            <a:r>
              <a:rPr lang="en-US"/>
              <a:t> arise from the superior border of the arch of the aorta; at their origins, all three are crossed anteriorly by the </a:t>
            </a:r>
            <a:r>
              <a:rPr lang="en-US" u="sng"/>
              <a:t>left brachiocephalic vein</a:t>
            </a:r>
            <a:r>
              <a:rPr lang="en-US" u="none"/>
              <a:t>.</a:t>
            </a:r>
            <a:endParaRPr lang="it-IT" u="sng"/>
          </a:p>
          <a:p>
            <a:pPr marL="0" indent="0">
              <a:buNone/>
            </a:pPr>
            <a:endParaRPr lang="it-IT" u="sng"/>
          </a:p>
          <a:p>
            <a:r>
              <a:rPr lang="en-US" b="1" u="none"/>
              <a:t>first branch</a:t>
            </a:r>
            <a:r>
              <a:rPr lang="en-US" u="none"/>
              <a:t>: brachiocephalic trunk</a:t>
            </a:r>
            <a:endParaRPr lang="it-IT" u="none"/>
          </a:p>
          <a:p>
            <a:r>
              <a:rPr lang="en-US" b="1" u="none"/>
              <a:t>second branch</a:t>
            </a:r>
            <a:r>
              <a:rPr lang="en-US" u="none"/>
              <a:t>: left common carotid artery</a:t>
            </a:r>
            <a:endParaRPr lang="it-IT" u="none"/>
          </a:p>
          <a:p>
            <a:r>
              <a:rPr lang="en-US" b="1" u="none"/>
              <a:t>third branch</a:t>
            </a:r>
            <a:r>
              <a:rPr lang="en-US" u="none"/>
              <a:t>: left subclavian artery   </a:t>
            </a:r>
            <a:endParaRPr lang="it-IT" u="none"/>
          </a:p>
        </p:txBody>
      </p:sp>
      <p:pic>
        <p:nvPicPr>
          <p:cNvPr id="2097215" name="صورة 2097214"/>
          <p:cNvPicPr>
            <a:picLocks/>
          </p:cNvPicPr>
          <p:nvPr/>
        </p:nvPicPr>
        <p:blipFill>
          <a:blip r:embed="rId2"/>
          <a:stretch>
            <a:fillRect/>
          </a:stretch>
        </p:blipFill>
        <p:spPr>
          <a:xfrm>
            <a:off x="5010857" y="2097141"/>
            <a:ext cx="3699230" cy="3828365"/>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16" name="صورة 2097215"/>
          <p:cNvPicPr>
            <a:picLocks/>
          </p:cNvPicPr>
          <p:nvPr/>
        </p:nvPicPr>
        <p:blipFill>
          <a:blip r:embed="rId2"/>
          <a:stretch>
            <a:fillRect/>
          </a:stretch>
        </p:blipFill>
        <p:spPr>
          <a:xfrm>
            <a:off x="561519" y="0"/>
            <a:ext cx="8020962" cy="6858000"/>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8" name="عنوان 1048737"/>
          <p:cNvSpPr>
            <a:spLocks noGrp="1"/>
          </p:cNvSpPr>
          <p:nvPr>
            <p:ph type="title"/>
          </p:nvPr>
        </p:nvSpPr>
        <p:spPr>
          <a:xfrm>
            <a:off x="628650" y="365126"/>
            <a:ext cx="7489134" cy="1115033"/>
          </a:xfrm>
        </p:spPr>
        <p:txBody>
          <a:bodyPr>
            <a:normAutofit fontScale="90000"/>
          </a:bodyPr>
          <a:lstStyle/>
          <a:p>
            <a:r>
              <a:rPr lang="en-US" sz="3555"/>
              <a:t>First Branch: </a:t>
            </a:r>
            <a:br>
              <a:rPr lang="en-US" sz="3555"/>
            </a:br>
            <a:r>
              <a:rPr lang="en-US" sz="3555"/>
              <a:t>Brachiocephalic Trunk (innominate artery)</a:t>
            </a:r>
            <a:r>
              <a:rPr lang="en-US"/>
              <a:t> </a:t>
            </a:r>
            <a:endParaRPr lang="it-IT"/>
          </a:p>
        </p:txBody>
      </p:sp>
      <p:sp>
        <p:nvSpPr>
          <p:cNvPr id="1048739" name="عنصر نائب للمحتوى 1048738"/>
          <p:cNvSpPr>
            <a:spLocks noGrp="1"/>
          </p:cNvSpPr>
          <p:nvPr>
            <p:ph idx="1"/>
          </p:nvPr>
        </p:nvSpPr>
        <p:spPr/>
        <p:txBody>
          <a:bodyPr>
            <a:normAutofit fontScale="78571" lnSpcReduction="20000"/>
          </a:bodyPr>
          <a:lstStyle/>
          <a:p>
            <a:r>
              <a:rPr lang="en-US"/>
              <a:t>It is the largest of the three branches, is 4–5 cm in length, and, at its point of origin behind the manubrium of the sternum, is slightly anterior to the other two branches. </a:t>
            </a:r>
            <a:endParaRPr lang="it-IT"/>
          </a:p>
          <a:p>
            <a:r>
              <a:rPr lang="en-US"/>
              <a:t>It ascends slightly posteriorly and to the right. </a:t>
            </a:r>
            <a:endParaRPr lang="it-IT"/>
          </a:p>
          <a:p>
            <a:r>
              <a:rPr lang="en-US"/>
              <a:t>At the level of the upper edge of the right sternoclavicular joint, the brachiocephalic trunk divides into:</a:t>
            </a:r>
            <a:endParaRPr lang="it-IT"/>
          </a:p>
          <a:p>
            <a:pPr marL="0" indent="0">
              <a:buNone/>
            </a:pPr>
            <a:r>
              <a:rPr lang="en-US"/>
              <a:t>■ the right common carotid artery</a:t>
            </a:r>
            <a:endParaRPr lang="it-IT"/>
          </a:p>
          <a:p>
            <a:pPr marL="0" indent="0">
              <a:buNone/>
            </a:pPr>
            <a:r>
              <a:rPr lang="en-US"/>
              <a:t>■ the right subclavian artery</a:t>
            </a:r>
            <a:endParaRPr lang="it-IT"/>
          </a:p>
          <a:p>
            <a:r>
              <a:rPr lang="en-US"/>
              <a:t>The arteries mainly supply the right side of the head and neck and the right upper limb, respectively.</a:t>
            </a:r>
            <a:endParaRPr lang="it-IT"/>
          </a:p>
          <a:p>
            <a:r>
              <a:rPr lang="en-US"/>
              <a:t>Occasionally, the brachiocephalic trunk has a small branch, the </a:t>
            </a:r>
            <a:r>
              <a:rPr lang="en-US" b="0" u="sng"/>
              <a:t>thyroid ima (lowest) artery</a:t>
            </a:r>
            <a:r>
              <a:rPr lang="en-US"/>
              <a:t>, which contributes to the vascular supply of the thyroid gland.</a:t>
            </a:r>
            <a:endParaRPr lang="it-IT"/>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17" name="صورة 2097216"/>
          <p:cNvPicPr>
            <a:picLocks/>
          </p:cNvPicPr>
          <p:nvPr/>
        </p:nvPicPr>
        <p:blipFill>
          <a:blip r:embed="rId2"/>
          <a:stretch>
            <a:fillRect/>
          </a:stretch>
        </p:blipFill>
        <p:spPr>
          <a:xfrm>
            <a:off x="1209816" y="1022804"/>
            <a:ext cx="7080289" cy="5171570"/>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0" name="عنوان 1048739"/>
          <p:cNvSpPr>
            <a:spLocks noGrp="1"/>
          </p:cNvSpPr>
          <p:nvPr>
            <p:ph type="title"/>
          </p:nvPr>
        </p:nvSpPr>
        <p:spPr/>
        <p:txBody>
          <a:bodyPr/>
          <a:lstStyle/>
          <a:p>
            <a:r>
              <a:rPr lang="en-US" sz="3600"/>
              <a:t>Second Branch: </a:t>
            </a:r>
            <a:br>
              <a:rPr lang="en-US" sz="3600"/>
            </a:br>
            <a:r>
              <a:rPr lang="en-US" sz="3600"/>
              <a:t>Left Common Carotid Artery</a:t>
            </a:r>
            <a:endParaRPr lang="it-IT" sz="3600"/>
          </a:p>
        </p:txBody>
      </p:sp>
      <p:sp>
        <p:nvSpPr>
          <p:cNvPr id="1048741" name="عنصر نائب للمحتوى 1048740"/>
          <p:cNvSpPr>
            <a:spLocks noGrp="1"/>
          </p:cNvSpPr>
          <p:nvPr>
            <p:ph idx="1"/>
          </p:nvPr>
        </p:nvSpPr>
        <p:spPr/>
        <p:txBody>
          <a:bodyPr/>
          <a:lstStyle/>
          <a:p>
            <a:r>
              <a:rPr lang="en-US"/>
              <a:t>it arises from the arch immediately to the left and slightly posterior to the brachiocephalic trunk and ascends through the superior mediastinum along the left side of the trachea.</a:t>
            </a:r>
            <a:endParaRPr lang="it-IT"/>
          </a:p>
          <a:p>
            <a:r>
              <a:rPr lang="en-US"/>
              <a:t>it supplies the left side of the head and neck.</a:t>
            </a:r>
            <a:endParaRPr lang="it-IT"/>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2" name="عنوان 1048741"/>
          <p:cNvSpPr>
            <a:spLocks noGrp="1"/>
          </p:cNvSpPr>
          <p:nvPr>
            <p:ph type="title"/>
          </p:nvPr>
        </p:nvSpPr>
        <p:spPr/>
        <p:txBody>
          <a:bodyPr/>
          <a:lstStyle/>
          <a:p>
            <a:r>
              <a:rPr lang="en-US"/>
              <a:t>Third Branch:</a:t>
            </a:r>
            <a:br>
              <a:rPr lang="en-US"/>
            </a:br>
            <a:r>
              <a:rPr lang="en-US"/>
              <a:t>Left Subclavian Artery </a:t>
            </a:r>
            <a:endParaRPr lang="it-IT"/>
          </a:p>
        </p:txBody>
      </p:sp>
      <p:sp>
        <p:nvSpPr>
          <p:cNvPr id="1048743" name="عنصر نائب للمحتوى 1048742"/>
          <p:cNvSpPr>
            <a:spLocks noGrp="1"/>
          </p:cNvSpPr>
          <p:nvPr>
            <p:ph idx="1"/>
          </p:nvPr>
        </p:nvSpPr>
        <p:spPr/>
        <p:txBody>
          <a:bodyPr>
            <a:normAutofit/>
          </a:bodyPr>
          <a:lstStyle/>
          <a:p>
            <a:r>
              <a:rPr lang="en-US"/>
              <a:t>it arises from the arch of the aorta immediately to the left of, and slightly posterior to, the left common carotid artery and ascends through the superior mediastinum along the left side of the trachea.</a:t>
            </a:r>
            <a:endParaRPr lang="it-IT"/>
          </a:p>
          <a:p>
            <a:r>
              <a:rPr lang="en-US"/>
              <a:t>it is the major blood supply to the left upper limb.</a:t>
            </a:r>
            <a:endParaRPr lang="it-IT"/>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18" name="صورة 2097217"/>
          <p:cNvPicPr>
            <a:picLocks/>
          </p:cNvPicPr>
          <p:nvPr/>
        </p:nvPicPr>
        <p:blipFill>
          <a:blip r:embed="rId2"/>
          <a:stretch>
            <a:fillRect/>
          </a:stretch>
        </p:blipFill>
        <p:spPr>
          <a:xfrm>
            <a:off x="1947823" y="321854"/>
            <a:ext cx="5546526" cy="6196749"/>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4" name="عنوان 1048743"/>
          <p:cNvSpPr>
            <a:spLocks noGrp="1"/>
          </p:cNvSpPr>
          <p:nvPr>
            <p:ph type="title"/>
          </p:nvPr>
        </p:nvSpPr>
        <p:spPr/>
        <p:txBody>
          <a:bodyPr/>
          <a:lstStyle/>
          <a:p>
            <a:r>
              <a:rPr lang="en-US"/>
              <a:t>Ligamentum Arteriosum </a:t>
            </a:r>
            <a:endParaRPr lang="it-IT"/>
          </a:p>
        </p:txBody>
      </p:sp>
      <p:sp>
        <p:nvSpPr>
          <p:cNvPr id="1048745" name="عنصر نائب للمحتوى 1048744"/>
          <p:cNvSpPr>
            <a:spLocks noGrp="1"/>
          </p:cNvSpPr>
          <p:nvPr>
            <p:ph idx="1"/>
          </p:nvPr>
        </p:nvSpPr>
        <p:spPr>
          <a:xfrm>
            <a:off x="330475" y="1754736"/>
            <a:ext cx="7562633" cy="4238754"/>
          </a:xfrm>
        </p:spPr>
        <p:txBody>
          <a:bodyPr>
            <a:normAutofit fontScale="96429" lnSpcReduction="20000"/>
          </a:bodyPr>
          <a:lstStyle/>
          <a:p>
            <a:r>
              <a:rPr lang="en-US"/>
              <a:t>it is important in embryonic circulation, when it is a patent vessel (the </a:t>
            </a:r>
            <a:r>
              <a:rPr lang="en-US" b="1" u="sng"/>
              <a:t>ductus arteriosus</a:t>
            </a:r>
            <a:r>
              <a:rPr lang="en-US"/>
              <a:t>). </a:t>
            </a:r>
            <a:endParaRPr lang="it-IT"/>
          </a:p>
          <a:p>
            <a:r>
              <a:rPr lang="en-US"/>
              <a:t>it connects the </a:t>
            </a:r>
            <a:r>
              <a:rPr lang="en-US" u="sng"/>
              <a:t>pulmonary trunk</a:t>
            </a:r>
            <a:r>
              <a:rPr lang="en-US"/>
              <a:t> with the </a:t>
            </a:r>
            <a:r>
              <a:rPr lang="en-US" u="sng"/>
              <a:t>arch of the aorta</a:t>
            </a:r>
            <a:r>
              <a:rPr lang="en-US"/>
              <a:t> and allows blood to bypass the lungs during development.</a:t>
            </a:r>
            <a:endParaRPr lang="it-IT"/>
          </a:p>
          <a:p>
            <a:r>
              <a:rPr lang="en-US"/>
              <a:t>it closes soon after birth and forms the ligamentous connection observed in the adult.</a:t>
            </a:r>
            <a:endParaRPr lang="it-IT"/>
          </a:p>
          <a:p>
            <a:r>
              <a:rPr lang="en-US"/>
              <a:t>the </a:t>
            </a:r>
            <a:r>
              <a:rPr lang="en-US" u="sng"/>
              <a:t>left recurrent laryngeal nerve</a:t>
            </a:r>
            <a:r>
              <a:rPr lang="en-US"/>
              <a:t> hooks around the lower border of the ductus</a:t>
            </a:r>
            <a:endParaRPr lang="it-IT"/>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19" name="صورة 2097218"/>
          <p:cNvPicPr>
            <a:picLocks/>
          </p:cNvPicPr>
          <p:nvPr/>
        </p:nvPicPr>
        <p:blipFill>
          <a:blip r:embed="rId2"/>
          <a:stretch>
            <a:fillRect/>
          </a:stretch>
        </p:blipFill>
        <p:spPr>
          <a:xfrm>
            <a:off x="675276" y="926042"/>
            <a:ext cx="7793448" cy="5005916"/>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6" name="عنوان 1048745"/>
          <p:cNvSpPr>
            <a:spLocks noGrp="1"/>
          </p:cNvSpPr>
          <p:nvPr>
            <p:ph type="title"/>
          </p:nvPr>
        </p:nvSpPr>
        <p:spPr/>
        <p:txBody>
          <a:bodyPr>
            <a:normAutofit/>
          </a:bodyPr>
          <a:lstStyle/>
          <a:p>
            <a:r>
              <a:rPr lang="en-US"/>
              <a:t>Descending Thoracic Aorta </a:t>
            </a:r>
            <a:endParaRPr lang="it-IT"/>
          </a:p>
        </p:txBody>
      </p:sp>
      <p:pic>
        <p:nvPicPr>
          <p:cNvPr id="2097220" name="صورة 2097219"/>
          <p:cNvPicPr>
            <a:picLocks/>
          </p:cNvPicPr>
          <p:nvPr/>
        </p:nvPicPr>
        <p:blipFill>
          <a:blip r:embed="rId2"/>
          <a:stretch>
            <a:fillRect/>
          </a:stretch>
        </p:blipFill>
        <p:spPr>
          <a:xfrm>
            <a:off x="228014" y="3037182"/>
            <a:ext cx="8687970" cy="3157937"/>
          </a:xfrm>
          <a:prstGeom prst="rect">
            <a:avLst/>
          </a:prstGeom>
        </p:spPr>
      </p:pic>
      <p:sp>
        <p:nvSpPr>
          <p:cNvPr id="1048747" name="مربع نص 1048746"/>
          <p:cNvSpPr txBox="1"/>
          <p:nvPr/>
        </p:nvSpPr>
        <p:spPr>
          <a:xfrm>
            <a:off x="228013" y="2013414"/>
            <a:ext cx="5420711" cy="396240"/>
          </a:xfrm>
          <a:prstGeom prst="rect">
            <a:avLst/>
          </a:prstGeom>
        </p:spPr>
        <p:txBody>
          <a:bodyPr wrap="square" rtlCol="0">
            <a:spAutoFit/>
          </a:bodyPr>
          <a:lstStyle/>
          <a:p>
            <a:r>
              <a:rPr lang="en-US" sz="2000">
                <a:solidFill>
                  <a:srgbClr val="000000"/>
                </a:solidFill>
              </a:rPr>
              <a:t>Branches of the descending thoracic aorta : </a:t>
            </a:r>
            <a:r>
              <a:rPr lang="en-US" sz="2800">
                <a:solidFill>
                  <a:srgbClr val="000000"/>
                </a:solidFill>
              </a:rPr>
              <a:t> </a:t>
            </a:r>
            <a:endParaRPr lang="it-IT" sz="2800">
              <a:solidFill>
                <a:srgbClr val="000000"/>
              </a:solidFill>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8" name="مربع نص 1048747"/>
          <p:cNvSpPr txBox="1"/>
          <p:nvPr/>
        </p:nvSpPr>
        <p:spPr>
          <a:xfrm>
            <a:off x="2572000" y="3219450"/>
            <a:ext cx="4000000" cy="510540"/>
          </a:xfrm>
          <a:prstGeom prst="rect">
            <a:avLst/>
          </a:prstGeom>
        </p:spPr>
        <p:txBody>
          <a:bodyPr wrap="square" rtlCol="0">
            <a:spAutoFit/>
          </a:bodyPr>
          <a:lstStyle/>
          <a:p>
            <a:endParaRPr lang="it-IT" sz="2800">
              <a:solidFill>
                <a:srgbClr val="000000"/>
              </a:solidFill>
            </a:endParaRPr>
          </a:p>
        </p:txBody>
      </p:sp>
      <p:pic>
        <p:nvPicPr>
          <p:cNvPr id="2097221" name="صورة 2097220"/>
          <p:cNvPicPr>
            <a:picLocks/>
          </p:cNvPicPr>
          <p:nvPr/>
        </p:nvPicPr>
        <p:blipFill>
          <a:blip r:embed="rId2"/>
          <a:stretch>
            <a:fillRect/>
          </a:stretch>
        </p:blipFill>
        <p:spPr>
          <a:xfrm>
            <a:off x="2352501" y="451314"/>
            <a:ext cx="4002316" cy="5955373"/>
          </a:xfrm>
          <a:prstGeom prst="rect">
            <a:avLst/>
          </a:prstGeom>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4" name="عنوان 1048593"/>
          <p:cNvSpPr>
            <a:spLocks noGrp="1"/>
          </p:cNvSpPr>
          <p:nvPr>
            <p:ph type="title"/>
          </p:nvPr>
        </p:nvSpPr>
        <p:spPr/>
        <p:txBody>
          <a:bodyPr/>
          <a:lstStyle/>
          <a:p>
            <a:r>
              <a:rPr lang="en-US"/>
              <a:t>Large Thoracic Veins</a:t>
            </a:r>
            <a:endParaRPr lang="it-IT"/>
          </a:p>
        </p:txBody>
      </p:sp>
      <p:sp>
        <p:nvSpPr>
          <p:cNvPr id="1048595" name="عنصر نائب للمحتوى 1048594"/>
          <p:cNvSpPr>
            <a:spLocks noGrp="1"/>
          </p:cNvSpPr>
          <p:nvPr>
            <p:ph idx="1"/>
          </p:nvPr>
        </p:nvSpPr>
        <p:spPr/>
        <p:txBody>
          <a:bodyPr/>
          <a:lstStyle/>
          <a:p>
            <a:r>
              <a:rPr lang="en-US"/>
              <a:t>pulmonary veins </a:t>
            </a:r>
            <a:endParaRPr lang="it-IT"/>
          </a:p>
          <a:p>
            <a:r>
              <a:rPr lang="en-US"/>
              <a:t>brachiocephalic veins </a:t>
            </a:r>
            <a:endParaRPr lang="it-IT"/>
          </a:p>
          <a:p>
            <a:r>
              <a:rPr lang="en-US"/>
              <a:t>azygos veins</a:t>
            </a:r>
            <a:endParaRPr lang="it-IT"/>
          </a:p>
          <a:p>
            <a:r>
              <a:rPr lang="en-US"/>
              <a:t>SVC </a:t>
            </a:r>
            <a:endParaRPr lang="it-IT"/>
          </a:p>
          <a:p>
            <a:r>
              <a:rPr lang="en-US"/>
              <a:t>IVS</a:t>
            </a:r>
            <a:endParaRPr lang="it-IT"/>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2" name="عنوان 1048591"/>
          <p:cNvSpPr>
            <a:spLocks noGrp="1"/>
          </p:cNvSpPr>
          <p:nvPr>
            <p:ph type="title"/>
          </p:nvPr>
        </p:nvSpPr>
        <p:spPr/>
        <p:txBody>
          <a:bodyPr/>
          <a:lstStyle/>
          <a:p>
            <a:r>
              <a:rPr lang="en-US"/>
              <a:t>Pulmonary Veins (PVs)</a:t>
            </a:r>
            <a:endParaRPr lang="it-IT"/>
          </a:p>
        </p:txBody>
      </p:sp>
      <p:sp>
        <p:nvSpPr>
          <p:cNvPr id="1048593" name="عنصر نائب للمحتوى 1048592"/>
          <p:cNvSpPr>
            <a:spLocks noGrp="1"/>
          </p:cNvSpPr>
          <p:nvPr>
            <p:ph idx="1"/>
          </p:nvPr>
        </p:nvSpPr>
        <p:spPr>
          <a:xfrm>
            <a:off x="521992" y="1825625"/>
            <a:ext cx="7863778" cy="4303365"/>
          </a:xfrm>
        </p:spPr>
        <p:txBody>
          <a:bodyPr>
            <a:normAutofit fontScale="85714" lnSpcReduction="20000"/>
          </a:bodyPr>
          <a:lstStyle/>
          <a:p>
            <a:pPr marL="0" indent="0">
              <a:buNone/>
            </a:pPr>
            <a:r>
              <a:rPr lang="en-US"/>
              <a:t>These are 4 pulmonary veins, two leave each lung carrying </a:t>
            </a:r>
            <a:r>
              <a:rPr lang="en-US" b="1"/>
              <a:t>oxygenated blood</a:t>
            </a:r>
            <a:r>
              <a:rPr lang="en-US"/>
              <a:t> to the </a:t>
            </a:r>
            <a:r>
              <a:rPr lang="en-US" u="sng"/>
              <a:t>left atrium</a:t>
            </a:r>
            <a:r>
              <a:rPr lang="en-US"/>
              <a:t> of the heart: </a:t>
            </a:r>
            <a:endParaRPr lang="it-IT"/>
          </a:p>
          <a:p>
            <a:r>
              <a:rPr lang="en-US"/>
              <a:t>2 right (R) and 2 left (L)</a:t>
            </a:r>
            <a:endParaRPr lang="it-IT"/>
          </a:p>
          <a:p>
            <a:r>
              <a:rPr lang="en-US"/>
              <a:t>2 superior (S) and 2 inferior (I)</a:t>
            </a:r>
            <a:endParaRPr lang="it-IT"/>
          </a:p>
          <a:p>
            <a:endParaRPr lang="it-IT"/>
          </a:p>
          <a:p>
            <a:pPr marL="0" indent="0">
              <a:buNone/>
            </a:pPr>
            <a:r>
              <a:rPr lang="en-US"/>
              <a:t>So, we have: </a:t>
            </a:r>
            <a:endParaRPr lang="it-IT"/>
          </a:p>
          <a:p>
            <a:r>
              <a:rPr lang="en-US"/>
              <a:t>RSPV</a:t>
            </a:r>
            <a:endParaRPr lang="it-IT"/>
          </a:p>
          <a:p>
            <a:r>
              <a:rPr lang="en-US"/>
              <a:t>RIPV</a:t>
            </a:r>
            <a:endParaRPr lang="it-IT"/>
          </a:p>
          <a:p>
            <a:r>
              <a:rPr lang="en-US"/>
              <a:t>LSPV</a:t>
            </a:r>
            <a:endParaRPr lang="it-IT"/>
          </a:p>
          <a:p>
            <a:r>
              <a:rPr lang="en-US"/>
              <a:t>LIPV </a:t>
            </a:r>
            <a:endParaRPr lang="it-IT"/>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2" name="صورة 2097151"/>
          <p:cNvPicPr>
            <a:picLocks/>
          </p:cNvPicPr>
          <p:nvPr/>
        </p:nvPicPr>
        <p:blipFill>
          <a:blip r:embed="rId2"/>
          <a:stretch>
            <a:fillRect/>
          </a:stretch>
        </p:blipFill>
        <p:spPr>
          <a:xfrm>
            <a:off x="894521" y="572019"/>
            <a:ext cx="7067102" cy="5880413"/>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عنوان 1048585"/>
          <p:cNvSpPr>
            <a:spLocks noGrp="1"/>
          </p:cNvSpPr>
          <p:nvPr>
            <p:ph type="title"/>
          </p:nvPr>
        </p:nvSpPr>
        <p:spPr/>
        <p:txBody>
          <a:bodyPr/>
          <a:lstStyle/>
          <a:p>
            <a:r>
              <a:rPr lang="en-US"/>
              <a:t>Brachiocephalic Veins </a:t>
            </a:r>
            <a:endParaRPr lang="it-IT"/>
          </a:p>
        </p:txBody>
      </p:sp>
      <p:sp>
        <p:nvSpPr>
          <p:cNvPr id="1048587" name="عنصر نائب للمحتوى 1048586"/>
          <p:cNvSpPr>
            <a:spLocks noGrp="1"/>
          </p:cNvSpPr>
          <p:nvPr>
            <p:ph idx="1"/>
          </p:nvPr>
        </p:nvSpPr>
        <p:spPr/>
        <p:txBody>
          <a:bodyPr>
            <a:normAutofit fontScale="85714" lnSpcReduction="20000"/>
          </a:bodyPr>
          <a:lstStyle/>
          <a:p>
            <a:r>
              <a:rPr lang="en-US"/>
              <a:t>the right and left brachiocephalic veins form at the root of the neck on each side by the union of the respective </a:t>
            </a:r>
            <a:r>
              <a:rPr lang="en-US" u="sng"/>
              <a:t>subclavian</a:t>
            </a:r>
            <a:r>
              <a:rPr lang="en-US"/>
              <a:t> and </a:t>
            </a:r>
            <a:r>
              <a:rPr lang="en-US" u="sng"/>
              <a:t>internal jugular</a:t>
            </a:r>
            <a:r>
              <a:rPr lang="en-US"/>
              <a:t> veins.</a:t>
            </a:r>
            <a:endParaRPr lang="it-IT"/>
          </a:p>
          <a:p>
            <a:r>
              <a:rPr lang="en-US"/>
              <a:t>the </a:t>
            </a:r>
            <a:r>
              <a:rPr lang="en-US" b="1" u="sng"/>
              <a:t>left brachiocephalic vein (innominate vein) </a:t>
            </a:r>
            <a:r>
              <a:rPr lang="en-US"/>
              <a:t>passes obliquely downward and to the right behind the manubrium sterni and </a:t>
            </a:r>
            <a:r>
              <a:rPr lang="en-US" u="sng"/>
              <a:t>in front of</a:t>
            </a:r>
            <a:r>
              <a:rPr lang="en-US"/>
              <a:t> the large branches of the </a:t>
            </a:r>
            <a:r>
              <a:rPr lang="en-US" u="sng"/>
              <a:t>aortic arch</a:t>
            </a:r>
            <a:r>
              <a:rPr lang="en-US"/>
              <a:t>.</a:t>
            </a:r>
            <a:endParaRPr lang="it-IT"/>
          </a:p>
          <a:p>
            <a:r>
              <a:rPr lang="en-US"/>
              <a:t>the </a:t>
            </a:r>
            <a:r>
              <a:rPr lang="en-US" b="1" u="sng"/>
              <a:t>right brachiocephalic vein</a:t>
            </a:r>
            <a:r>
              <a:rPr lang="en-US"/>
              <a:t> is relatively </a:t>
            </a:r>
            <a:r>
              <a:rPr lang="en-US" u="sng"/>
              <a:t>short </a:t>
            </a:r>
            <a:r>
              <a:rPr lang="en-US"/>
              <a:t>and descends almost </a:t>
            </a:r>
            <a:r>
              <a:rPr lang="en-US" u="sng"/>
              <a:t>vertically</a:t>
            </a:r>
            <a:r>
              <a:rPr lang="en-US"/>
              <a:t>. </a:t>
            </a:r>
            <a:endParaRPr lang="it-IT" u="sng"/>
          </a:p>
          <a:p>
            <a:r>
              <a:rPr lang="en-US" u="none"/>
              <a:t>they shunt blood from the </a:t>
            </a:r>
            <a:r>
              <a:rPr lang="en-US" u="sng"/>
              <a:t>head</a:t>
            </a:r>
            <a:r>
              <a:rPr lang="en-US" u="none"/>
              <a:t>, </a:t>
            </a:r>
            <a:r>
              <a:rPr lang="en-US" u="sng"/>
              <a:t>neck</a:t>
            </a:r>
            <a:r>
              <a:rPr lang="en-US" u="none"/>
              <a:t>, and </a:t>
            </a:r>
            <a:r>
              <a:rPr lang="en-US" u="sng"/>
              <a:t>upper limbs</a:t>
            </a:r>
            <a:r>
              <a:rPr lang="en-US" u="none"/>
              <a:t> and join to form the </a:t>
            </a:r>
            <a:r>
              <a:rPr lang="en-US" u="sng"/>
              <a:t>superior vena cava</a:t>
            </a:r>
            <a:r>
              <a:rPr lang="en-US" u="none"/>
              <a:t>, posterior to the lower edge of the right first costal cartilage</a:t>
            </a:r>
            <a:r>
              <a:rPr lang="en-US" u="sng"/>
              <a:t> </a:t>
            </a:r>
            <a:r>
              <a:rPr lang="en-US" u="none"/>
              <a:t> </a:t>
            </a:r>
            <a:r>
              <a:rPr lang="en-US" u="sng"/>
              <a:t> </a:t>
            </a:r>
            <a:endParaRPr lang="it-IT" u="sng"/>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22" name="صورة 2097221"/>
          <p:cNvPicPr>
            <a:picLocks/>
          </p:cNvPicPr>
          <p:nvPr/>
        </p:nvPicPr>
        <p:blipFill>
          <a:blip r:embed="rId2"/>
          <a:stretch>
            <a:fillRect/>
          </a:stretch>
        </p:blipFill>
        <p:spPr>
          <a:xfrm>
            <a:off x="818515" y="471903"/>
            <a:ext cx="7367948" cy="5914194"/>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8" name="عنوان 1048587"/>
          <p:cNvSpPr>
            <a:spLocks noGrp="1"/>
          </p:cNvSpPr>
          <p:nvPr>
            <p:ph type="title"/>
          </p:nvPr>
        </p:nvSpPr>
        <p:spPr/>
        <p:txBody>
          <a:bodyPr/>
          <a:lstStyle/>
          <a:p>
            <a:r>
              <a:rPr lang="en-US"/>
              <a:t>Superior Vena Cava (SVC)</a:t>
            </a:r>
            <a:endParaRPr lang="it-IT"/>
          </a:p>
        </p:txBody>
      </p:sp>
      <p:sp>
        <p:nvSpPr>
          <p:cNvPr id="1048589" name="عنصر نائب للمحتوى 1048588"/>
          <p:cNvSpPr>
            <a:spLocks noGrp="1"/>
          </p:cNvSpPr>
          <p:nvPr>
            <p:ph idx="1"/>
          </p:nvPr>
        </p:nvSpPr>
        <p:spPr/>
        <p:txBody>
          <a:bodyPr>
            <a:normAutofit fontScale="78571" lnSpcReduction="20000"/>
          </a:bodyPr>
          <a:lstStyle/>
          <a:p>
            <a:r>
              <a:rPr lang="en-US"/>
              <a:t>it is formed by the union of Rt and Lt </a:t>
            </a:r>
            <a:r>
              <a:rPr lang="en-US" u="sng"/>
              <a:t>brachiocephalic veins</a:t>
            </a:r>
            <a:r>
              <a:rPr lang="en-US"/>
              <a:t>.</a:t>
            </a:r>
            <a:endParaRPr lang="it-IT"/>
          </a:p>
          <a:p>
            <a:r>
              <a:rPr lang="en-US"/>
              <a:t>the vertically oriented SVC begins posterior to the lower edge of the </a:t>
            </a:r>
            <a:r>
              <a:rPr lang="en-US" u="sng"/>
              <a:t>right 1st costal cartilage</a:t>
            </a:r>
            <a:r>
              <a:rPr lang="en-US"/>
              <a:t>, and terminates at the lower edge of the </a:t>
            </a:r>
            <a:r>
              <a:rPr lang="en-US" u="sng"/>
              <a:t>right 3rd costal cartilage</a:t>
            </a:r>
            <a:r>
              <a:rPr lang="en-US"/>
              <a:t>, where it joins the right atrium.</a:t>
            </a:r>
            <a:endParaRPr lang="it-IT"/>
          </a:p>
          <a:p>
            <a:r>
              <a:rPr lang="en-US"/>
              <a:t>the </a:t>
            </a:r>
            <a:r>
              <a:rPr lang="en-US" u="sng"/>
              <a:t>lower half</a:t>
            </a:r>
            <a:r>
              <a:rPr lang="en-US"/>
              <a:t> of the superior vena cava is within the </a:t>
            </a:r>
            <a:r>
              <a:rPr lang="en-US" u="sng"/>
              <a:t>pericardial sac</a:t>
            </a:r>
            <a:r>
              <a:rPr lang="en-US"/>
              <a:t> and is therefore contained in the middle mediastinum.</a:t>
            </a:r>
            <a:endParaRPr lang="it-IT"/>
          </a:p>
          <a:p>
            <a:r>
              <a:rPr lang="en-US"/>
              <a:t>it con</a:t>
            </a:r>
            <a:r>
              <a:rPr lang="it-IT"/>
              <a:t>veys all the venous blood</a:t>
            </a:r>
            <a:r>
              <a:rPr lang="en-US"/>
              <a:t> f</a:t>
            </a:r>
            <a:r>
              <a:rPr lang="it-IT"/>
              <a:t>rom the </a:t>
            </a:r>
            <a:r>
              <a:rPr lang="it-IT" u="sng"/>
              <a:t>head</a:t>
            </a:r>
            <a:r>
              <a:rPr lang="it-IT"/>
              <a:t> and </a:t>
            </a:r>
            <a:r>
              <a:rPr lang="it-IT" u="sng"/>
              <a:t>neck</a:t>
            </a:r>
            <a:r>
              <a:rPr lang="it-IT"/>
              <a:t> and </a:t>
            </a:r>
            <a:r>
              <a:rPr lang="it-IT" u="sng"/>
              <a:t>both upper limbs</a:t>
            </a:r>
            <a:r>
              <a:rPr lang="en-US"/>
              <a:t>.</a:t>
            </a:r>
            <a:endParaRPr lang="it-IT"/>
          </a:p>
          <a:p>
            <a:r>
              <a:rPr lang="en-US"/>
              <a:t>i</a:t>
            </a:r>
            <a:r>
              <a:rPr lang="it-IT"/>
              <a:t>t passes downward to end in</a:t>
            </a:r>
            <a:r>
              <a:rPr lang="en-US"/>
              <a:t> </a:t>
            </a:r>
            <a:r>
              <a:rPr lang="it-IT"/>
              <a:t>the </a:t>
            </a:r>
            <a:r>
              <a:rPr lang="it-IT" u="sng"/>
              <a:t>right atrium</a:t>
            </a:r>
            <a:r>
              <a:rPr lang="en-US" u="sng"/>
              <a:t>.</a:t>
            </a:r>
            <a:endParaRPr lang="it-IT"/>
          </a:p>
          <a:p>
            <a:r>
              <a:rPr lang="en-US"/>
              <a:t>t</a:t>
            </a:r>
            <a:r>
              <a:rPr lang="it-IT"/>
              <a:t>he </a:t>
            </a:r>
            <a:r>
              <a:rPr lang="it-IT" u="sng"/>
              <a:t>azygos vein</a:t>
            </a:r>
            <a:r>
              <a:rPr lang="it-IT"/>
              <a:t> joins the </a:t>
            </a:r>
            <a:r>
              <a:rPr lang="it-IT" u="sng"/>
              <a:t>posterior</a:t>
            </a:r>
            <a:r>
              <a:rPr lang="it-IT"/>
              <a:t> aspect of the </a:t>
            </a:r>
            <a:r>
              <a:rPr lang="en-US"/>
              <a:t>SVC</a:t>
            </a:r>
            <a:r>
              <a:rPr lang="it-IT"/>
              <a:t> just before it enters the pericardiu</a:t>
            </a:r>
            <a:r>
              <a:rPr lang="en-US"/>
              <a:t>m.  </a:t>
            </a:r>
            <a:endParaRPr lang="it-IT"/>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25" name="صورة 2097224"/>
          <p:cNvPicPr>
            <a:picLocks/>
          </p:cNvPicPr>
          <p:nvPr/>
        </p:nvPicPr>
        <p:blipFill>
          <a:blip r:embed="rId2"/>
          <a:stretch>
            <a:fillRect/>
          </a:stretch>
        </p:blipFill>
        <p:spPr>
          <a:xfrm>
            <a:off x="846021" y="522549"/>
            <a:ext cx="7298731" cy="5812901"/>
          </a:xfrm>
          <a:prstGeom prst="rect">
            <a:avLst/>
          </a:prstGeo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77" name="عنوان 1048876"/>
          <p:cNvSpPr>
            <a:spLocks noGrp="1"/>
          </p:cNvSpPr>
          <p:nvPr>
            <p:ph type="title"/>
          </p:nvPr>
        </p:nvSpPr>
        <p:spPr/>
        <p:txBody>
          <a:bodyPr/>
          <a:lstStyle/>
          <a:p>
            <a:r>
              <a:rPr lang="en-US"/>
              <a:t>Inferior Vena Cava (IVC)</a:t>
            </a:r>
            <a:endParaRPr lang="it-IT"/>
          </a:p>
        </p:txBody>
      </p:sp>
      <p:sp>
        <p:nvSpPr>
          <p:cNvPr id="1048878" name="عنصر نائب للمحتوى 1048877"/>
          <p:cNvSpPr>
            <a:spLocks noGrp="1"/>
          </p:cNvSpPr>
          <p:nvPr>
            <p:ph idx="1"/>
          </p:nvPr>
        </p:nvSpPr>
        <p:spPr/>
        <p:txBody>
          <a:bodyPr/>
          <a:lstStyle/>
          <a:p>
            <a:r>
              <a:rPr lang="en-US"/>
              <a:t> the IVC pierces the central tendon of the diaphragm opposite the 8th thoracic vertebra and almost immediately enters the lowest part of the RA.</a:t>
            </a:r>
            <a:endParaRPr lang="it-IT"/>
          </a:p>
          <a:p>
            <a:r>
              <a:rPr lang="en-US"/>
              <a:t>it receives blood mainly from the body below the diaphragm and has only a brief appearance in the thorax.  </a:t>
            </a:r>
            <a:endParaRPr lang="it-IT"/>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75" name="عنوان 1048874"/>
          <p:cNvSpPr>
            <a:spLocks noGrp="1"/>
          </p:cNvSpPr>
          <p:nvPr>
            <p:ph type="ctrTitle"/>
          </p:nvPr>
        </p:nvSpPr>
        <p:spPr/>
        <p:txBody>
          <a:bodyPr/>
          <a:lstStyle/>
          <a:p>
            <a:r>
              <a:rPr lang="en-US" sz="4800"/>
              <a:t>Major Nerves of the Thorax</a:t>
            </a:r>
            <a:endParaRPr lang="it-IT" sz="480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0" name="عنوان 1048589"/>
          <p:cNvSpPr>
            <a:spLocks noGrp="1"/>
          </p:cNvSpPr>
          <p:nvPr>
            <p:ph type="title"/>
          </p:nvPr>
        </p:nvSpPr>
        <p:spPr/>
        <p:txBody>
          <a:bodyPr/>
          <a:lstStyle/>
          <a:p>
            <a:r>
              <a:rPr lang="en-US"/>
              <a:t>Vagus Nerves [X] </a:t>
            </a:r>
            <a:endParaRPr lang="it-IT"/>
          </a:p>
        </p:txBody>
      </p:sp>
      <p:sp>
        <p:nvSpPr>
          <p:cNvPr id="1048591" name="عنصر نائب للمحتوى 1048590"/>
          <p:cNvSpPr>
            <a:spLocks noGrp="1"/>
          </p:cNvSpPr>
          <p:nvPr>
            <p:ph idx="1"/>
          </p:nvPr>
        </p:nvSpPr>
        <p:spPr/>
        <p:txBody>
          <a:bodyPr>
            <a:normAutofit fontScale="92857" lnSpcReduction="20000"/>
          </a:bodyPr>
          <a:lstStyle/>
          <a:p>
            <a:r>
              <a:rPr lang="en-US"/>
              <a:t>The vagus nerves [X] pass through the </a:t>
            </a:r>
            <a:r>
              <a:rPr lang="en-US" u="sng"/>
              <a:t>superior and posterior </a:t>
            </a:r>
            <a:r>
              <a:rPr lang="en-US"/>
              <a:t>divisions of the </a:t>
            </a:r>
            <a:r>
              <a:rPr lang="en-US" u="sng"/>
              <a:t>mediastinum</a:t>
            </a:r>
            <a:r>
              <a:rPr lang="en-US"/>
              <a:t> on their way to the abdominal cavity. </a:t>
            </a:r>
            <a:endParaRPr lang="it-IT"/>
          </a:p>
          <a:p>
            <a:r>
              <a:rPr lang="en-US"/>
              <a:t>As they pass through the thorax, they provide </a:t>
            </a:r>
            <a:r>
              <a:rPr lang="en-US" b="1" u="sng"/>
              <a:t>parasympathetic</a:t>
            </a:r>
            <a:r>
              <a:rPr lang="en-US"/>
              <a:t> innervation to the thoracic viscera and carry visceral afferents from the thoracic viscera.</a:t>
            </a:r>
            <a:endParaRPr lang="it-IT"/>
          </a:p>
          <a:p>
            <a:r>
              <a:rPr lang="en-US"/>
              <a:t>Visceral afferents in the vagus nerves relay information to the central nervous system about normal physiological processes and reflex activities. They </a:t>
            </a:r>
            <a:r>
              <a:rPr lang="en-US" i="1" u="sng"/>
              <a:t>do not</a:t>
            </a:r>
            <a:r>
              <a:rPr lang="en-US"/>
              <a:t> transmit </a:t>
            </a:r>
            <a:r>
              <a:rPr lang="en-US" u="sng"/>
              <a:t>pain</a:t>
            </a:r>
            <a:r>
              <a:rPr lang="en-US"/>
              <a:t> sensation. </a:t>
            </a:r>
            <a:endParaRPr lang="it-IT"/>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79" name="عنوان 1048878"/>
          <p:cNvSpPr>
            <a:spLocks noGrp="1"/>
          </p:cNvSpPr>
          <p:nvPr>
            <p:ph type="title"/>
          </p:nvPr>
        </p:nvSpPr>
        <p:spPr/>
        <p:txBody>
          <a:bodyPr/>
          <a:lstStyle/>
          <a:p>
            <a:r>
              <a:rPr lang="en-US"/>
              <a:t> Right Vagus Nerve</a:t>
            </a:r>
            <a:endParaRPr lang="it-IT"/>
          </a:p>
        </p:txBody>
      </p:sp>
      <p:sp>
        <p:nvSpPr>
          <p:cNvPr id="1048880" name="عنصر نائب للمحتوى 1048879"/>
          <p:cNvSpPr>
            <a:spLocks noGrp="1"/>
          </p:cNvSpPr>
          <p:nvPr>
            <p:ph idx="1"/>
          </p:nvPr>
        </p:nvSpPr>
        <p:spPr/>
        <p:txBody>
          <a:bodyPr>
            <a:normAutofit fontScale="78571" lnSpcReduction="20000"/>
          </a:bodyPr>
          <a:lstStyle/>
          <a:p>
            <a:r>
              <a:rPr lang="en-US"/>
              <a:t>it enters the superior mediastinum and lies between the </a:t>
            </a:r>
            <a:r>
              <a:rPr lang="en-US" u="sng"/>
              <a:t>right brachiocephalic vein</a:t>
            </a:r>
            <a:r>
              <a:rPr lang="en-US"/>
              <a:t> and the </a:t>
            </a:r>
            <a:r>
              <a:rPr lang="en-US" u="sng"/>
              <a:t>brachiocephalic trunk</a:t>
            </a:r>
            <a:r>
              <a:rPr lang="en-US"/>
              <a:t>. </a:t>
            </a:r>
            <a:endParaRPr lang="it-IT"/>
          </a:p>
          <a:p>
            <a:r>
              <a:rPr lang="en-US"/>
              <a:t>it descends in a posterior direction toward the </a:t>
            </a:r>
            <a:r>
              <a:rPr lang="en-US" u="none"/>
              <a:t>trachea</a:t>
            </a:r>
            <a:r>
              <a:rPr lang="en-US"/>
              <a:t>, crosses the </a:t>
            </a:r>
            <a:r>
              <a:rPr lang="en-US" u="sng"/>
              <a:t>lateral surface</a:t>
            </a:r>
            <a:r>
              <a:rPr lang="en-US"/>
              <a:t> of the </a:t>
            </a:r>
            <a:r>
              <a:rPr lang="en-US" u="sng"/>
              <a:t>trachea</a:t>
            </a:r>
            <a:r>
              <a:rPr lang="en-US"/>
              <a:t>, and passes </a:t>
            </a:r>
            <a:r>
              <a:rPr lang="en-US" u="sng"/>
              <a:t>posteriorly</a:t>
            </a:r>
            <a:r>
              <a:rPr lang="en-US"/>
              <a:t> to the </a:t>
            </a:r>
            <a:r>
              <a:rPr lang="en-US" u="sng"/>
              <a:t>root</a:t>
            </a:r>
            <a:r>
              <a:rPr lang="en-US"/>
              <a:t> of the right lung to reach the </a:t>
            </a:r>
            <a:r>
              <a:rPr lang="en-US" u="sng"/>
              <a:t>esophagus</a:t>
            </a:r>
            <a:r>
              <a:rPr lang="en-US"/>
              <a:t>. </a:t>
            </a:r>
            <a:endParaRPr lang="it-IT"/>
          </a:p>
          <a:p>
            <a:r>
              <a:rPr lang="en-US"/>
              <a:t>just before the esophagus, it is crossed by the </a:t>
            </a:r>
            <a:r>
              <a:rPr lang="en-US" u="sng"/>
              <a:t>arch of the azygos vein</a:t>
            </a:r>
            <a:r>
              <a:rPr lang="en-US"/>
              <a:t>.</a:t>
            </a:r>
            <a:endParaRPr lang="it-IT"/>
          </a:p>
          <a:p>
            <a:r>
              <a:rPr lang="en-US"/>
              <a:t>it gives branches to the </a:t>
            </a:r>
            <a:r>
              <a:rPr lang="en-US" u="sng"/>
              <a:t>esophagus</a:t>
            </a:r>
            <a:r>
              <a:rPr lang="en-US"/>
              <a:t>, </a:t>
            </a:r>
            <a:r>
              <a:rPr lang="en-US" u="sng"/>
              <a:t>cardiac plexus</a:t>
            </a:r>
            <a:r>
              <a:rPr lang="en-US"/>
              <a:t>, and </a:t>
            </a:r>
            <a:r>
              <a:rPr lang="en-US" u="sng"/>
              <a:t>pulmonary plexus. </a:t>
            </a:r>
            <a:endParaRPr lang="it-IT" u="sng"/>
          </a:p>
          <a:p>
            <a:r>
              <a:rPr lang="it-IT" u="none"/>
              <a:t>The </a:t>
            </a:r>
            <a:r>
              <a:rPr lang="it-IT" u="sng"/>
              <a:t>right</a:t>
            </a:r>
            <a:r>
              <a:rPr lang="en-US" u="sng"/>
              <a:t> r</a:t>
            </a:r>
            <a:r>
              <a:rPr lang="it-IT" u="sng"/>
              <a:t>ecurrent laryngeal nerve</a:t>
            </a:r>
            <a:r>
              <a:rPr lang="it-IT" u="none"/>
              <a:t> arises from the right vagus</a:t>
            </a:r>
            <a:r>
              <a:rPr lang="en-US" u="none"/>
              <a:t> </a:t>
            </a:r>
            <a:r>
              <a:rPr lang="it-IT" b="1" i="1" u="none"/>
              <a:t>in the neck</a:t>
            </a:r>
            <a:r>
              <a:rPr lang="it-IT" u="none"/>
              <a:t>, hooks around the </a:t>
            </a:r>
            <a:r>
              <a:rPr lang="it-IT" u="sng"/>
              <a:t>right subclavian artery</a:t>
            </a:r>
            <a:r>
              <a:rPr lang="it-IT" u="none"/>
              <a:t>,and ascends between the trachea and esophagus</a:t>
            </a:r>
            <a:r>
              <a:rPr lang="en-US" u="none"/>
              <a:t>. </a:t>
            </a:r>
            <a:endParaRPr lang="it-IT" u="none"/>
          </a:p>
          <a:p>
            <a:endParaRPr lang="it-IT"/>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26" name="صورة 2097225"/>
          <p:cNvPicPr>
            <a:picLocks/>
          </p:cNvPicPr>
          <p:nvPr/>
        </p:nvPicPr>
        <p:blipFill>
          <a:blip r:embed="rId2"/>
          <a:stretch>
            <a:fillRect/>
          </a:stretch>
        </p:blipFill>
        <p:spPr>
          <a:xfrm>
            <a:off x="1451301" y="291440"/>
            <a:ext cx="6241399" cy="6087020"/>
          </a:xfrm>
          <a:prstGeom prst="rect">
            <a:avLst/>
          </a:prstGeo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27" name="صورة 2097226"/>
          <p:cNvPicPr>
            <a:picLocks/>
          </p:cNvPicPr>
          <p:nvPr/>
        </p:nvPicPr>
        <p:blipFill>
          <a:blip r:embed="rId2"/>
          <a:stretch>
            <a:fillRect/>
          </a:stretch>
        </p:blipFill>
        <p:spPr>
          <a:xfrm>
            <a:off x="723718" y="1214203"/>
            <a:ext cx="7104416" cy="4570123"/>
          </a:xfrm>
          <a:prstGeom prst="rect">
            <a:avLst/>
          </a:prstGeo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86" name="عنوان 1048885"/>
          <p:cNvSpPr>
            <a:spLocks noGrp="1"/>
          </p:cNvSpPr>
          <p:nvPr>
            <p:ph type="title"/>
          </p:nvPr>
        </p:nvSpPr>
        <p:spPr/>
        <p:txBody>
          <a:bodyPr/>
          <a:lstStyle/>
          <a:p>
            <a:r>
              <a:rPr lang="en-US"/>
              <a:t>Left Vagus Nerve</a:t>
            </a:r>
            <a:endParaRPr lang="it-IT"/>
          </a:p>
        </p:txBody>
      </p:sp>
      <p:sp>
        <p:nvSpPr>
          <p:cNvPr id="1048887" name="عنصر نائب للمحتوى 1048886"/>
          <p:cNvSpPr>
            <a:spLocks noGrp="1"/>
          </p:cNvSpPr>
          <p:nvPr>
            <p:ph idx="1"/>
          </p:nvPr>
        </p:nvSpPr>
        <p:spPr/>
        <p:txBody>
          <a:bodyPr>
            <a:normAutofit fontScale="92857" lnSpcReduction="20000"/>
          </a:bodyPr>
          <a:lstStyle/>
          <a:p>
            <a:r>
              <a:rPr lang="en-US"/>
              <a:t>it enters the superior mediastinum posterior to the left brachiocephalic vein and between the </a:t>
            </a:r>
            <a:r>
              <a:rPr lang="en-US" i="0" u="sng"/>
              <a:t>left common carotid </a:t>
            </a:r>
            <a:r>
              <a:rPr lang="en-US"/>
              <a:t>and </a:t>
            </a:r>
            <a:r>
              <a:rPr lang="en-US" u="sng"/>
              <a:t>left subclavian arteries.</a:t>
            </a:r>
            <a:endParaRPr lang="it-IT"/>
          </a:p>
          <a:p>
            <a:r>
              <a:rPr lang="en-US"/>
              <a:t>it lies just deep to the mediastinal part of the parietal pleura and crosses the left side of the </a:t>
            </a:r>
            <a:r>
              <a:rPr lang="en-US" u="sng"/>
              <a:t>arch</a:t>
            </a:r>
            <a:r>
              <a:rPr lang="en-US"/>
              <a:t> of the aorta. </a:t>
            </a:r>
            <a:endParaRPr lang="it-IT"/>
          </a:p>
          <a:p>
            <a:r>
              <a:rPr lang="en-US"/>
              <a:t>it passes </a:t>
            </a:r>
            <a:r>
              <a:rPr lang="en-US" u="sng"/>
              <a:t>posterior</a:t>
            </a:r>
            <a:r>
              <a:rPr lang="en-US"/>
              <a:t> to the </a:t>
            </a:r>
            <a:r>
              <a:rPr lang="en-US" u="sng"/>
              <a:t>root</a:t>
            </a:r>
            <a:r>
              <a:rPr lang="en-US"/>
              <a:t> of the left lung to reach the </a:t>
            </a:r>
            <a:r>
              <a:rPr lang="en-US" u="sng"/>
              <a:t>esophagus</a:t>
            </a:r>
            <a:r>
              <a:rPr lang="en-US"/>
              <a:t> in the posterior mediastinum.</a:t>
            </a:r>
            <a:endParaRPr lang="it-IT"/>
          </a:p>
          <a:p>
            <a:r>
              <a:rPr lang="en-US"/>
              <a:t>it gives branches to the </a:t>
            </a:r>
            <a:r>
              <a:rPr lang="en-US" u="sng"/>
              <a:t>esophagus</a:t>
            </a:r>
            <a:r>
              <a:rPr lang="en-US"/>
              <a:t>, the </a:t>
            </a:r>
            <a:r>
              <a:rPr lang="en-US" u="sng"/>
              <a:t>cardiac plexus</a:t>
            </a:r>
            <a:r>
              <a:rPr lang="en-US"/>
              <a:t>, and the </a:t>
            </a:r>
            <a:r>
              <a:rPr lang="en-US" u="sng"/>
              <a:t>pulmonary plexus.</a:t>
            </a:r>
            <a:endParaRPr lang="it-IT" u="sng"/>
          </a:p>
          <a:p>
            <a:r>
              <a:rPr lang="en-US" u="sng"/>
              <a:t> </a:t>
            </a:r>
            <a:endParaRPr lang="it-IT" u="sng"/>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28" name="صورة 2097227"/>
          <p:cNvPicPr>
            <a:picLocks/>
          </p:cNvPicPr>
          <p:nvPr/>
        </p:nvPicPr>
        <p:blipFill>
          <a:blip r:embed="rId2"/>
          <a:stretch>
            <a:fillRect/>
          </a:stretch>
        </p:blipFill>
        <p:spPr>
          <a:xfrm>
            <a:off x="1619705" y="403848"/>
            <a:ext cx="5626658" cy="5828590"/>
          </a:xfrm>
          <a:prstGeom prst="rect">
            <a:avLst/>
          </a:prstGeo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0" name="عنوان 1048889"/>
          <p:cNvSpPr>
            <a:spLocks noGrp="1"/>
          </p:cNvSpPr>
          <p:nvPr>
            <p:ph type="title"/>
          </p:nvPr>
        </p:nvSpPr>
        <p:spPr/>
        <p:txBody>
          <a:bodyPr/>
          <a:lstStyle/>
          <a:p>
            <a:r>
              <a:rPr lang="en-US"/>
              <a:t>Left Recurrent Laryngeal Nerve</a:t>
            </a:r>
            <a:endParaRPr lang="it-IT"/>
          </a:p>
        </p:txBody>
      </p:sp>
      <p:sp>
        <p:nvSpPr>
          <p:cNvPr id="1048891" name="عنصر نائب للمحتوى 1048890"/>
          <p:cNvSpPr>
            <a:spLocks noGrp="1"/>
          </p:cNvSpPr>
          <p:nvPr>
            <p:ph idx="1"/>
          </p:nvPr>
        </p:nvSpPr>
        <p:spPr/>
        <p:txBody>
          <a:bodyPr>
            <a:normAutofit/>
          </a:bodyPr>
          <a:lstStyle/>
          <a:p>
            <a:r>
              <a:rPr lang="en-US"/>
              <a:t>The left vagus nerve also gives rise to the </a:t>
            </a:r>
            <a:r>
              <a:rPr lang="en-US" b="1"/>
              <a:t>left recurrent laryngeal nerve</a:t>
            </a:r>
            <a:r>
              <a:rPr lang="en-US"/>
              <a:t>, which arises from it at the inferior margin of the </a:t>
            </a:r>
            <a:r>
              <a:rPr lang="en-US" u="sng"/>
              <a:t>arch of the aorta </a:t>
            </a:r>
            <a:r>
              <a:rPr lang="en-US"/>
              <a:t>just </a:t>
            </a:r>
            <a:r>
              <a:rPr lang="en-US" u="none"/>
              <a:t>lateral</a:t>
            </a:r>
            <a:r>
              <a:rPr lang="en-US"/>
              <a:t> to the </a:t>
            </a:r>
            <a:r>
              <a:rPr lang="en-US" u="sng"/>
              <a:t>ligamentum arteriosum</a:t>
            </a:r>
            <a:r>
              <a:rPr lang="en-US"/>
              <a:t>. </a:t>
            </a:r>
            <a:endParaRPr lang="it-IT"/>
          </a:p>
          <a:p>
            <a:r>
              <a:rPr lang="en-US"/>
              <a:t>it passes inferior to the arch of the aorta before ascending on its medial surface. </a:t>
            </a:r>
            <a:endParaRPr lang="it-IT"/>
          </a:p>
          <a:p>
            <a:r>
              <a:rPr lang="en-US"/>
              <a:t>Entering a groove between the </a:t>
            </a:r>
            <a:r>
              <a:rPr lang="en-US" u="sng"/>
              <a:t>trachea</a:t>
            </a:r>
            <a:r>
              <a:rPr lang="en-US"/>
              <a:t> and </a:t>
            </a:r>
            <a:r>
              <a:rPr lang="en-US" u="sng"/>
              <a:t>esophagus</a:t>
            </a:r>
            <a:r>
              <a:rPr lang="en-US"/>
              <a:t>, the left recurrent laryngeal nerve continues superiorly to enter the neck and terminate in the </a:t>
            </a:r>
            <a:r>
              <a:rPr lang="en-US" u="sng"/>
              <a:t>larynx. </a:t>
            </a:r>
            <a:endParaRPr lang="it-IT" u="sng"/>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29" name="صورة 2097228"/>
          <p:cNvPicPr>
            <a:picLocks/>
          </p:cNvPicPr>
          <p:nvPr/>
        </p:nvPicPr>
        <p:blipFill>
          <a:blip r:embed="rId2"/>
          <a:stretch>
            <a:fillRect/>
          </a:stretch>
        </p:blipFill>
        <p:spPr>
          <a:xfrm>
            <a:off x="2483200" y="544284"/>
            <a:ext cx="3721067" cy="5769431"/>
          </a:xfrm>
          <a:prstGeom prst="rect">
            <a:avLst/>
          </a:prstGeo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4" name="عنوان 1048893"/>
          <p:cNvSpPr>
            <a:spLocks noGrp="1"/>
          </p:cNvSpPr>
          <p:nvPr>
            <p:ph type="title"/>
          </p:nvPr>
        </p:nvSpPr>
        <p:spPr/>
        <p:txBody>
          <a:bodyPr/>
          <a:lstStyle/>
          <a:p>
            <a:r>
              <a:rPr lang="en-US"/>
              <a:t>Phrenic Nerves</a:t>
            </a:r>
            <a:endParaRPr lang="it-IT"/>
          </a:p>
        </p:txBody>
      </p:sp>
      <p:sp>
        <p:nvSpPr>
          <p:cNvPr id="1048895" name="عنصر نائب للمحتوى 1048894"/>
          <p:cNvSpPr>
            <a:spLocks noGrp="1"/>
          </p:cNvSpPr>
          <p:nvPr>
            <p:ph idx="1"/>
          </p:nvPr>
        </p:nvSpPr>
        <p:spPr/>
        <p:txBody>
          <a:bodyPr>
            <a:normAutofit/>
          </a:bodyPr>
          <a:lstStyle/>
          <a:p>
            <a:r>
              <a:rPr lang="en-US"/>
              <a:t>they arise in the cervical region mainly from the </a:t>
            </a:r>
            <a:r>
              <a:rPr lang="en-US" u="sng"/>
              <a:t>4th</a:t>
            </a:r>
            <a:r>
              <a:rPr lang="en-US"/>
              <a:t>, but also from the </a:t>
            </a:r>
            <a:r>
              <a:rPr lang="en-US" u="sng"/>
              <a:t>3rd</a:t>
            </a:r>
            <a:r>
              <a:rPr lang="en-US"/>
              <a:t> and </a:t>
            </a:r>
            <a:r>
              <a:rPr lang="en-US" u="sng"/>
              <a:t>5th</a:t>
            </a:r>
            <a:r>
              <a:rPr lang="en-US"/>
              <a:t>, </a:t>
            </a:r>
            <a:r>
              <a:rPr lang="en-US" u="sng"/>
              <a:t>cervical</a:t>
            </a:r>
            <a:r>
              <a:rPr lang="en-US"/>
              <a:t> spinal nerves.</a:t>
            </a:r>
            <a:endParaRPr lang="it-IT"/>
          </a:p>
          <a:p>
            <a:r>
              <a:rPr lang="en-US"/>
              <a:t>the phrenic nerves descend through the thorax to supply </a:t>
            </a:r>
            <a:r>
              <a:rPr lang="en-US" u="sng"/>
              <a:t>motor</a:t>
            </a:r>
            <a:r>
              <a:rPr lang="en-US"/>
              <a:t> and </a:t>
            </a:r>
            <a:r>
              <a:rPr lang="en-US" u="sng"/>
              <a:t>sensory</a:t>
            </a:r>
            <a:r>
              <a:rPr lang="en-US"/>
              <a:t> innervation to the </a:t>
            </a:r>
            <a:r>
              <a:rPr lang="en-US" b="1" u="sng"/>
              <a:t>diaphragm</a:t>
            </a:r>
            <a:r>
              <a:rPr lang="en-US"/>
              <a:t>. </a:t>
            </a:r>
            <a:endParaRPr lang="it-IT" b="1" u="sng"/>
          </a:p>
          <a:p>
            <a:r>
              <a:rPr lang="en-US"/>
              <a:t>As they pass through the</a:t>
            </a:r>
            <a:r>
              <a:rPr lang="en-US" b="1" u="sng"/>
              <a:t> </a:t>
            </a:r>
            <a:r>
              <a:rPr lang="en-US"/>
              <a:t>thorax, they provide innervation through somatic afferent fibers to the mediastinal </a:t>
            </a:r>
            <a:r>
              <a:rPr lang="en-US" u="sng"/>
              <a:t>pleura</a:t>
            </a:r>
            <a:r>
              <a:rPr lang="en-US"/>
              <a:t>, fibrous </a:t>
            </a:r>
            <a:r>
              <a:rPr lang="en-US" u="sng"/>
              <a:t>pericardium</a:t>
            </a:r>
            <a:r>
              <a:rPr lang="en-US"/>
              <a:t>, and</a:t>
            </a:r>
            <a:r>
              <a:rPr lang="en-US" b="1" u="sng"/>
              <a:t> </a:t>
            </a:r>
            <a:r>
              <a:rPr lang="en-US"/>
              <a:t>parietal layer of serous pericardium.</a:t>
            </a:r>
            <a:endParaRPr lang="it-IT" b="1" u="sng"/>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30" name="صورة 2097229"/>
          <p:cNvPicPr>
            <a:picLocks/>
          </p:cNvPicPr>
          <p:nvPr/>
        </p:nvPicPr>
        <p:blipFill>
          <a:blip r:embed="rId2"/>
          <a:stretch>
            <a:fillRect/>
          </a:stretch>
        </p:blipFill>
        <p:spPr>
          <a:xfrm>
            <a:off x="939006" y="337306"/>
            <a:ext cx="7570627" cy="5971848"/>
          </a:xfrm>
          <a:prstGeom prst="rect">
            <a:avLst/>
          </a:prstGeom>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6" name="عنوان 1048895"/>
          <p:cNvSpPr>
            <a:spLocks noGrp="1"/>
          </p:cNvSpPr>
          <p:nvPr>
            <p:ph type="title"/>
          </p:nvPr>
        </p:nvSpPr>
        <p:spPr/>
        <p:txBody>
          <a:bodyPr/>
          <a:lstStyle/>
          <a:p>
            <a:r>
              <a:rPr lang="en-US"/>
              <a:t>Right Phrenic Nerve  </a:t>
            </a:r>
            <a:endParaRPr lang="it-IT"/>
          </a:p>
        </p:txBody>
      </p:sp>
      <p:sp>
        <p:nvSpPr>
          <p:cNvPr id="1048897" name="عنصر نائب للمحتوى 1048896"/>
          <p:cNvSpPr>
            <a:spLocks noGrp="1"/>
          </p:cNvSpPr>
          <p:nvPr>
            <p:ph idx="1"/>
          </p:nvPr>
        </p:nvSpPr>
        <p:spPr/>
        <p:txBody>
          <a:bodyPr>
            <a:normAutofit fontScale="92857" lnSpcReduction="20000"/>
          </a:bodyPr>
          <a:lstStyle/>
          <a:p>
            <a:r>
              <a:rPr lang="en-US"/>
              <a:t>it descends in the thorax along the right side of the </a:t>
            </a:r>
            <a:r>
              <a:rPr lang="en-US" u="sng"/>
              <a:t>right brachiocephalic vein</a:t>
            </a:r>
            <a:r>
              <a:rPr lang="en-US"/>
              <a:t> and the SVC.</a:t>
            </a:r>
            <a:endParaRPr lang="it-IT"/>
          </a:p>
          <a:p>
            <a:r>
              <a:rPr lang="en-US"/>
              <a:t>it passes in front of the </a:t>
            </a:r>
            <a:r>
              <a:rPr lang="en-US" u="sng"/>
              <a:t>root</a:t>
            </a:r>
            <a:r>
              <a:rPr lang="en-US"/>
              <a:t> of the </a:t>
            </a:r>
            <a:r>
              <a:rPr lang="en-US" u="sng"/>
              <a:t>right lung</a:t>
            </a:r>
            <a:r>
              <a:rPr lang="en-US"/>
              <a:t> and runs along the right side of the </a:t>
            </a:r>
            <a:r>
              <a:rPr lang="en-US" u="sng"/>
              <a:t>pericardium</a:t>
            </a:r>
            <a:r>
              <a:rPr lang="en-US"/>
              <a:t>, which separates the nerve from the </a:t>
            </a:r>
            <a:r>
              <a:rPr lang="en-US" u="sng"/>
              <a:t>right atrium</a:t>
            </a:r>
            <a:r>
              <a:rPr lang="en-US"/>
              <a:t>. </a:t>
            </a:r>
            <a:endParaRPr lang="it-IT"/>
          </a:p>
          <a:p>
            <a:r>
              <a:rPr lang="en-US"/>
              <a:t>it then descends on the right side of the </a:t>
            </a:r>
            <a:r>
              <a:rPr lang="en-US" u="sng"/>
              <a:t>IVC</a:t>
            </a:r>
            <a:r>
              <a:rPr lang="en-US"/>
              <a:t>  to the </a:t>
            </a:r>
            <a:r>
              <a:rPr lang="en-US" u="sng"/>
              <a:t>diaphragm</a:t>
            </a:r>
            <a:r>
              <a:rPr lang="en-US"/>
              <a:t>.</a:t>
            </a:r>
            <a:endParaRPr lang="it-IT"/>
          </a:p>
          <a:p>
            <a:r>
              <a:rPr lang="en-US"/>
              <a:t>the </a:t>
            </a:r>
            <a:r>
              <a:rPr lang="en-US" u="sng"/>
              <a:t>pericardiacophrenic vessels</a:t>
            </a:r>
            <a:r>
              <a:rPr lang="en-US"/>
              <a:t> accompany it through most of its course in the thorax. </a:t>
            </a:r>
            <a:endParaRPr lang="it-IT"/>
          </a:p>
          <a:p>
            <a:r>
              <a:rPr lang="en-US"/>
              <a:t>its terminal branches pass through the </a:t>
            </a:r>
            <a:r>
              <a:rPr lang="en-US" u="sng"/>
              <a:t>caval opening</a:t>
            </a:r>
            <a:r>
              <a:rPr lang="en-US"/>
              <a:t> in the diaphragm. </a:t>
            </a:r>
            <a:endParaRPr lang="it-IT"/>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31" name="صورة 2097230"/>
          <p:cNvPicPr>
            <a:picLocks/>
          </p:cNvPicPr>
          <p:nvPr/>
        </p:nvPicPr>
        <p:blipFill>
          <a:blip r:embed="rId2"/>
          <a:stretch>
            <a:fillRect/>
          </a:stretch>
        </p:blipFill>
        <p:spPr>
          <a:xfrm>
            <a:off x="871715" y="545616"/>
            <a:ext cx="7400569" cy="5591325"/>
          </a:xfrm>
          <a:prstGeom prst="rect">
            <a:avLst/>
          </a:prstGeom>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02" name="عنوان 1048901"/>
          <p:cNvSpPr>
            <a:spLocks noGrp="1"/>
          </p:cNvSpPr>
          <p:nvPr>
            <p:ph type="title"/>
          </p:nvPr>
        </p:nvSpPr>
        <p:spPr/>
        <p:txBody>
          <a:bodyPr/>
          <a:lstStyle/>
          <a:p>
            <a:r>
              <a:rPr lang="en-US"/>
              <a:t>Left Phrenic Nerve</a:t>
            </a:r>
            <a:endParaRPr lang="it-IT"/>
          </a:p>
        </p:txBody>
      </p:sp>
      <p:sp>
        <p:nvSpPr>
          <p:cNvPr id="1048903" name="عنصر نائب للمحتوى 1048902"/>
          <p:cNvSpPr>
            <a:spLocks noGrp="1"/>
          </p:cNvSpPr>
          <p:nvPr>
            <p:ph idx="1"/>
          </p:nvPr>
        </p:nvSpPr>
        <p:spPr/>
        <p:txBody>
          <a:bodyPr>
            <a:normAutofit fontScale="89286" lnSpcReduction="20000"/>
          </a:bodyPr>
          <a:lstStyle/>
          <a:p>
            <a:r>
              <a:rPr lang="en-US"/>
              <a:t>it descends in the thorax along the left side of the </a:t>
            </a:r>
            <a:r>
              <a:rPr lang="en-US" i="0" u="sng"/>
              <a:t>left subclavian artery</a:t>
            </a:r>
            <a:r>
              <a:rPr lang="en-US"/>
              <a:t>. </a:t>
            </a:r>
            <a:endParaRPr lang="it-IT"/>
          </a:p>
          <a:p>
            <a:r>
              <a:rPr lang="en-US"/>
              <a:t>it crosses the left side of the </a:t>
            </a:r>
            <a:r>
              <a:rPr lang="en-US" u="sng"/>
              <a:t>aortic arch</a:t>
            </a:r>
            <a:r>
              <a:rPr lang="en-US"/>
              <a:t> and here crosses over the </a:t>
            </a:r>
            <a:r>
              <a:rPr lang="en-US" u="sng"/>
              <a:t>left vagus nerve</a:t>
            </a:r>
            <a:r>
              <a:rPr lang="en-US"/>
              <a:t>. </a:t>
            </a:r>
            <a:endParaRPr lang="it-IT"/>
          </a:p>
          <a:p>
            <a:r>
              <a:rPr lang="en-US"/>
              <a:t>it passes in front of the </a:t>
            </a:r>
            <a:r>
              <a:rPr lang="en-US" u="sng"/>
              <a:t>root</a:t>
            </a:r>
            <a:r>
              <a:rPr lang="en-US"/>
              <a:t> of the </a:t>
            </a:r>
            <a:r>
              <a:rPr lang="en-US" u="sng"/>
              <a:t>left lung</a:t>
            </a:r>
            <a:r>
              <a:rPr lang="en-US"/>
              <a:t> and then descends over the left surface of the </a:t>
            </a:r>
            <a:r>
              <a:rPr lang="en-US" u="sng"/>
              <a:t>pericardium</a:t>
            </a:r>
            <a:r>
              <a:rPr lang="en-US"/>
              <a:t>, which separates the nerve from the </a:t>
            </a:r>
            <a:r>
              <a:rPr lang="en-US" u="sng"/>
              <a:t>left ventricle</a:t>
            </a:r>
            <a:r>
              <a:rPr lang="en-US"/>
              <a:t>.</a:t>
            </a:r>
            <a:endParaRPr lang="it-IT"/>
          </a:p>
          <a:p>
            <a:r>
              <a:rPr lang="en-US"/>
              <a:t>the </a:t>
            </a:r>
            <a:r>
              <a:rPr lang="en-US" u="sng"/>
              <a:t>pericardiacophrenic vessels</a:t>
            </a:r>
            <a:r>
              <a:rPr lang="en-US"/>
              <a:t> accompany it through most of its course in the thorax. </a:t>
            </a:r>
            <a:endParaRPr lang="it-IT"/>
          </a:p>
          <a:p>
            <a:r>
              <a:rPr lang="en-US"/>
              <a:t>it leaves the thorax by piercing the </a:t>
            </a:r>
            <a:r>
              <a:rPr lang="en-US" u="sng"/>
              <a:t>diaphragm</a:t>
            </a:r>
            <a:r>
              <a:rPr lang="en-US"/>
              <a:t> near the apex of the heart. </a:t>
            </a:r>
            <a:endParaRPr lang="it-IT"/>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32" name="صورة 2097231"/>
          <p:cNvPicPr>
            <a:picLocks/>
          </p:cNvPicPr>
          <p:nvPr/>
        </p:nvPicPr>
        <p:blipFill>
          <a:blip r:embed="rId2"/>
          <a:stretch>
            <a:fillRect/>
          </a:stretch>
        </p:blipFill>
        <p:spPr>
          <a:xfrm>
            <a:off x="1128387" y="734906"/>
            <a:ext cx="6633272" cy="553268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TotalTime>
  <Words>4420</Words>
  <Application>Microsoft Office PowerPoint</Application>
  <PresentationFormat>عرض على الشاشة (4:3)</PresentationFormat>
  <Paragraphs>341</Paragraphs>
  <Slides>121</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2</vt:i4>
      </vt:variant>
      <vt:variant>
        <vt:lpstr>عناوين الشرائح</vt:lpstr>
      </vt:variant>
      <vt:variant>
        <vt:i4>121</vt:i4>
      </vt:variant>
    </vt:vector>
  </HeadingPairs>
  <TitlesOfParts>
    <vt:vector size="127" baseType="lpstr">
      <vt:lpstr>Arial</vt:lpstr>
      <vt:lpstr>Calibri</vt:lpstr>
      <vt:lpstr>Calibri Light</vt:lpstr>
      <vt:lpstr>Wingdings</vt:lpstr>
      <vt:lpstr>Office Theme</vt:lpstr>
      <vt:lpstr>Office Theme</vt:lpstr>
      <vt:lpstr>Cardiovascular Anatomy  Part III</vt:lpstr>
      <vt:lpstr>Posterior Mediastinum</vt:lpstr>
      <vt:lpstr>Posterior Mediastinum</vt:lpstr>
      <vt:lpstr>Posterior Mediastinum</vt:lpstr>
      <vt:lpstr>عرض تقديمي في PowerPoint</vt:lpstr>
      <vt:lpstr>Major Structures in the Posterior Mediastinum </vt:lpstr>
      <vt:lpstr>عرض تقديمي في PowerPoint</vt:lpstr>
      <vt:lpstr>Esophagus</vt:lpstr>
      <vt:lpstr>Esophagus</vt:lpstr>
      <vt:lpstr>عرض تقديمي في PowerPoint</vt:lpstr>
      <vt:lpstr>Relationships to important structures in the posterior mediastinum: </vt:lpstr>
      <vt:lpstr>Relationships to important structures in the posterior mediastinum</vt:lpstr>
      <vt:lpstr>Esophageal Constrictions</vt:lpstr>
      <vt:lpstr>Esophageal Constrictions</vt:lpstr>
      <vt:lpstr>Esophageal Constrictions</vt:lpstr>
      <vt:lpstr>Innervation of the Esophagus</vt:lpstr>
      <vt:lpstr>Thoracic Aorta </vt:lpstr>
      <vt:lpstr>Descending Thoracic Aorta</vt:lpstr>
      <vt:lpstr>Descending Thoracic Aorta</vt:lpstr>
      <vt:lpstr>عرض تقديمي في PowerPoint</vt:lpstr>
      <vt:lpstr>Descending Thoracic Aorta </vt:lpstr>
      <vt:lpstr>Descending Thoracic Aorta </vt:lpstr>
      <vt:lpstr>Descending Thoracic Aorta </vt:lpstr>
      <vt:lpstr>Descending Thoracic Aorta </vt:lpstr>
      <vt:lpstr>Descending Thoracic Aorta </vt:lpstr>
      <vt:lpstr>Descending Thoracic Aorta </vt:lpstr>
      <vt:lpstr>Branches of the Descending Thoracic Aorta</vt:lpstr>
      <vt:lpstr>Azygos system of veins</vt:lpstr>
      <vt:lpstr>Azygos system of veins</vt:lpstr>
      <vt:lpstr>Azygos system of veins</vt:lpstr>
      <vt:lpstr>The Azygos Vein</vt:lpstr>
      <vt:lpstr>عرض تقديمي في PowerPoint</vt:lpstr>
      <vt:lpstr> Hemiazygos Vein</vt:lpstr>
      <vt:lpstr>The Azygos Vein</vt:lpstr>
      <vt:lpstr>Hemiazygos Vein </vt:lpstr>
      <vt:lpstr>عرض تقديمي في PowerPoint</vt:lpstr>
      <vt:lpstr>Hemiazygos Vein</vt:lpstr>
      <vt:lpstr>Accessory Hemiazygos Vein</vt:lpstr>
      <vt:lpstr>عرض تقديمي في PowerPoint</vt:lpstr>
      <vt:lpstr>Accessory Hemiazygos Vein </vt:lpstr>
      <vt:lpstr>Thoracic Duct </vt:lpstr>
      <vt:lpstr>Thoracic Duct</vt:lpstr>
      <vt:lpstr>عرض تقديمي في PowerPoint</vt:lpstr>
      <vt:lpstr>Thoracic Duct</vt:lpstr>
      <vt:lpstr>عرض تقديمي في PowerPoint</vt:lpstr>
      <vt:lpstr>Thoracic Duct</vt:lpstr>
      <vt:lpstr>عرض تقديمي في PowerPoint</vt:lpstr>
      <vt:lpstr>Right Lymphatic Trunk</vt:lpstr>
      <vt:lpstr>عرض تقديمي في PowerPoint</vt:lpstr>
      <vt:lpstr>عرض تقديمي في PowerPoint</vt:lpstr>
      <vt:lpstr>Thoracic Sympathetic Trunks </vt:lpstr>
      <vt:lpstr>عرض تقديمي في PowerPoint</vt:lpstr>
      <vt:lpstr>Branches from the ganglia</vt:lpstr>
      <vt:lpstr>Thoracic Splancnic Nerves</vt:lpstr>
      <vt:lpstr>عرض تقديمي في PowerPoint</vt:lpstr>
      <vt:lpstr>Mediastinum:  all together</vt:lpstr>
      <vt:lpstr>عرض تقديمي في PowerPoint</vt:lpstr>
      <vt:lpstr>عرض تقديمي في PowerPoint</vt:lpstr>
      <vt:lpstr>Vascular Anatomy</vt:lpstr>
      <vt:lpstr>عرض تقديمي في PowerPoint</vt:lpstr>
      <vt:lpstr>عرض تقديمي في PowerPoint</vt:lpstr>
      <vt:lpstr>Great Vessels of the Chest</vt:lpstr>
      <vt:lpstr>Great Vessels of the Chest</vt:lpstr>
      <vt:lpstr>عرض تقديمي في PowerPoint</vt:lpstr>
      <vt:lpstr>Pulmonary Trunk</vt:lpstr>
      <vt:lpstr>Pulmonary Trunk</vt:lpstr>
      <vt:lpstr>Pulmonary Trunk</vt:lpstr>
      <vt:lpstr>Pulmonary Trunk</vt:lpstr>
      <vt:lpstr>Pulmonary Arteries</vt:lpstr>
      <vt:lpstr>عرض تقديمي في PowerPoint</vt:lpstr>
      <vt:lpstr>عرض تقديمي في PowerPoint</vt:lpstr>
      <vt:lpstr>Pulmonary Arteries</vt:lpstr>
      <vt:lpstr>عرض تقديمي في PowerPoint</vt:lpstr>
      <vt:lpstr>Ligamentum Arteriosum</vt:lpstr>
      <vt:lpstr>Patent Ductus Arteriosus</vt:lpstr>
      <vt:lpstr>The Aorta </vt:lpstr>
      <vt:lpstr>Aorta</vt:lpstr>
      <vt:lpstr>Aorta: schematic division</vt:lpstr>
      <vt:lpstr>Thoracic Aorta</vt:lpstr>
      <vt:lpstr>Ascending Aorta</vt:lpstr>
      <vt:lpstr>Aortic Root</vt:lpstr>
      <vt:lpstr>Aortic Root</vt:lpstr>
      <vt:lpstr>عرض تقديمي في PowerPoint</vt:lpstr>
      <vt:lpstr>عرض تقديمي في PowerPoint</vt:lpstr>
      <vt:lpstr>Ascending Aorta</vt:lpstr>
      <vt:lpstr>عرض تقديمي في PowerPoint</vt:lpstr>
      <vt:lpstr>Aortic Arch </vt:lpstr>
      <vt:lpstr>Branches of the Aortic Arch</vt:lpstr>
      <vt:lpstr>عرض تقديمي في PowerPoint</vt:lpstr>
      <vt:lpstr>First Branch:  Brachiocephalic Trunk (innominate artery) </vt:lpstr>
      <vt:lpstr>عرض تقديمي في PowerPoint</vt:lpstr>
      <vt:lpstr>Second Branch:  Left Common Carotid Artery</vt:lpstr>
      <vt:lpstr>Third Branch: Left Subclavian Artery </vt:lpstr>
      <vt:lpstr>عرض تقديمي في PowerPoint</vt:lpstr>
      <vt:lpstr>Ligamentum Arteriosum </vt:lpstr>
      <vt:lpstr>عرض تقديمي في PowerPoint</vt:lpstr>
      <vt:lpstr>Descending Thoracic Aorta </vt:lpstr>
      <vt:lpstr>عرض تقديمي في PowerPoint</vt:lpstr>
      <vt:lpstr>Large Thoracic Veins</vt:lpstr>
      <vt:lpstr>Pulmonary Veins (PVs)</vt:lpstr>
      <vt:lpstr>عرض تقديمي في PowerPoint</vt:lpstr>
      <vt:lpstr>Brachiocephalic Veins </vt:lpstr>
      <vt:lpstr>عرض تقديمي في PowerPoint</vt:lpstr>
      <vt:lpstr>Superior Vena Cava (SVC)</vt:lpstr>
      <vt:lpstr>عرض تقديمي في PowerPoint</vt:lpstr>
      <vt:lpstr>Inferior Vena Cava (IVC)</vt:lpstr>
      <vt:lpstr>Major Nerves of the Thorax</vt:lpstr>
      <vt:lpstr>Vagus Nerves [X] </vt:lpstr>
      <vt:lpstr> Right Vagus Nerve</vt:lpstr>
      <vt:lpstr>عرض تقديمي في PowerPoint</vt:lpstr>
      <vt:lpstr>عرض تقديمي في PowerPoint</vt:lpstr>
      <vt:lpstr>Left Vagus Nerve</vt:lpstr>
      <vt:lpstr>عرض تقديمي في PowerPoint</vt:lpstr>
      <vt:lpstr>Left Recurrent Laryngeal Nerve</vt:lpstr>
      <vt:lpstr>عرض تقديمي في PowerPoint</vt:lpstr>
      <vt:lpstr>Phrenic Nerves</vt:lpstr>
      <vt:lpstr>عرض تقديمي في PowerPoint</vt:lpstr>
      <vt:lpstr>Right Phrenic Nerve  </vt:lpstr>
      <vt:lpstr>عرض تقديمي في PowerPoint</vt:lpstr>
      <vt:lpstr>Left Phrenic Nerve</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Cardiovascular Anatomy  Part III</dc:title>
  <dc:creator>21051182G</dc:creator>
  <cp:lastModifiedBy>awadallah</cp:lastModifiedBy>
  <cp:revision>11</cp:revision>
  <dcterms:created xsi:type="dcterms:W3CDTF">2015-05-01T21:30:45Z</dcterms:created>
  <dcterms:modified xsi:type="dcterms:W3CDTF">2022-05-07T06:29:37Z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06d85015ee2547a0a0f69df3671b13e6</vt:lpwstr>
  </property>
</Properties>
</file>