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343" r:id="rId4"/>
    <p:sldId id="259" r:id="rId5"/>
    <p:sldId id="342" r:id="rId6"/>
    <p:sldId id="260" r:id="rId7"/>
    <p:sldId id="261" r:id="rId8"/>
    <p:sldId id="262" r:id="rId9"/>
    <p:sldId id="358" r:id="rId10"/>
    <p:sldId id="265" r:id="rId11"/>
    <p:sldId id="354" r:id="rId12"/>
    <p:sldId id="353" r:id="rId13"/>
    <p:sldId id="351" r:id="rId14"/>
    <p:sldId id="352" r:id="rId15"/>
    <p:sldId id="356" r:id="rId16"/>
    <p:sldId id="341" r:id="rId17"/>
    <p:sldId id="344" r:id="rId18"/>
    <p:sldId id="345" r:id="rId19"/>
    <p:sldId id="346" r:id="rId20"/>
    <p:sldId id="347" r:id="rId21"/>
    <p:sldId id="348" r:id="rId22"/>
    <p:sldId id="349" r:id="rId23"/>
    <p:sldId id="268" r:id="rId24"/>
    <p:sldId id="269" r:id="rId25"/>
    <p:sldId id="270" r:id="rId26"/>
    <p:sldId id="271" r:id="rId27"/>
    <p:sldId id="357" r:id="rId28"/>
    <p:sldId id="363" r:id="rId29"/>
    <p:sldId id="362" r:id="rId30"/>
    <p:sldId id="360" r:id="rId31"/>
    <p:sldId id="288" r:id="rId32"/>
    <p:sldId id="361" r:id="rId33"/>
    <p:sldId id="359" r:id="rId34"/>
    <p:sldId id="364" r:id="rId35"/>
    <p:sldId id="365" r:id="rId36"/>
    <p:sldId id="366" r:id="rId37"/>
    <p:sldId id="367" r:id="rId38"/>
    <p:sldId id="368" r:id="rId39"/>
    <p:sldId id="263" r:id="rId40"/>
    <p:sldId id="281" r:id="rId41"/>
    <p:sldId id="372" r:id="rId42"/>
    <p:sldId id="282" r:id="rId43"/>
    <p:sldId id="283" r:id="rId44"/>
    <p:sldId id="369" r:id="rId45"/>
    <p:sldId id="273" r:id="rId46"/>
    <p:sldId id="373"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4660"/>
  </p:normalViewPr>
  <p:slideViewPr>
    <p:cSldViewPr snapToGrid="0">
      <p:cViewPr varScale="1">
        <p:scale>
          <a:sx n="69" d="100"/>
          <a:sy n="69" d="100"/>
        </p:scale>
        <p:origin x="69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ar-SA"/>
              <a:t>انقر لتحرير نمط عنوان الشكل الرئيسي</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8CF7C0E5-03FB-4105-A6F9-1515A5214DE1}" type="datetimeFigureOut">
              <a:rPr lang="ar-SA" smtClean="0"/>
              <a:t>15/11/44</a:t>
            </a:fld>
            <a:endParaRPr lang="ar-SA"/>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ar-SA"/>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2908575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8CF7C0E5-03FB-4105-A6F9-1515A5214DE1}" type="datetimeFigureOut">
              <a:rPr lang="ar-SA" smtClean="0"/>
              <a:t>15/11/44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2265516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8CF7C0E5-03FB-4105-A6F9-1515A5214DE1}" type="datetimeFigureOut">
              <a:rPr lang="ar-SA" smtClean="0"/>
              <a:t>15/11/44</a:t>
            </a:fld>
            <a:endParaRPr lang="ar-SA"/>
          </a:p>
        </p:txBody>
      </p:sp>
      <p:sp>
        <p:nvSpPr>
          <p:cNvPr id="5" name="Footer Placeholder 4"/>
          <p:cNvSpPr>
            <a:spLocks noGrp="1"/>
          </p:cNvSpPr>
          <p:nvPr>
            <p:ph type="ftr" sz="quarter" idx="11"/>
          </p:nvPr>
        </p:nvSpPr>
        <p:spPr/>
        <p:txBody>
          <a:bodyPr/>
          <a:lstStyle/>
          <a:p>
            <a:endParaRPr lang="ar-SA"/>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128995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8CF7C0E5-03FB-4105-A6F9-1515A5214DE1}" type="datetimeFigureOut">
              <a:rPr lang="ar-SA" smtClean="0"/>
              <a:t>15/11/44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2626679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8CF7C0E5-03FB-4105-A6F9-1515A5214DE1}" type="datetimeFigureOut">
              <a:rPr lang="ar-SA" smtClean="0"/>
              <a:t>15/11/44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2186014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8CF7C0E5-03FB-4105-A6F9-1515A5214DE1}" type="datetimeFigureOut">
              <a:rPr lang="ar-SA" smtClean="0"/>
              <a:t>15/11/44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3190958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F7C0E5-03FB-4105-A6F9-1515A5214DE1}" type="datetimeFigureOut">
              <a:rPr lang="ar-SA" smtClean="0"/>
              <a:t>15/11/44</a:t>
            </a:fld>
            <a:endParaRPr lang="ar-SA"/>
          </a:p>
        </p:txBody>
      </p:sp>
      <p:sp>
        <p:nvSpPr>
          <p:cNvPr id="3" name="Footer Placeholder 2"/>
          <p:cNvSpPr>
            <a:spLocks noGrp="1"/>
          </p:cNvSpPr>
          <p:nvPr>
            <p:ph type="ftr" sz="quarter" idx="11"/>
          </p:nvPr>
        </p:nvSpPr>
        <p:spPr/>
        <p:txBody>
          <a:bodyPr/>
          <a:lstStyle/>
          <a:p>
            <a:endParaRPr lang="ar-SA"/>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549133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8CF7C0E5-03FB-4105-A6F9-1515A5214DE1}" type="datetimeFigureOut">
              <a:rPr lang="ar-SA" smtClean="0"/>
              <a:t>15/11/44</a:t>
            </a:fld>
            <a:endParaRPr lang="ar-SA"/>
          </a:p>
        </p:txBody>
      </p:sp>
      <p:sp>
        <p:nvSpPr>
          <p:cNvPr id="6" name="Footer Placeholder 5"/>
          <p:cNvSpPr>
            <a:spLocks noGrp="1"/>
          </p:cNvSpPr>
          <p:nvPr>
            <p:ph type="ftr" sz="quarter" idx="11"/>
          </p:nvPr>
        </p:nvSpPr>
        <p:spPr/>
        <p:txBody>
          <a:bodyPr/>
          <a:lstStyle/>
          <a:p>
            <a:endParaRPr lang="ar-SA"/>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3093497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ar-SA"/>
              <a:t>انقر فوق الأيقونة لإضافة صورة</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8CF7C0E5-03FB-4105-A6F9-1515A5214DE1}" type="datetimeFigureOut">
              <a:rPr lang="ar-SA" smtClean="0"/>
              <a:t>15/11/44</a:t>
            </a:fld>
            <a:endParaRPr lang="ar-SA"/>
          </a:p>
        </p:txBody>
      </p:sp>
      <p:sp>
        <p:nvSpPr>
          <p:cNvPr id="6" name="Footer Placeholder 5"/>
          <p:cNvSpPr>
            <a:spLocks noGrp="1"/>
          </p:cNvSpPr>
          <p:nvPr>
            <p:ph type="ftr" sz="quarter" idx="11"/>
          </p:nvPr>
        </p:nvSpPr>
        <p:spPr/>
        <p:txBody>
          <a:bodyPr/>
          <a:lstStyle/>
          <a:p>
            <a:endParaRPr lang="ar-SA"/>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2292057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8CF7C0E5-03FB-4105-A6F9-1515A5214DE1}" type="datetimeFigureOut">
              <a:rPr lang="ar-SA" smtClean="0"/>
              <a:t>15/11/44</a:t>
            </a:fld>
            <a:endParaRPr lang="ar-SA"/>
          </a:p>
        </p:txBody>
      </p:sp>
      <p:sp>
        <p:nvSpPr>
          <p:cNvPr id="6" name="Footer Placeholder 5"/>
          <p:cNvSpPr>
            <a:spLocks noGrp="1"/>
          </p:cNvSpPr>
          <p:nvPr>
            <p:ph type="ftr" sz="quarter" idx="11"/>
          </p:nvPr>
        </p:nvSpPr>
        <p:spPr/>
        <p:txBody>
          <a:bodyPr/>
          <a:lstStyle/>
          <a:p>
            <a:endParaRPr lang="ar-SA"/>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2254169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العنوان والتسمية التوضيحية">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ar-SA"/>
              <a:t>انقر لتحرير نمط عنوان الشكل الرئيسي</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8CF7C0E5-03FB-4105-A6F9-1515A5214DE1}" type="datetimeFigureOut">
              <a:rPr lang="ar-SA" smtClean="0"/>
              <a:t>15/11/44</a:t>
            </a:fld>
            <a:endParaRPr lang="ar-SA"/>
          </a:p>
        </p:txBody>
      </p:sp>
      <p:sp>
        <p:nvSpPr>
          <p:cNvPr id="5" name="Footer Placeholder 4"/>
          <p:cNvSpPr>
            <a:spLocks noGrp="1"/>
          </p:cNvSpPr>
          <p:nvPr>
            <p:ph type="ftr" sz="quarter" idx="11"/>
          </p:nvPr>
        </p:nvSpPr>
        <p:spPr/>
        <p:txBody>
          <a:bodyPr/>
          <a:lstStyle/>
          <a:p>
            <a:endParaRPr lang="ar-SA"/>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1599590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اقتباس مع تسمية توضيحية">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ar-SA"/>
              <a:t>انقر لتحرير نمط عنوان الشكل الرئيسي</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8CF7C0E5-03FB-4105-A6F9-1515A5214DE1}" type="datetimeFigureOut">
              <a:rPr lang="ar-SA" smtClean="0"/>
              <a:t>15/11/44</a:t>
            </a:fld>
            <a:endParaRPr lang="ar-SA"/>
          </a:p>
        </p:txBody>
      </p:sp>
      <p:sp>
        <p:nvSpPr>
          <p:cNvPr id="5" name="Footer Placeholder 4"/>
          <p:cNvSpPr>
            <a:spLocks noGrp="1"/>
          </p:cNvSpPr>
          <p:nvPr>
            <p:ph type="ftr" sz="quarter" idx="11"/>
          </p:nvPr>
        </p:nvSpPr>
        <p:spPr/>
        <p:txBody>
          <a:bodyPr/>
          <a:lstStyle/>
          <a:p>
            <a:endParaRPr lang="ar-SA"/>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3618493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بطاقة اسم">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8CF7C0E5-03FB-4105-A6F9-1515A5214DE1}" type="datetimeFigureOut">
              <a:rPr lang="ar-SA" smtClean="0"/>
              <a:t>15/11/44</a:t>
            </a:fld>
            <a:endParaRPr lang="ar-SA"/>
          </a:p>
        </p:txBody>
      </p:sp>
      <p:sp>
        <p:nvSpPr>
          <p:cNvPr id="5" name="Footer Placeholder 4"/>
          <p:cNvSpPr>
            <a:spLocks noGrp="1"/>
          </p:cNvSpPr>
          <p:nvPr>
            <p:ph type="ftr" sz="quarter" idx="11"/>
          </p:nvPr>
        </p:nvSpPr>
        <p:spPr/>
        <p:txBody>
          <a:bodyPr/>
          <a:lstStyle/>
          <a:p>
            <a:endParaRPr lang="ar-SA"/>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3408707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CF7C0E5-03FB-4105-A6F9-1515A5214DE1}" type="datetimeFigureOut">
              <a:rPr lang="ar-SA" smtClean="0"/>
              <a:t>15/11/44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17527277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CF7C0E5-03FB-4105-A6F9-1515A5214DE1}" type="datetimeFigureOut">
              <a:rPr lang="ar-SA" smtClean="0"/>
              <a:t>15/11/44</a:t>
            </a:fld>
            <a:endParaRPr lang="ar-SA"/>
          </a:p>
        </p:txBody>
      </p:sp>
      <p:sp>
        <p:nvSpPr>
          <p:cNvPr id="8" name="Footer Placeholder 7"/>
          <p:cNvSpPr>
            <a:spLocks noGrp="1"/>
          </p:cNvSpPr>
          <p:nvPr>
            <p:ph type="ftr" sz="quarter" idx="11"/>
          </p:nvPr>
        </p:nvSpPr>
        <p:spPr>
          <a:xfrm>
            <a:off x="561111" y="6391838"/>
            <a:ext cx="3644282" cy="304801"/>
          </a:xfrm>
        </p:spPr>
        <p:txBody>
          <a:bodyPr/>
          <a:lstStyle/>
          <a:p>
            <a:endParaRPr lang="ar-SA"/>
          </a:p>
        </p:txBody>
      </p:sp>
      <p:sp>
        <p:nvSpPr>
          <p:cNvPr id="9" name="Slide Number Placeholder 8"/>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3961505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8CF7C0E5-03FB-4105-A6F9-1515A5214DE1}" type="datetimeFigureOut">
              <a:rPr lang="ar-SA" smtClean="0"/>
              <a:t>15/11/44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74459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8CF7C0E5-03FB-4105-A6F9-1515A5214DE1}" type="datetimeFigureOut">
              <a:rPr lang="ar-SA" smtClean="0"/>
              <a:t>15/11/44</a:t>
            </a:fld>
            <a:endParaRPr lang="ar-SA"/>
          </a:p>
        </p:txBody>
      </p:sp>
      <p:sp>
        <p:nvSpPr>
          <p:cNvPr id="5" name="Footer Placeholder 4"/>
          <p:cNvSpPr>
            <a:spLocks noGrp="1"/>
          </p:cNvSpPr>
          <p:nvPr>
            <p:ph type="ftr" sz="quarter" idx="11"/>
          </p:nvPr>
        </p:nvSpPr>
        <p:spPr/>
        <p:txBody>
          <a:bodyPr/>
          <a:lstStyle/>
          <a:p>
            <a:endParaRPr lang="ar-SA"/>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F8C91E5-F091-4C61-ADAC-6BA4312B7D96}" type="slidenum">
              <a:rPr lang="ar-SA" smtClean="0"/>
              <a:t>‹#›</a:t>
            </a:fld>
            <a:endParaRPr lang="ar-SA"/>
          </a:p>
        </p:txBody>
      </p:sp>
    </p:spTree>
    <p:extLst>
      <p:ext uri="{BB962C8B-B14F-4D97-AF65-F5344CB8AC3E}">
        <p14:creationId xmlns:p14="http://schemas.microsoft.com/office/powerpoint/2010/main" val="2230379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8CF7C0E5-03FB-4105-A6F9-1515A5214DE1}" type="datetimeFigureOut">
              <a:rPr lang="ar-SA" smtClean="0"/>
              <a:t>15/11/44</a:t>
            </a:fld>
            <a:endParaRPr lang="ar-SA"/>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ar-SA"/>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7F8C91E5-F091-4C61-ADAC-6BA4312B7D96}" type="slidenum">
              <a:rPr lang="ar-SA" smtClean="0"/>
              <a:t>‹#›</a:t>
            </a:fld>
            <a:endParaRPr lang="ar-SA"/>
          </a:p>
        </p:txBody>
      </p:sp>
    </p:spTree>
    <p:extLst>
      <p:ext uri="{BB962C8B-B14F-4D97-AF65-F5344CB8AC3E}">
        <p14:creationId xmlns:p14="http://schemas.microsoft.com/office/powerpoint/2010/main" val="15565849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1" eaLnBrk="1" latinLnBrk="0" hangingPunct="1">
        <a:spcBef>
          <a:spcPct val="0"/>
        </a:spcBef>
        <a:buNone/>
        <a:defRPr sz="3600" b="0" i="0" kern="1200">
          <a:solidFill>
            <a:schemeClr val="bg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https://media.springernature.com/lw785/springer-static/image/chp%3A10.1007%2F978-1-60327-372-5_5/MediaObjects/978-1-60327-372-5_5_Fig3_HTML.jpg" TargetMode="External"/><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https://media.springernature.com/lw785/springer-static/image/chp%3A10.1007%2F978-1-60327-372-5_5/MediaObjects/978-1-60327-372-5_5_Fig3_HTML.jpg" TargetMode="External"/><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https://www.auladeanatomia.com/upload/htmleditor/semcoracao.jpg" TargetMode="External"/><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kenhub.com/en/library/anatomy/the-lung" TargetMode="External"/><Relationship Id="rId2" Type="http://schemas.openxmlformats.org/officeDocument/2006/relationships/hyperlink" Target="https://www.kenhub.com/en/library/anatomy/breast" TargetMode="Externa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s://www.kenhub.com/en/library/anatomy/lymph-nodes-of-the-head-neck-and-arm"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9552B-0677-442E-8033-AEB8EE3E5F5E}"/>
              </a:ext>
            </a:extLst>
          </p:cNvPr>
          <p:cNvSpPr>
            <a:spLocks noGrp="1"/>
          </p:cNvSpPr>
          <p:nvPr>
            <p:ph type="ctrTitle"/>
          </p:nvPr>
        </p:nvSpPr>
        <p:spPr>
          <a:xfrm>
            <a:off x="1459755" y="1163781"/>
            <a:ext cx="8825658" cy="4322619"/>
          </a:xfrm>
        </p:spPr>
        <p:txBody>
          <a:bodyPr/>
          <a:lstStyle/>
          <a:p>
            <a:pPr marL="0" indent="0" algn="ctr" rtl="0"/>
            <a:r>
              <a:rPr lang="en-US" sz="5400" dirty="0">
                <a:latin typeface="Aldhabi" panose="01000000000000000000" pitchFamily="2" charset="-78"/>
                <a:cs typeface="Aldhabi" panose="01000000000000000000" pitchFamily="2" charset="-78"/>
              </a:rPr>
              <a:t>ANATOMY LAB 1 </a:t>
            </a:r>
            <a:br>
              <a:rPr lang="en-US" sz="5400" dirty="0">
                <a:latin typeface="Aldhabi" panose="01000000000000000000" pitchFamily="2" charset="-78"/>
                <a:cs typeface="Aldhabi" panose="01000000000000000000" pitchFamily="2" charset="-78"/>
              </a:rPr>
            </a:br>
            <a:r>
              <a:rPr lang="en-US" b="1" dirty="0">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Cardiovascular System </a:t>
            </a:r>
            <a:br>
              <a:rPr lang="en-US" sz="5400" dirty="0">
                <a:latin typeface="Aldhabi" panose="01000000000000000000" pitchFamily="2" charset="-78"/>
                <a:cs typeface="Aldhabi" panose="01000000000000000000" pitchFamily="2" charset="-78"/>
              </a:rPr>
            </a:br>
            <a:r>
              <a:rPr lang="en-US" sz="5400" dirty="0">
                <a:latin typeface="Aldhabi" panose="01000000000000000000" pitchFamily="2" charset="-78"/>
                <a:cs typeface="Aldhabi" panose="01000000000000000000" pitchFamily="2" charset="-78"/>
              </a:rPr>
              <a:t>Prepared By:</a:t>
            </a:r>
            <a:br>
              <a:rPr lang="en-US" sz="5400" dirty="0">
                <a:latin typeface="Aldhabi" panose="01000000000000000000" pitchFamily="2" charset="-78"/>
                <a:cs typeface="Aldhabi" panose="01000000000000000000" pitchFamily="2" charset="-78"/>
              </a:rPr>
            </a:br>
            <a:r>
              <a:rPr lang="en-US" sz="5400" dirty="0">
                <a:latin typeface="Aldhabi" panose="01000000000000000000" pitchFamily="2" charset="-78"/>
                <a:cs typeface="Aldhabi" panose="01000000000000000000" pitchFamily="2" charset="-78"/>
              </a:rPr>
              <a:t> </a:t>
            </a:r>
            <a:r>
              <a:rPr lang="en-US" sz="5400" b="1" dirty="0">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Dr. Ayah Mahmoud </a:t>
            </a:r>
            <a:r>
              <a:rPr lang="en-US" sz="5400" b="1" dirty="0" err="1">
                <a:effectLst>
                  <a:outerShdw blurRad="38100" dist="38100" dir="2700000" algn="tl">
                    <a:srgbClr val="000000">
                      <a:alpha val="43137"/>
                    </a:srgbClr>
                  </a:outerShdw>
                </a:effectLst>
                <a:latin typeface="Aldhabi" panose="01000000000000000000" pitchFamily="2" charset="-78"/>
                <a:cs typeface="Aldhabi" panose="01000000000000000000" pitchFamily="2" charset="-78"/>
              </a:rPr>
              <a:t>Almzayyen</a:t>
            </a:r>
            <a:br>
              <a:rPr lang="en-US" sz="5400" b="1" dirty="0">
                <a:latin typeface="Aldhabi" panose="01000000000000000000" pitchFamily="2" charset="-78"/>
                <a:cs typeface="Aldhabi" panose="01000000000000000000" pitchFamily="2" charset="-78"/>
              </a:rPr>
            </a:br>
            <a:r>
              <a:rPr lang="en-US" sz="5400" dirty="0">
                <a:latin typeface="Aldhabi" panose="01000000000000000000" pitchFamily="2" charset="-78"/>
                <a:cs typeface="Aldhabi" panose="01000000000000000000" pitchFamily="2" charset="-78"/>
              </a:rPr>
              <a:t>MD , T.A in AUG</a:t>
            </a:r>
            <a:endParaRPr lang="ar-SA" b="1" dirty="0">
              <a:solidFill>
                <a:srgbClr val="FF0000"/>
              </a:solidFill>
            </a:endParaRPr>
          </a:p>
        </p:txBody>
      </p:sp>
    </p:spTree>
    <p:extLst>
      <p:ext uri="{BB962C8B-B14F-4D97-AF65-F5344CB8AC3E}">
        <p14:creationId xmlns:p14="http://schemas.microsoft.com/office/powerpoint/2010/main" val="3277158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0A030-554F-4443-9F4C-E04728FCAA18}"/>
              </a:ext>
            </a:extLst>
          </p:cNvPr>
          <p:cNvSpPr>
            <a:spLocks noGrp="1"/>
          </p:cNvSpPr>
          <p:nvPr>
            <p:ph type="title"/>
          </p:nvPr>
        </p:nvSpPr>
        <p:spPr/>
        <p:txBody>
          <a:bodyPr/>
          <a:lstStyle/>
          <a:p>
            <a:r>
              <a:rPr lang="en-US" b="1" dirty="0">
                <a:solidFill>
                  <a:schemeClr val="accent1"/>
                </a:solidFill>
              </a:rPr>
              <a:t>Thoracic Cavity</a:t>
            </a:r>
            <a:endParaRPr lang="ar-SA" dirty="0"/>
          </a:p>
        </p:txBody>
      </p:sp>
      <p:sp>
        <p:nvSpPr>
          <p:cNvPr id="3" name="Content Placeholder 2">
            <a:extLst>
              <a:ext uri="{FF2B5EF4-FFF2-40B4-BE49-F238E27FC236}">
                <a16:creationId xmlns:a16="http://schemas.microsoft.com/office/drawing/2014/main" id="{38D9E296-1C7D-49FF-A554-60DEF139F0E7}"/>
              </a:ext>
            </a:extLst>
          </p:cNvPr>
          <p:cNvSpPr>
            <a:spLocks noGrp="1"/>
          </p:cNvSpPr>
          <p:nvPr>
            <p:ph idx="1"/>
          </p:nvPr>
        </p:nvSpPr>
        <p:spPr>
          <a:xfrm>
            <a:off x="1154954" y="2160155"/>
            <a:ext cx="8825659" cy="3416300"/>
          </a:xfrm>
        </p:spPr>
        <p:txBody>
          <a:bodyPr>
            <a:noAutofit/>
          </a:bodyPr>
          <a:lstStyle/>
          <a:p>
            <a:pPr algn="l" rtl="0">
              <a:buFont typeface="Arial" panose="020B0604020202020204" pitchFamily="34" charset="0"/>
              <a:buChar char="•"/>
            </a:pPr>
            <a:r>
              <a:rPr lang="en-US" b="1" i="0" dirty="0">
                <a:solidFill>
                  <a:srgbClr val="1A1C1C"/>
                </a:solidFill>
                <a:effectLst/>
                <a:latin typeface="Lato" panose="020F0502020204030203" pitchFamily="34" charset="0"/>
              </a:rPr>
              <a:t>Boundaries</a:t>
            </a:r>
            <a:r>
              <a:rPr lang="en-US" b="0" i="0" dirty="0">
                <a:solidFill>
                  <a:srgbClr val="1A1C1C"/>
                </a:solidFill>
                <a:effectLst/>
                <a:latin typeface="Lato" panose="020F0502020204030203" pitchFamily="34" charset="0"/>
              </a:rPr>
              <a:t>: </a:t>
            </a:r>
          </a:p>
          <a:p>
            <a:pPr marL="0" indent="0" algn="l" rtl="0">
              <a:buNone/>
            </a:pPr>
            <a:r>
              <a:rPr lang="en-US" b="0" i="0" dirty="0">
                <a:solidFill>
                  <a:srgbClr val="1A1C1C"/>
                </a:solidFill>
                <a:effectLst/>
                <a:latin typeface="Lato" panose="020F0502020204030203" pitchFamily="34" charset="0"/>
              </a:rPr>
              <a:t>demarcated by the </a:t>
            </a:r>
            <a:r>
              <a:rPr lang="en-US" dirty="0">
                <a:solidFill>
                  <a:srgbClr val="1A1C1C"/>
                </a:solidFill>
                <a:latin typeface="Lato" panose="020F0502020204030203" pitchFamily="34" charset="0"/>
              </a:rPr>
              <a:t>rib</a:t>
            </a:r>
            <a:r>
              <a:rPr lang="en-US" b="0" i="0" dirty="0">
                <a:solidFill>
                  <a:srgbClr val="1A1C1C"/>
                </a:solidFill>
                <a:effectLst/>
                <a:latin typeface="Lato" panose="020F0502020204030203" pitchFamily="34" charset="0"/>
              </a:rPr>
              <a:t> cage, and separated from the </a:t>
            </a:r>
            <a:r>
              <a:rPr lang="en-US" dirty="0">
                <a:solidFill>
                  <a:srgbClr val="1A1C1C"/>
                </a:solidFill>
                <a:latin typeface="Lato" panose="020F0502020204030203" pitchFamily="34" charset="0"/>
              </a:rPr>
              <a:t>abdominal cavity</a:t>
            </a:r>
            <a:r>
              <a:rPr lang="en-US" b="0" i="0" dirty="0">
                <a:solidFill>
                  <a:srgbClr val="1A1C1C"/>
                </a:solidFill>
                <a:effectLst/>
                <a:latin typeface="Lato" panose="020F0502020204030203" pitchFamily="34" charset="0"/>
              </a:rPr>
              <a:t> by the diaphragm</a:t>
            </a:r>
          </a:p>
          <a:p>
            <a:pPr marL="0" indent="0" algn="l" rtl="0">
              <a:buNone/>
            </a:pPr>
            <a:endParaRPr lang="en-US" b="0" i="0" dirty="0">
              <a:solidFill>
                <a:srgbClr val="1A1C1C"/>
              </a:solidFill>
              <a:effectLst/>
              <a:latin typeface="Lato" panose="020F0502020204030203" pitchFamily="34" charset="0"/>
            </a:endParaRPr>
          </a:p>
          <a:p>
            <a:pPr algn="l" rtl="0">
              <a:buFont typeface="Arial" panose="020B0604020202020204" pitchFamily="34" charset="0"/>
              <a:buChar char="•"/>
            </a:pPr>
            <a:r>
              <a:rPr lang="en-US" b="1" i="0" dirty="0">
                <a:solidFill>
                  <a:srgbClr val="1A1C1C"/>
                </a:solidFill>
                <a:effectLst/>
                <a:latin typeface="Lato" panose="020F0502020204030203" pitchFamily="34" charset="0"/>
              </a:rPr>
              <a:t>Divisions</a:t>
            </a:r>
            <a:r>
              <a:rPr lang="en-US" b="0" i="0" dirty="0">
                <a:solidFill>
                  <a:srgbClr val="1A1C1C"/>
                </a:solidFill>
                <a:effectLst/>
                <a:latin typeface="Lato" panose="020F0502020204030203" pitchFamily="34" charset="0"/>
              </a:rPr>
              <a:t> </a:t>
            </a:r>
          </a:p>
          <a:p>
            <a:pPr marL="742950" lvl="1" indent="-285750" algn="l" rtl="0">
              <a:buFont typeface="Arial" panose="020B0604020202020204" pitchFamily="34" charset="0"/>
              <a:buChar char="•"/>
            </a:pPr>
            <a:r>
              <a:rPr lang="en-US" sz="1800" b="0" i="0" dirty="0">
                <a:solidFill>
                  <a:srgbClr val="1A1C1C"/>
                </a:solidFill>
                <a:effectLst/>
                <a:latin typeface="Lato" panose="020F0502020204030203" pitchFamily="34" charset="0"/>
              </a:rPr>
              <a:t>The centrally located </a:t>
            </a:r>
            <a:r>
              <a:rPr lang="en-US" sz="1800" dirty="0">
                <a:solidFill>
                  <a:srgbClr val="1A1C1C"/>
                </a:solidFill>
                <a:latin typeface="Lato" panose="020F0502020204030203" pitchFamily="34" charset="0"/>
              </a:rPr>
              <a:t>mediastinum</a:t>
            </a:r>
            <a:endParaRPr lang="en-US" sz="1800" b="0" i="0" dirty="0">
              <a:solidFill>
                <a:srgbClr val="1A1C1C"/>
              </a:solidFill>
              <a:effectLst/>
              <a:latin typeface="Lato" panose="020F0502020204030203" pitchFamily="34" charset="0"/>
            </a:endParaRPr>
          </a:p>
          <a:p>
            <a:pPr marL="742950" lvl="1" indent="-285750" algn="l" rtl="0">
              <a:buFont typeface="Arial" panose="020B0604020202020204" pitchFamily="34" charset="0"/>
              <a:buChar char="•"/>
            </a:pPr>
            <a:r>
              <a:rPr lang="en-US" sz="1800" b="0" i="0" dirty="0">
                <a:solidFill>
                  <a:srgbClr val="1A1C1C"/>
                </a:solidFill>
                <a:effectLst/>
                <a:latin typeface="Lato" panose="020F0502020204030203" pitchFamily="34" charset="0"/>
              </a:rPr>
              <a:t>Two laterally located pleural cavities</a:t>
            </a:r>
          </a:p>
          <a:p>
            <a:pPr marL="457200" lvl="1" indent="0" algn="l" rtl="0">
              <a:buNone/>
            </a:pPr>
            <a:endParaRPr lang="en-US" sz="1800" b="0" i="0" dirty="0">
              <a:solidFill>
                <a:srgbClr val="1A1C1C"/>
              </a:solidFill>
              <a:effectLst/>
              <a:latin typeface="Lato" panose="020F0502020204030203" pitchFamily="34" charset="0"/>
            </a:endParaRPr>
          </a:p>
          <a:p>
            <a:pPr algn="l" rtl="0">
              <a:buFont typeface="Arial" panose="020B0604020202020204" pitchFamily="34" charset="0"/>
              <a:buChar char="•"/>
            </a:pPr>
            <a:r>
              <a:rPr lang="en-US" b="1" i="0" dirty="0">
                <a:solidFill>
                  <a:srgbClr val="1A1C1C"/>
                </a:solidFill>
                <a:effectLst/>
                <a:latin typeface="Lato" panose="020F0502020204030203" pitchFamily="34" charset="0"/>
              </a:rPr>
              <a:t>Contents</a:t>
            </a:r>
            <a:r>
              <a:rPr lang="en-US" b="0" i="0" dirty="0">
                <a:solidFill>
                  <a:srgbClr val="1A1C1C"/>
                </a:solidFill>
                <a:effectLst/>
                <a:latin typeface="Lato" panose="020F0502020204030203" pitchFamily="34" charset="0"/>
              </a:rPr>
              <a:t> </a:t>
            </a:r>
          </a:p>
          <a:p>
            <a:pPr marL="742950" lvl="1" indent="-285750" algn="l" rtl="0">
              <a:buFont typeface="Arial" panose="020B0604020202020204" pitchFamily="34" charset="0"/>
              <a:buChar char="•"/>
            </a:pPr>
            <a:r>
              <a:rPr lang="en-US" sz="1800" b="0" i="0" dirty="0">
                <a:solidFill>
                  <a:srgbClr val="1A1C1C"/>
                </a:solidFill>
                <a:effectLst/>
                <a:latin typeface="Lato" panose="020F0502020204030203" pitchFamily="34" charset="0"/>
              </a:rPr>
              <a:t>Organs: </a:t>
            </a:r>
            <a:r>
              <a:rPr lang="en-US" sz="1800" dirty="0">
                <a:solidFill>
                  <a:srgbClr val="1A1C1C"/>
                </a:solidFill>
                <a:latin typeface="Lato" panose="020F0502020204030203" pitchFamily="34" charset="0"/>
              </a:rPr>
              <a:t>heart</a:t>
            </a:r>
            <a:r>
              <a:rPr lang="en-US" sz="1800" b="0" i="0" dirty="0">
                <a:solidFill>
                  <a:srgbClr val="1A1C1C"/>
                </a:solidFill>
                <a:effectLst/>
                <a:latin typeface="Lato" panose="020F0502020204030203" pitchFamily="34" charset="0"/>
              </a:rPr>
              <a:t>, </a:t>
            </a:r>
            <a:r>
              <a:rPr lang="en-US" sz="1800" dirty="0">
                <a:solidFill>
                  <a:srgbClr val="1A1C1C"/>
                </a:solidFill>
                <a:latin typeface="Lato" panose="020F0502020204030203" pitchFamily="34" charset="0"/>
              </a:rPr>
              <a:t>lungs</a:t>
            </a:r>
            <a:r>
              <a:rPr lang="en-US" sz="1800" b="0" i="0" dirty="0">
                <a:solidFill>
                  <a:srgbClr val="1A1C1C"/>
                </a:solidFill>
                <a:effectLst/>
                <a:latin typeface="Lato" panose="020F0502020204030203" pitchFamily="34" charset="0"/>
              </a:rPr>
              <a:t>, </a:t>
            </a:r>
            <a:r>
              <a:rPr lang="en-US" sz="1800" dirty="0">
                <a:solidFill>
                  <a:srgbClr val="1A1C1C"/>
                </a:solidFill>
                <a:latin typeface="Lato" panose="020F0502020204030203" pitchFamily="34" charset="0"/>
              </a:rPr>
              <a:t>esophagus</a:t>
            </a:r>
            <a:r>
              <a:rPr lang="en-US" sz="1800" b="0" i="0" dirty="0">
                <a:solidFill>
                  <a:srgbClr val="1A1C1C"/>
                </a:solidFill>
                <a:effectLst/>
                <a:latin typeface="Lato" panose="020F0502020204030203" pitchFamily="34" charset="0"/>
              </a:rPr>
              <a:t>, </a:t>
            </a:r>
            <a:r>
              <a:rPr lang="en-US" sz="1800" dirty="0">
                <a:solidFill>
                  <a:srgbClr val="1A1C1C"/>
                </a:solidFill>
                <a:latin typeface="Lato" panose="020F0502020204030203" pitchFamily="34" charset="0"/>
              </a:rPr>
              <a:t>thymus</a:t>
            </a:r>
            <a:endParaRPr lang="en-US" sz="1800" b="0" i="0" dirty="0">
              <a:solidFill>
                <a:srgbClr val="1A1C1C"/>
              </a:solidFill>
              <a:effectLst/>
              <a:latin typeface="Lato" panose="020F0502020204030203" pitchFamily="34" charset="0"/>
            </a:endParaRPr>
          </a:p>
          <a:p>
            <a:pPr marL="742950" lvl="1" indent="-285750" algn="l" rtl="0">
              <a:buFont typeface="Arial" panose="020B0604020202020204" pitchFamily="34" charset="0"/>
              <a:buChar char="•"/>
            </a:pPr>
            <a:r>
              <a:rPr lang="en-US" sz="1800" b="0" i="0" dirty="0">
                <a:solidFill>
                  <a:srgbClr val="1A1C1C"/>
                </a:solidFill>
                <a:effectLst/>
                <a:latin typeface="Lato" panose="020F0502020204030203" pitchFamily="34" charset="0"/>
              </a:rPr>
              <a:t>Nerves: </a:t>
            </a:r>
            <a:r>
              <a:rPr lang="en-US" sz="1800" dirty="0">
                <a:solidFill>
                  <a:srgbClr val="1A1C1C"/>
                </a:solidFill>
                <a:latin typeface="Lato" panose="020F0502020204030203" pitchFamily="34" charset="0"/>
              </a:rPr>
              <a:t>sympathetic trunk</a:t>
            </a:r>
            <a:endParaRPr lang="en-US" sz="1800" b="0" i="0" dirty="0">
              <a:solidFill>
                <a:srgbClr val="1A1C1C"/>
              </a:solidFill>
              <a:effectLst/>
              <a:latin typeface="Lato" panose="020F0502020204030203" pitchFamily="34" charset="0"/>
            </a:endParaRPr>
          </a:p>
          <a:p>
            <a:pPr marL="742950" lvl="1" indent="-285750" algn="l" rtl="0">
              <a:buFont typeface="Arial" panose="020B0604020202020204" pitchFamily="34" charset="0"/>
              <a:buChar char="•"/>
            </a:pPr>
            <a:r>
              <a:rPr lang="en-US" sz="1800" b="0" i="0" dirty="0">
                <a:solidFill>
                  <a:srgbClr val="1A1C1C"/>
                </a:solidFill>
                <a:effectLst/>
                <a:latin typeface="Lato" panose="020F0502020204030203" pitchFamily="34" charset="0"/>
              </a:rPr>
              <a:t>Vessels (e.g., aorta, thoracic trunk)</a:t>
            </a:r>
          </a:p>
          <a:p>
            <a:pPr algn="l" rtl="0"/>
            <a:endParaRPr lang="ar-SA" dirty="0"/>
          </a:p>
        </p:txBody>
      </p:sp>
    </p:spTree>
    <p:extLst>
      <p:ext uri="{BB962C8B-B14F-4D97-AF65-F5344CB8AC3E}">
        <p14:creationId xmlns:p14="http://schemas.microsoft.com/office/powerpoint/2010/main" val="4246233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neumomediastinum and the aortic nipple: The clinical relevance of the left  superior intercostal vein - Walters - 2014 - Clinical Anatomy - Wiley  Online Library">
            <a:extLst>
              <a:ext uri="{FF2B5EF4-FFF2-40B4-BE49-F238E27FC236}">
                <a16:creationId xmlns:a16="http://schemas.microsoft.com/office/drawing/2014/main" id="{D5AF0418-D18A-EF0A-DAE6-41F8F5CDD0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164" y="612775"/>
            <a:ext cx="10598727" cy="5981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3812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005E1-7F94-45A3-8954-C428B02A953D}"/>
              </a:ext>
            </a:extLst>
          </p:cNvPr>
          <p:cNvSpPr>
            <a:spLocks noGrp="1"/>
          </p:cNvSpPr>
          <p:nvPr>
            <p:ph type="title"/>
          </p:nvPr>
        </p:nvSpPr>
        <p:spPr/>
        <p:txBody>
          <a:bodyPr/>
          <a:lstStyle/>
          <a:p>
            <a:r>
              <a:rPr lang="en-US" b="1" dirty="0">
                <a:solidFill>
                  <a:schemeClr val="accent1"/>
                </a:solidFill>
              </a:rPr>
              <a:t>The Mediastinum </a:t>
            </a:r>
            <a:endParaRPr lang="ar-SA" b="1" dirty="0">
              <a:solidFill>
                <a:schemeClr val="accent1"/>
              </a:solidFill>
            </a:endParaRPr>
          </a:p>
        </p:txBody>
      </p:sp>
      <p:sp>
        <p:nvSpPr>
          <p:cNvPr id="3" name="Content Placeholder 2">
            <a:extLst>
              <a:ext uri="{FF2B5EF4-FFF2-40B4-BE49-F238E27FC236}">
                <a16:creationId xmlns:a16="http://schemas.microsoft.com/office/drawing/2014/main" id="{84043347-905E-420E-93CD-1E6059F3737B}"/>
              </a:ext>
            </a:extLst>
          </p:cNvPr>
          <p:cNvSpPr>
            <a:spLocks noGrp="1"/>
          </p:cNvSpPr>
          <p:nvPr>
            <p:ph idx="1"/>
          </p:nvPr>
        </p:nvSpPr>
        <p:spPr/>
        <p:txBody>
          <a:bodyPr>
            <a:noAutofit/>
          </a:bodyPr>
          <a:lstStyle/>
          <a:p>
            <a:pPr algn="l" rtl="0">
              <a:buFont typeface="Arial" panose="020B0604020202020204" pitchFamily="34" charset="0"/>
              <a:buChar char="•"/>
            </a:pPr>
            <a:r>
              <a:rPr lang="en-US" b="1" i="0" dirty="0">
                <a:solidFill>
                  <a:srgbClr val="1A1C1C"/>
                </a:solidFill>
                <a:effectLst/>
                <a:latin typeface="Lato" panose="020F0502020204030203" pitchFamily="34" charset="0"/>
              </a:rPr>
              <a:t>Definition</a:t>
            </a:r>
            <a:r>
              <a:rPr lang="en-US" b="0" i="0" dirty="0">
                <a:solidFill>
                  <a:srgbClr val="1A1C1C"/>
                </a:solidFill>
                <a:effectLst/>
                <a:latin typeface="Lato" panose="020F0502020204030203" pitchFamily="34" charset="0"/>
              </a:rPr>
              <a:t>: </a:t>
            </a:r>
          </a:p>
          <a:p>
            <a:pPr marL="0" indent="0" algn="l" rtl="0">
              <a:buNone/>
            </a:pPr>
            <a:r>
              <a:rPr lang="en-US" b="0" i="0" dirty="0">
                <a:solidFill>
                  <a:srgbClr val="1A1C1C"/>
                </a:solidFill>
                <a:effectLst/>
                <a:latin typeface="Lato" panose="020F0502020204030203" pitchFamily="34" charset="0"/>
              </a:rPr>
              <a:t>The </a:t>
            </a:r>
            <a:r>
              <a:rPr lang="en-US" dirty="0">
                <a:solidFill>
                  <a:srgbClr val="1A1C1C"/>
                </a:solidFill>
                <a:latin typeface="Lato" panose="020F0502020204030203" pitchFamily="34" charset="0"/>
              </a:rPr>
              <a:t>mediastinum</a:t>
            </a:r>
            <a:r>
              <a:rPr lang="en-US" b="0" i="0" dirty="0">
                <a:solidFill>
                  <a:srgbClr val="1A1C1C"/>
                </a:solidFill>
                <a:effectLst/>
                <a:latin typeface="Lato" panose="020F0502020204030203" pitchFamily="34" charset="0"/>
              </a:rPr>
              <a:t> is the central space of the thoracic cavity located behind the </a:t>
            </a:r>
            <a:r>
              <a:rPr lang="en-US" dirty="0">
                <a:solidFill>
                  <a:srgbClr val="1A1C1C"/>
                </a:solidFill>
                <a:latin typeface="Lato" panose="020F0502020204030203" pitchFamily="34" charset="0"/>
              </a:rPr>
              <a:t>sternum</a:t>
            </a:r>
            <a:r>
              <a:rPr lang="en-US" b="0" i="0" dirty="0">
                <a:solidFill>
                  <a:srgbClr val="1A1C1C"/>
                </a:solidFill>
                <a:effectLst/>
                <a:latin typeface="Lato" panose="020F0502020204030203" pitchFamily="34" charset="0"/>
              </a:rPr>
              <a:t> and between the two </a:t>
            </a:r>
            <a:r>
              <a:rPr lang="en-US" dirty="0">
                <a:solidFill>
                  <a:srgbClr val="1A1C1C"/>
                </a:solidFill>
                <a:latin typeface="Lato" panose="020F0502020204030203" pitchFamily="34" charset="0"/>
              </a:rPr>
              <a:t>lungs</a:t>
            </a:r>
            <a:r>
              <a:rPr lang="en-US" b="0" i="0" dirty="0">
                <a:solidFill>
                  <a:srgbClr val="1A1C1C"/>
                </a:solidFill>
                <a:effectLst/>
                <a:latin typeface="Lato" panose="020F0502020204030203" pitchFamily="34" charset="0"/>
              </a:rPr>
              <a:t> and their respective </a:t>
            </a:r>
            <a:r>
              <a:rPr lang="en-US" dirty="0">
                <a:solidFill>
                  <a:srgbClr val="1A1C1C"/>
                </a:solidFill>
                <a:latin typeface="Lato" panose="020F0502020204030203" pitchFamily="34" charset="0"/>
              </a:rPr>
              <a:t>pleura</a:t>
            </a:r>
            <a:r>
              <a:rPr lang="en-US" b="0" i="0" dirty="0">
                <a:solidFill>
                  <a:srgbClr val="1A1C1C"/>
                </a:solidFill>
                <a:effectLst/>
                <a:latin typeface="Lato" panose="020F0502020204030203" pitchFamily="34" charset="0"/>
              </a:rPr>
              <a:t>.</a:t>
            </a:r>
          </a:p>
          <a:p>
            <a:pPr marL="0" indent="0" algn="l" rtl="0">
              <a:buNone/>
            </a:pPr>
            <a:endParaRPr lang="en-US" b="0" i="0" dirty="0">
              <a:solidFill>
                <a:srgbClr val="1A1C1C"/>
              </a:solidFill>
              <a:effectLst/>
              <a:latin typeface="Lato" panose="020F0502020204030203" pitchFamily="34" charset="0"/>
            </a:endParaRPr>
          </a:p>
          <a:p>
            <a:pPr algn="l" rtl="0">
              <a:buFont typeface="Arial" panose="020B0604020202020204" pitchFamily="34" charset="0"/>
              <a:buChar char="•"/>
            </a:pPr>
            <a:r>
              <a:rPr lang="en-US" b="1" i="0" dirty="0">
                <a:solidFill>
                  <a:srgbClr val="1A1C1C"/>
                </a:solidFill>
                <a:effectLst/>
                <a:latin typeface="Lato" panose="020F0502020204030203" pitchFamily="34" charset="0"/>
              </a:rPr>
              <a:t>Boundaries</a:t>
            </a:r>
            <a:r>
              <a:rPr lang="en-US" b="0" i="0" dirty="0">
                <a:solidFill>
                  <a:srgbClr val="1A1C1C"/>
                </a:solidFill>
                <a:effectLst/>
                <a:latin typeface="Lato" panose="020F0502020204030203" pitchFamily="34" charset="0"/>
              </a:rPr>
              <a:t> </a:t>
            </a:r>
          </a:p>
          <a:p>
            <a:pPr marL="742950" lvl="1" indent="-285750" algn="l" rtl="0">
              <a:buFont typeface="Arial" panose="020B0604020202020204" pitchFamily="34" charset="0"/>
              <a:buChar char="•"/>
            </a:pPr>
            <a:r>
              <a:rPr lang="en-US" sz="1800" dirty="0">
                <a:solidFill>
                  <a:srgbClr val="1A1C1C"/>
                </a:solidFill>
                <a:latin typeface="Lato" panose="020F0502020204030203" pitchFamily="34" charset="0"/>
              </a:rPr>
              <a:t>Anterior</a:t>
            </a:r>
            <a:r>
              <a:rPr lang="en-US" sz="1800" b="0" i="0" dirty="0">
                <a:solidFill>
                  <a:srgbClr val="1A1C1C"/>
                </a:solidFill>
                <a:effectLst/>
                <a:latin typeface="Lato" panose="020F0502020204030203" pitchFamily="34" charset="0"/>
              </a:rPr>
              <a:t>: </a:t>
            </a:r>
            <a:r>
              <a:rPr lang="en-US" sz="1800" dirty="0">
                <a:solidFill>
                  <a:srgbClr val="1A1C1C"/>
                </a:solidFill>
                <a:latin typeface="Lato" panose="020F0502020204030203" pitchFamily="34" charset="0"/>
              </a:rPr>
              <a:t>sternum</a:t>
            </a:r>
            <a:r>
              <a:rPr lang="en-US" sz="1800" b="0" i="0" dirty="0">
                <a:solidFill>
                  <a:srgbClr val="1A1C1C"/>
                </a:solidFill>
                <a:effectLst/>
                <a:latin typeface="Lato" panose="020F0502020204030203" pitchFamily="34" charset="0"/>
              </a:rPr>
              <a:t> and </a:t>
            </a:r>
            <a:r>
              <a:rPr lang="en-US" sz="1800" dirty="0">
                <a:solidFill>
                  <a:srgbClr val="1A1C1C"/>
                </a:solidFill>
                <a:latin typeface="Lato" panose="020F0502020204030203" pitchFamily="34" charset="0"/>
              </a:rPr>
              <a:t>transversus thoracis</a:t>
            </a:r>
            <a:r>
              <a:rPr lang="en-US" sz="1800" b="0" i="0" dirty="0">
                <a:solidFill>
                  <a:srgbClr val="1A1C1C"/>
                </a:solidFill>
                <a:effectLst/>
                <a:latin typeface="Lato" panose="020F0502020204030203" pitchFamily="34" charset="0"/>
              </a:rPr>
              <a:t> muscles</a:t>
            </a:r>
          </a:p>
          <a:p>
            <a:pPr marL="742950" lvl="1" indent="-285750" algn="l" rtl="0">
              <a:buFont typeface="Arial" panose="020B0604020202020204" pitchFamily="34" charset="0"/>
              <a:buChar char="•"/>
            </a:pPr>
            <a:r>
              <a:rPr lang="en-US" sz="1800" dirty="0">
                <a:solidFill>
                  <a:srgbClr val="1A1C1C"/>
                </a:solidFill>
                <a:latin typeface="Lato" panose="020F0502020204030203" pitchFamily="34" charset="0"/>
              </a:rPr>
              <a:t>Posterior</a:t>
            </a:r>
            <a:r>
              <a:rPr lang="en-US" sz="1800" b="0" i="0" dirty="0">
                <a:solidFill>
                  <a:srgbClr val="1A1C1C"/>
                </a:solidFill>
                <a:effectLst/>
                <a:latin typeface="Lato" panose="020F0502020204030203" pitchFamily="34" charset="0"/>
              </a:rPr>
              <a:t>: </a:t>
            </a:r>
            <a:r>
              <a:rPr lang="en-US" sz="1800" dirty="0">
                <a:solidFill>
                  <a:srgbClr val="1A1C1C"/>
                </a:solidFill>
                <a:latin typeface="Lato" panose="020F0502020204030203" pitchFamily="34" charset="0"/>
              </a:rPr>
              <a:t>vertebral column</a:t>
            </a:r>
            <a:endParaRPr lang="en-US" sz="1800" b="0" i="0" dirty="0">
              <a:solidFill>
                <a:srgbClr val="1A1C1C"/>
              </a:solidFill>
              <a:effectLst/>
              <a:latin typeface="Lato" panose="020F0502020204030203" pitchFamily="34" charset="0"/>
            </a:endParaRPr>
          </a:p>
          <a:p>
            <a:pPr marL="742950" lvl="1" indent="-285750" algn="l" rtl="0">
              <a:buFont typeface="Arial" panose="020B0604020202020204" pitchFamily="34" charset="0"/>
              <a:buChar char="•"/>
            </a:pPr>
            <a:r>
              <a:rPr lang="en-US" sz="1800" b="0" i="0" dirty="0">
                <a:solidFill>
                  <a:srgbClr val="1A1C1C"/>
                </a:solidFill>
                <a:effectLst/>
                <a:latin typeface="Lato" panose="020F0502020204030203" pitchFamily="34" charset="0"/>
              </a:rPr>
              <a:t>Superior: thoracic inlet </a:t>
            </a:r>
          </a:p>
          <a:p>
            <a:pPr marL="742950" lvl="1" indent="-285750" algn="l" rtl="0">
              <a:buFont typeface="Arial" panose="020B0604020202020204" pitchFamily="34" charset="0"/>
              <a:buChar char="•"/>
            </a:pPr>
            <a:r>
              <a:rPr lang="en-US" sz="1800" b="0" i="0" dirty="0">
                <a:solidFill>
                  <a:srgbClr val="1A1C1C"/>
                </a:solidFill>
                <a:effectLst/>
                <a:latin typeface="Lato" panose="020F0502020204030203" pitchFamily="34" charset="0"/>
              </a:rPr>
              <a:t>Inferior: diaphragm</a:t>
            </a:r>
          </a:p>
          <a:p>
            <a:pPr marL="742950" lvl="1" indent="-285750" algn="l" rtl="0">
              <a:buFont typeface="Arial" panose="020B0604020202020204" pitchFamily="34" charset="0"/>
              <a:buChar char="•"/>
            </a:pPr>
            <a:r>
              <a:rPr lang="en-US" sz="1800" dirty="0">
                <a:solidFill>
                  <a:srgbClr val="1A1C1C"/>
                </a:solidFill>
                <a:latin typeface="Lato" panose="020F0502020204030203" pitchFamily="34" charset="0"/>
              </a:rPr>
              <a:t>Lateral</a:t>
            </a:r>
            <a:r>
              <a:rPr lang="en-US" sz="1800" b="0" i="0" dirty="0">
                <a:solidFill>
                  <a:srgbClr val="1A1C1C"/>
                </a:solidFill>
                <a:effectLst/>
                <a:latin typeface="Lato" panose="020F0502020204030203" pitchFamily="34" charset="0"/>
              </a:rPr>
              <a:t>: </a:t>
            </a:r>
            <a:r>
              <a:rPr lang="en-US" sz="1800" dirty="0">
                <a:solidFill>
                  <a:srgbClr val="1A1C1C"/>
                </a:solidFill>
                <a:latin typeface="Lato" panose="020F0502020204030203" pitchFamily="34" charset="0"/>
              </a:rPr>
              <a:t>pleura</a:t>
            </a:r>
            <a:r>
              <a:rPr lang="en-US" sz="1800" b="0" i="0" dirty="0">
                <a:solidFill>
                  <a:srgbClr val="1A1C1C"/>
                </a:solidFill>
                <a:effectLst/>
                <a:latin typeface="Lato" panose="020F0502020204030203" pitchFamily="34" charset="0"/>
              </a:rPr>
              <a:t> of the </a:t>
            </a:r>
            <a:r>
              <a:rPr lang="en-US" sz="1800" dirty="0">
                <a:solidFill>
                  <a:srgbClr val="1A1C1C"/>
                </a:solidFill>
                <a:latin typeface="Lato" panose="020F0502020204030203" pitchFamily="34" charset="0"/>
              </a:rPr>
              <a:t>lung</a:t>
            </a:r>
            <a:endParaRPr lang="en-US" sz="1800" b="0" i="0" dirty="0">
              <a:solidFill>
                <a:srgbClr val="1A1C1C"/>
              </a:solidFill>
              <a:effectLst/>
              <a:latin typeface="Lato" panose="020F0502020204030203" pitchFamily="34" charset="0"/>
            </a:endParaRPr>
          </a:p>
          <a:p>
            <a:pPr algn="l" rtl="0"/>
            <a:endParaRPr lang="ar-SA" dirty="0"/>
          </a:p>
        </p:txBody>
      </p:sp>
    </p:spTree>
    <p:extLst>
      <p:ext uri="{BB962C8B-B14F-4D97-AF65-F5344CB8AC3E}">
        <p14:creationId xmlns:p14="http://schemas.microsoft.com/office/powerpoint/2010/main" val="1498630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0BC6508F-D0A1-6D14-BC2B-98B1DC5F8FF7}"/>
              </a:ext>
            </a:extLst>
          </p:cNvPr>
          <p:cNvGrpSpPr>
            <a:grpSpLocks/>
          </p:cNvGrpSpPr>
          <p:nvPr/>
        </p:nvGrpSpPr>
        <p:grpSpPr bwMode="auto">
          <a:xfrm>
            <a:off x="1399309" y="0"/>
            <a:ext cx="9088582" cy="6414655"/>
            <a:chOff x="2071" y="2847"/>
            <a:chExt cx="7987" cy="8414"/>
          </a:xfrm>
        </p:grpSpPr>
        <p:sp>
          <p:nvSpPr>
            <p:cNvPr id="3" name="Rectangle 3">
              <a:extLst>
                <a:ext uri="{FF2B5EF4-FFF2-40B4-BE49-F238E27FC236}">
                  <a16:creationId xmlns:a16="http://schemas.microsoft.com/office/drawing/2014/main" id="{2F408E52-5504-4A27-EFBB-12F7151E2AFF}"/>
                </a:ext>
              </a:extLst>
            </p:cNvPr>
            <p:cNvSpPr>
              <a:spLocks noChangeArrowheads="1"/>
            </p:cNvSpPr>
            <p:nvPr/>
          </p:nvSpPr>
          <p:spPr bwMode="auto">
            <a:xfrm>
              <a:off x="3203" y="2847"/>
              <a:ext cx="5530" cy="48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0" fontAlgn="base" latinLnBrk="0" hangingPunct="0">
                <a:lnSpc>
                  <a:spcPct val="100000"/>
                </a:lnSpc>
                <a:spcBef>
                  <a:spcPct val="0"/>
                </a:spcBef>
                <a:spcAft>
                  <a:spcPts val="800"/>
                </a:spcAft>
                <a:buClrTx/>
                <a:buSzTx/>
                <a:buFontTx/>
                <a:buNone/>
                <a:tabLst/>
              </a:pPr>
              <a:endParaRPr kumimoji="0" lang="en-US" altLang="ar-SA" sz="1400" b="1" i="0" u="none" strike="noStrike" cap="none" normalizeH="0" baseline="0">
                <a:ln>
                  <a:noFill/>
                </a:ln>
                <a:solidFill>
                  <a:schemeClr val="tx1"/>
                </a:solidFill>
                <a:effectLst/>
                <a:latin typeface="Arial" panose="020B0604020202020204" pitchFamily="34" charset="0"/>
                <a:ea typeface="Arial" panose="020B0604020202020204" pitchFamily="34" charset="0"/>
              </a:endParaRPr>
            </a:p>
            <a:p>
              <a:pPr marL="0" marR="0" lvl="0" indent="0" algn="ctr" defTabSz="914400" rtl="1" eaLnBrk="0" fontAlgn="base" latinLnBrk="0" hangingPunct="0">
                <a:lnSpc>
                  <a:spcPct val="100000"/>
                </a:lnSpc>
                <a:spcBef>
                  <a:spcPct val="0"/>
                </a:spcBef>
                <a:spcAft>
                  <a:spcPts val="800"/>
                </a:spcAft>
                <a:buClrTx/>
                <a:buSzTx/>
                <a:buFontTx/>
                <a:buNone/>
                <a:tabLst/>
              </a:pPr>
              <a:endParaRPr kumimoji="0" lang="en-US" altLang="ar-SA" sz="1400" b="1" i="0" u="none" strike="noStrike" cap="none" normalizeH="0" baseline="0">
                <a:ln>
                  <a:noFill/>
                </a:ln>
                <a:solidFill>
                  <a:schemeClr val="tx1"/>
                </a:solidFill>
                <a:effectLst/>
                <a:latin typeface="Arial" panose="020B0604020202020204" pitchFamily="34" charset="0"/>
                <a:ea typeface="Arial" panose="020B0604020202020204" pitchFamily="34" charset="0"/>
              </a:endParaRPr>
            </a:p>
            <a:p>
              <a:pPr marL="0" marR="0" lvl="0" indent="0" algn="ctr" defTabSz="914400" rtl="1" eaLnBrk="0" fontAlgn="base" latinLnBrk="0" hangingPunct="0">
                <a:lnSpc>
                  <a:spcPct val="100000"/>
                </a:lnSpc>
                <a:spcBef>
                  <a:spcPct val="0"/>
                </a:spcBef>
                <a:spcAft>
                  <a:spcPts val="800"/>
                </a:spcAft>
                <a:buClrTx/>
                <a:buSzTx/>
                <a:buFontTx/>
                <a:buNone/>
                <a:tabLst/>
              </a:pPr>
              <a:endParaRPr kumimoji="0" lang="en-US" altLang="ar-SA" sz="1100" b="0" i="0" u="none" strike="noStrike" cap="none" normalizeH="0" baseline="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altLang="ar-SA" sz="1800" b="0" i="0" u="none" strike="noStrike" cap="none" normalizeH="0" baseline="0">
                <a:ln>
                  <a:noFill/>
                </a:ln>
                <a:solidFill>
                  <a:schemeClr val="tx1"/>
                </a:solidFill>
                <a:effectLst/>
                <a:latin typeface="Arial" panose="020B0604020202020204" pitchFamily="34" charset="0"/>
              </a:endParaRPr>
            </a:p>
          </p:txBody>
        </p:sp>
        <p:pic>
          <p:nvPicPr>
            <p:cNvPr id="2052" name="Picture 63">
              <a:extLst>
                <a:ext uri="{FF2B5EF4-FFF2-40B4-BE49-F238E27FC236}">
                  <a16:creationId xmlns:a16="http://schemas.microsoft.com/office/drawing/2014/main" id="{29017689-89E6-ADDF-A52C-00EEAECCE04F}"/>
                </a:ext>
              </a:extLst>
            </p:cNvPr>
            <p:cNvPicPr>
              <a:picLocks noChangeAspect="1" noChangeArrowheads="1"/>
            </p:cNvPicPr>
            <p:nvPr/>
          </p:nvPicPr>
          <p:blipFill>
            <a:blip r:embed="rId2">
              <a:lum contrast="30000"/>
              <a:extLst>
                <a:ext uri="{28A0092B-C50C-407E-A947-70E740481C1C}">
                  <a14:useLocalDpi xmlns:a14="http://schemas.microsoft.com/office/drawing/2010/main" val="0"/>
                </a:ext>
              </a:extLst>
            </a:blip>
            <a:srcRect b="5429"/>
            <a:stretch>
              <a:fillRect/>
            </a:stretch>
          </p:blipFill>
          <p:spPr bwMode="auto">
            <a:xfrm>
              <a:off x="2071" y="3420"/>
              <a:ext cx="7987" cy="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42416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D723919-2F5E-4E39-BF76-7E90322763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6000" y="463158"/>
            <a:ext cx="9458960" cy="5931684"/>
          </a:xfrm>
        </p:spPr>
      </p:pic>
    </p:spTree>
    <p:extLst>
      <p:ext uri="{BB962C8B-B14F-4D97-AF65-F5344CB8AC3E}">
        <p14:creationId xmlns:p14="http://schemas.microsoft.com/office/powerpoint/2010/main" val="2810727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32D6F21-4E17-47A2-96F4-27AEF369DE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4871" y="603559"/>
            <a:ext cx="7724489" cy="5650881"/>
          </a:xfrm>
        </p:spPr>
      </p:pic>
    </p:spTree>
    <p:extLst>
      <p:ext uri="{BB962C8B-B14F-4D97-AF65-F5344CB8AC3E}">
        <p14:creationId xmlns:p14="http://schemas.microsoft.com/office/powerpoint/2010/main" val="3623834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F542026-AA76-4E65-A3FF-55BEDA85C5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06207" y="4013054"/>
            <a:ext cx="4819898" cy="2844946"/>
          </a:xfrm>
        </p:spPr>
      </p:pic>
      <p:pic>
        <p:nvPicPr>
          <p:cNvPr id="7" name="Picture 6">
            <a:extLst>
              <a:ext uri="{FF2B5EF4-FFF2-40B4-BE49-F238E27FC236}">
                <a16:creationId xmlns:a16="http://schemas.microsoft.com/office/drawing/2014/main" id="{BCDA010D-2D55-4095-BDCD-63B9CD3C26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055" y="457199"/>
            <a:ext cx="6492240" cy="4409441"/>
          </a:xfrm>
          <a:prstGeom prst="rect">
            <a:avLst/>
          </a:prstGeom>
        </p:spPr>
      </p:pic>
      <p:pic>
        <p:nvPicPr>
          <p:cNvPr id="9" name="Picture 8">
            <a:extLst>
              <a:ext uri="{FF2B5EF4-FFF2-40B4-BE49-F238E27FC236}">
                <a16:creationId xmlns:a16="http://schemas.microsoft.com/office/drawing/2014/main" id="{0CF8290B-2FA1-4EB6-9FAD-4A81E7362B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4145" y="0"/>
            <a:ext cx="5347855" cy="3883162"/>
          </a:xfrm>
          <a:prstGeom prst="rect">
            <a:avLst/>
          </a:prstGeom>
        </p:spPr>
      </p:pic>
    </p:spTree>
    <p:extLst>
      <p:ext uri="{BB962C8B-B14F-4D97-AF65-F5344CB8AC3E}">
        <p14:creationId xmlns:p14="http://schemas.microsoft.com/office/powerpoint/2010/main" val="1384499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479D7FC0-4DF3-28C6-84D2-801886A2D1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7999"/>
          </a:xfrm>
          <a:prstGeom prst="rect">
            <a:avLst/>
          </a:prstGeom>
        </p:spPr>
      </p:pic>
    </p:spTree>
    <p:extLst>
      <p:ext uri="{BB962C8B-B14F-4D97-AF65-F5344CB8AC3E}">
        <p14:creationId xmlns:p14="http://schemas.microsoft.com/office/powerpoint/2010/main" val="2936029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29CCEA9-CC3B-42C1-A4F3-F8F5E3271CF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6251" y="1438478"/>
            <a:ext cx="7699497" cy="4867736"/>
          </a:xfrm>
        </p:spPr>
      </p:pic>
    </p:spTree>
    <p:extLst>
      <p:ext uri="{BB962C8B-B14F-4D97-AF65-F5344CB8AC3E}">
        <p14:creationId xmlns:p14="http://schemas.microsoft.com/office/powerpoint/2010/main" val="398147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71E713F8-E0B9-C988-F276-D36B923BCD49}"/>
              </a:ext>
            </a:extLst>
          </p:cNvPr>
          <p:cNvSpPr txBox="1"/>
          <p:nvPr/>
        </p:nvSpPr>
        <p:spPr>
          <a:xfrm>
            <a:off x="1129145" y="410385"/>
            <a:ext cx="9933710" cy="6037230"/>
          </a:xfrm>
          <a:prstGeom prst="rect">
            <a:avLst/>
          </a:prstGeom>
          <a:noFill/>
        </p:spPr>
        <p:txBody>
          <a:bodyPr wrap="square" rtlCol="1">
            <a:spAutoFit/>
          </a:bodyPr>
          <a:lstStyle/>
          <a:p>
            <a:pPr marL="1143000" lvl="2" indent="-228600" algn="justLow" rtl="0">
              <a:lnSpc>
                <a:spcPct val="150000"/>
              </a:lnSpc>
              <a:buFont typeface="Symbol" panose="05050102010706020507" pitchFamily="18" charset="2"/>
              <a:buChar char=""/>
              <a:tabLst>
                <a:tab pos="571500" algn="l"/>
                <a:tab pos="1028700" algn="l"/>
              </a:tabLst>
            </a:pPr>
            <a:r>
              <a:rPr lang="en-US" sz="3200" b="1" dirty="0">
                <a:effectLst/>
                <a:latin typeface="Tahoma" panose="020B0604030504040204" pitchFamily="34" charset="0"/>
                <a:ea typeface="Times New Roman" panose="02020603050405020304" pitchFamily="18" charset="0"/>
              </a:rPr>
              <a:t>Contents:</a:t>
            </a:r>
          </a:p>
          <a:p>
            <a:pPr lvl="2" algn="justLow" rtl="0">
              <a:lnSpc>
                <a:spcPct val="150000"/>
              </a:lnSpc>
              <a:tabLst>
                <a:tab pos="571500" algn="l"/>
                <a:tab pos="1028700" algn="l"/>
              </a:tabLst>
            </a:pPr>
            <a:r>
              <a:rPr lang="en-US" sz="2400" b="1" dirty="0">
                <a:effectLst/>
                <a:latin typeface="Tahoma" panose="020B0604030504040204" pitchFamily="34" charset="0"/>
                <a:ea typeface="Times New Roman" panose="02020603050405020304" pitchFamily="18" charset="0"/>
              </a:rPr>
              <a:t>A)</a:t>
            </a:r>
            <a:r>
              <a:rPr lang="en-US" sz="2400" b="1" dirty="0" err="1">
                <a:effectLst/>
                <a:latin typeface="Tahoma" panose="020B0604030504040204" pitchFamily="34" charset="0"/>
                <a:ea typeface="Times New Roman" panose="02020603050405020304" pitchFamily="18" charset="0"/>
              </a:rPr>
              <a:t>Retromanubrial</a:t>
            </a:r>
            <a:r>
              <a:rPr lang="en-US" sz="2400" b="1" dirty="0">
                <a:effectLst/>
                <a:latin typeface="Tahoma" panose="020B0604030504040204" pitchFamily="34" charset="0"/>
                <a:ea typeface="Times New Roman" panose="02020603050405020304" pitchFamily="18" charset="0"/>
              </a:rPr>
              <a:t> structures: (fatty lymphatic &amp; venous layers)</a:t>
            </a:r>
            <a:endParaRPr lang="en-US" sz="2400" dirty="0">
              <a:effectLst/>
              <a:latin typeface="Times New Roman" panose="02020603050405020304" pitchFamily="18" charset="0"/>
              <a:ea typeface="Times New Roman" panose="02020603050405020304" pitchFamily="18" charset="0"/>
            </a:endParaRPr>
          </a:p>
          <a:p>
            <a:pPr marL="342900" lvl="0" indent="-342900" algn="l" rtl="0">
              <a:lnSpc>
                <a:spcPct val="150000"/>
              </a:lnSpc>
              <a:buFont typeface="Wingdings" panose="05000000000000000000" pitchFamily="2" charset="2"/>
              <a:buChar char=""/>
              <a:tabLst>
                <a:tab pos="857250" algn="l"/>
                <a:tab pos="1028700" algn="l"/>
                <a:tab pos="1143000" algn="l"/>
              </a:tabLst>
            </a:pPr>
            <a:r>
              <a:rPr lang="en-US" sz="2000" dirty="0">
                <a:effectLst/>
                <a:latin typeface="Tahoma" panose="020B0604030504040204" pitchFamily="34" charset="0"/>
                <a:ea typeface="Times New Roman" panose="02020603050405020304" pitchFamily="18" charset="0"/>
              </a:rPr>
              <a:t>These are structures lies immediately behind the manubrium </a:t>
            </a:r>
            <a:r>
              <a:rPr lang="en-US" sz="2000" dirty="0" err="1">
                <a:effectLst/>
                <a:latin typeface="Tahoma" panose="020B0604030504040204" pitchFamily="34" charset="0"/>
                <a:ea typeface="Times New Roman" panose="02020603050405020304" pitchFamily="18" charset="0"/>
              </a:rPr>
              <a:t>sterni</a:t>
            </a:r>
            <a:r>
              <a:rPr lang="en-US" sz="2000" dirty="0">
                <a:effectLst/>
                <a:latin typeface="Tahoma" panose="020B0604030504040204" pitchFamily="34" charset="0"/>
                <a:ea typeface="Times New Roman" panose="02020603050405020304" pitchFamily="18" charset="0"/>
              </a:rPr>
              <a:t> and arranged </a:t>
            </a:r>
            <a:r>
              <a:rPr lang="en-US" sz="2000" b="1" dirty="0">
                <a:effectLst/>
                <a:latin typeface="Tahoma" panose="020B0604030504040204" pitchFamily="34" charset="0"/>
                <a:ea typeface="Times New Roman" panose="02020603050405020304" pitchFamily="18" charset="0"/>
              </a:rPr>
              <a:t>from anterior to posterior as follows:</a:t>
            </a:r>
            <a:endParaRPr lang="en-US" sz="2000" dirty="0">
              <a:effectLst/>
              <a:latin typeface="Times New Roman" panose="02020603050405020304" pitchFamily="18" charset="0"/>
              <a:ea typeface="Times New Roman" panose="02020603050405020304" pitchFamily="18" charset="0"/>
            </a:endParaRPr>
          </a:p>
          <a:p>
            <a:pPr marL="342900" lvl="0" indent="-342900" algn="l" rtl="0">
              <a:lnSpc>
                <a:spcPct val="150000"/>
              </a:lnSpc>
              <a:buFont typeface="Tahoma" panose="020B0604030504040204" pitchFamily="34" charset="0"/>
              <a:buAutoNum type="arabicParenR"/>
              <a:tabLst>
                <a:tab pos="1085850" algn="l"/>
              </a:tabLst>
            </a:pPr>
            <a:r>
              <a:rPr lang="en-US" sz="2000" dirty="0">
                <a:effectLst/>
                <a:latin typeface="Tahoma" panose="020B0604030504040204" pitchFamily="34" charset="0"/>
                <a:ea typeface="Times New Roman" panose="02020603050405020304" pitchFamily="18" charset="0"/>
              </a:rPr>
              <a:t>Remains of </a:t>
            </a:r>
            <a:r>
              <a:rPr lang="en-US" sz="2000" b="1" dirty="0">
                <a:effectLst/>
                <a:latin typeface="Tahoma" panose="020B0604030504040204" pitchFamily="34" charset="0"/>
                <a:ea typeface="Times New Roman" panose="02020603050405020304" pitchFamily="18" charset="0"/>
              </a:rPr>
              <a:t>thymus</a:t>
            </a:r>
            <a:r>
              <a:rPr lang="en-US" sz="2000" dirty="0">
                <a:effectLst/>
                <a:latin typeface="Tahoma" panose="020B0604030504040204" pitchFamily="34" charset="0"/>
                <a:ea typeface="Times New Roman" panose="02020603050405020304" pitchFamily="18" charset="0"/>
              </a:rPr>
              <a:t> gland: After puberty it undergoes gradual involution and replaced by fibro-fatty </a:t>
            </a:r>
            <a:r>
              <a:rPr lang="en-US" sz="2000" dirty="0" err="1">
                <a:effectLst/>
                <a:latin typeface="Tahoma" panose="020B0604030504040204" pitchFamily="34" charset="0"/>
                <a:ea typeface="Times New Roman" panose="02020603050405020304" pitchFamily="18" charset="0"/>
              </a:rPr>
              <a:t>tisuues</a:t>
            </a:r>
            <a:r>
              <a:rPr lang="en-US" sz="2000" dirty="0">
                <a:effectLst/>
                <a:latin typeface="Tahoma" panose="020B0604030504040204" pitchFamily="34" charset="0"/>
                <a:ea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endParaRPr>
          </a:p>
          <a:p>
            <a:pPr marL="342900" lvl="0" indent="-342900" algn="l" rtl="0">
              <a:lnSpc>
                <a:spcPct val="150000"/>
              </a:lnSpc>
              <a:buFont typeface="Tahoma" panose="020B0604030504040204" pitchFamily="34" charset="0"/>
              <a:buAutoNum type="arabicParenR"/>
              <a:tabLst>
                <a:tab pos="1085850" algn="l"/>
              </a:tabLst>
            </a:pPr>
            <a:r>
              <a:rPr lang="en-US" sz="2000" dirty="0">
                <a:effectLst/>
                <a:latin typeface="Tahoma" panose="020B0604030504040204" pitchFamily="34" charset="0"/>
                <a:ea typeface="Times New Roman" panose="02020603050405020304" pitchFamily="18" charset="0"/>
              </a:rPr>
              <a:t> </a:t>
            </a:r>
            <a:r>
              <a:rPr lang="en-US" sz="2000" b="1" dirty="0">
                <a:effectLst/>
                <a:latin typeface="Tahoma" panose="020B0604030504040204" pitchFamily="34" charset="0"/>
                <a:ea typeface="Times New Roman" panose="02020603050405020304" pitchFamily="18" charset="0"/>
              </a:rPr>
              <a:t>Fat</a:t>
            </a:r>
            <a:r>
              <a:rPr lang="en-US" sz="2000" dirty="0">
                <a:effectLst/>
                <a:latin typeface="Tahoma" panose="020B0604030504040204" pitchFamily="34" charset="0"/>
                <a:ea typeface="Times New Roman" panose="02020603050405020304" pitchFamily="18" charset="0"/>
              </a:rPr>
              <a:t> and anterior mediastinal </a:t>
            </a:r>
            <a:r>
              <a:rPr lang="en-US" sz="2000" b="1" dirty="0">
                <a:effectLst/>
                <a:latin typeface="Tahoma" panose="020B0604030504040204" pitchFamily="34" charset="0"/>
                <a:ea typeface="Times New Roman" panose="02020603050405020304" pitchFamily="18" charset="0"/>
              </a:rPr>
              <a:t>lymph nodes</a:t>
            </a:r>
            <a:r>
              <a:rPr lang="en-US" sz="2000" dirty="0">
                <a:effectLst/>
                <a:latin typeface="Tahoma" panose="020B0604030504040204" pitchFamily="34" charset="0"/>
                <a:ea typeface="Times New Roman" panose="02020603050405020304" pitchFamily="18" charset="0"/>
              </a:rPr>
              <a:t>. </a:t>
            </a:r>
          </a:p>
          <a:p>
            <a:pPr marL="342900" lvl="0" indent="-342900" algn="l" rtl="0">
              <a:lnSpc>
                <a:spcPct val="150000"/>
              </a:lnSpc>
              <a:buFont typeface="Tahoma" panose="020B0604030504040204" pitchFamily="34" charset="0"/>
              <a:buAutoNum type="arabicParenR"/>
              <a:tabLst>
                <a:tab pos="1085850" algn="l"/>
              </a:tabLst>
            </a:pPr>
            <a:r>
              <a:rPr lang="en-US" sz="2000" dirty="0">
                <a:effectLst/>
                <a:latin typeface="Tahoma" panose="020B0604030504040204" pitchFamily="34" charset="0"/>
                <a:ea typeface="Times New Roman" panose="02020603050405020304" pitchFamily="18" charset="0"/>
              </a:rPr>
              <a:t> </a:t>
            </a:r>
            <a:r>
              <a:rPr lang="en-US" sz="2000" b="1" dirty="0">
                <a:effectLst/>
                <a:latin typeface="Tahoma" panose="020B0604030504040204" pitchFamily="34" charset="0"/>
                <a:ea typeface="Times New Roman" panose="02020603050405020304" pitchFamily="18" charset="0"/>
              </a:rPr>
              <a:t>Right </a:t>
            </a:r>
            <a:r>
              <a:rPr lang="en-US" sz="2000" b="1" dirty="0" err="1">
                <a:effectLst/>
                <a:latin typeface="Tahoma" panose="020B0604030504040204" pitchFamily="34" charset="0"/>
                <a:ea typeface="Times New Roman" panose="02020603050405020304" pitchFamily="18" charset="0"/>
              </a:rPr>
              <a:t>braciocephalic</a:t>
            </a:r>
            <a:r>
              <a:rPr lang="en-US" sz="2000" b="1" dirty="0">
                <a:effectLst/>
                <a:latin typeface="Tahoma" panose="020B0604030504040204" pitchFamily="34" charset="0"/>
                <a:ea typeface="Times New Roman" panose="02020603050405020304" pitchFamily="18" charset="0"/>
              </a:rPr>
              <a:t> vein</a:t>
            </a:r>
            <a:r>
              <a:rPr lang="en-US" sz="2000" dirty="0">
                <a:effectLst/>
                <a:latin typeface="Tahoma" panose="020B0604030504040204" pitchFamily="34" charset="0"/>
                <a:ea typeface="Times New Roman" panose="02020603050405020304" pitchFamily="18" charset="0"/>
              </a:rPr>
              <a:t>: descends vertically behind the right margin of the manubrium.</a:t>
            </a:r>
            <a:endParaRPr lang="en-US" sz="2000" dirty="0">
              <a:latin typeface="Times New Roman" panose="02020603050405020304" pitchFamily="18" charset="0"/>
              <a:ea typeface="Times New Roman" panose="02020603050405020304" pitchFamily="18" charset="0"/>
            </a:endParaRPr>
          </a:p>
          <a:p>
            <a:pPr marL="342900" lvl="0" indent="-342900" algn="l" rtl="0">
              <a:lnSpc>
                <a:spcPct val="150000"/>
              </a:lnSpc>
              <a:buFont typeface="Tahoma" panose="020B0604030504040204" pitchFamily="34" charset="0"/>
              <a:buAutoNum type="arabicParenR"/>
              <a:tabLst>
                <a:tab pos="1085850" algn="l"/>
              </a:tabLst>
            </a:pPr>
            <a:r>
              <a:rPr lang="en-US" sz="2000" b="1" dirty="0">
                <a:effectLst/>
                <a:latin typeface="Tahoma" panose="020B0604030504040204" pitchFamily="34" charset="0"/>
                <a:ea typeface="Times New Roman" panose="02020603050405020304" pitchFamily="18" charset="0"/>
              </a:rPr>
              <a:t>Left </a:t>
            </a:r>
            <a:r>
              <a:rPr lang="en-US" sz="2000" b="1" dirty="0" err="1">
                <a:effectLst/>
                <a:latin typeface="Tahoma" panose="020B0604030504040204" pitchFamily="34" charset="0"/>
                <a:ea typeface="Times New Roman" panose="02020603050405020304" pitchFamily="18" charset="0"/>
              </a:rPr>
              <a:t>braciocephalic</a:t>
            </a:r>
            <a:r>
              <a:rPr lang="en-US" sz="2000" b="1" dirty="0">
                <a:effectLst/>
                <a:latin typeface="Tahoma" panose="020B0604030504040204" pitchFamily="34" charset="0"/>
                <a:ea typeface="Times New Roman" panose="02020603050405020304" pitchFamily="18" charset="0"/>
              </a:rPr>
              <a:t> vein</a:t>
            </a:r>
            <a:r>
              <a:rPr lang="en-US" sz="2000" dirty="0">
                <a:effectLst/>
                <a:latin typeface="Tahoma" panose="020B0604030504040204" pitchFamily="34" charset="0"/>
                <a:ea typeface="Times New Roman" panose="02020603050405020304" pitchFamily="18" charset="0"/>
              </a:rPr>
              <a:t>: runs obliquely from left to right above the arch of the aorta, crossing the origins of its 3 branches</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75065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868F9AD-A1A9-A3EA-3F81-0334760F32D8}"/>
              </a:ext>
            </a:extLst>
          </p:cNvPr>
          <p:cNvSpPr txBox="1"/>
          <p:nvPr/>
        </p:nvSpPr>
        <p:spPr>
          <a:xfrm>
            <a:off x="0" y="364666"/>
            <a:ext cx="11430000" cy="4052071"/>
          </a:xfrm>
          <a:prstGeom prst="rect">
            <a:avLst/>
          </a:prstGeom>
          <a:noFill/>
        </p:spPr>
        <p:txBody>
          <a:bodyPr wrap="square">
            <a:spAutoFit/>
          </a:bodyPr>
          <a:lstStyle/>
          <a:p>
            <a:pPr lvl="3">
              <a:lnSpc>
                <a:spcPct val="150000"/>
              </a:lnSpc>
              <a:tabLst>
                <a:tab pos="795655" algn="l"/>
                <a:tab pos="1085850" algn="l"/>
              </a:tabLst>
            </a:pPr>
            <a:r>
              <a:rPr lang="en-US" sz="1400" dirty="0">
                <a:effectLst/>
                <a:latin typeface="Tahoma" panose="020B0604030504040204" pitchFamily="34" charset="0"/>
                <a:ea typeface="Times New Roman" panose="02020603050405020304" pitchFamily="18" charset="0"/>
              </a:rPr>
              <a:t>  </a:t>
            </a:r>
            <a:endParaRPr lang="en-US" sz="2000" dirty="0">
              <a:latin typeface="Times New Roman" panose="02020603050405020304" pitchFamily="18" charset="0"/>
              <a:ea typeface="Times New Roman" panose="02020603050405020304" pitchFamily="18" charset="0"/>
            </a:endParaRPr>
          </a:p>
          <a:p>
            <a:pPr lvl="3">
              <a:lnSpc>
                <a:spcPct val="150000"/>
              </a:lnSpc>
              <a:tabLst>
                <a:tab pos="795655" algn="l"/>
                <a:tab pos="1085850" algn="l"/>
              </a:tabLst>
            </a:pPr>
            <a:r>
              <a:rPr lang="en-US" sz="2000" b="1" dirty="0">
                <a:effectLst/>
                <a:latin typeface="Tahoma" panose="020B0604030504040204" pitchFamily="34" charset="0"/>
                <a:ea typeface="Times New Roman" panose="02020603050405020304" pitchFamily="18" charset="0"/>
              </a:rPr>
              <a:t> 5) Left superior intercostal vein</a:t>
            </a:r>
            <a:r>
              <a:rPr lang="en-US" sz="2000" dirty="0">
                <a:effectLst/>
                <a:latin typeface="Tahoma" panose="020B0604030504040204" pitchFamily="34" charset="0"/>
                <a:ea typeface="Times New Roman" panose="02020603050405020304" pitchFamily="18" charset="0"/>
              </a:rPr>
              <a:t>: ends in the left brachiocephalic vein.</a:t>
            </a:r>
          </a:p>
          <a:p>
            <a:pPr lvl="3">
              <a:lnSpc>
                <a:spcPct val="150000"/>
              </a:lnSpc>
              <a:tabLst>
                <a:tab pos="795655" algn="l"/>
                <a:tab pos="1085850" algn="l"/>
              </a:tabLst>
            </a:pPr>
            <a:endParaRPr lang="en-US" sz="2000" dirty="0">
              <a:latin typeface="Times New Roman" panose="02020603050405020304" pitchFamily="18" charset="0"/>
              <a:ea typeface="Times New Roman" panose="02020603050405020304" pitchFamily="18" charset="0"/>
            </a:endParaRPr>
          </a:p>
          <a:p>
            <a:pPr marL="1543050" lvl="1" indent="-228600">
              <a:lnSpc>
                <a:spcPct val="150000"/>
              </a:lnSpc>
              <a:tabLst>
                <a:tab pos="1085850" algn="l"/>
                <a:tab pos="1325245" algn="l"/>
              </a:tabLst>
            </a:pPr>
            <a:r>
              <a:rPr lang="en-US" sz="2000" b="1" dirty="0">
                <a:effectLst/>
                <a:latin typeface="Tahoma" panose="020B0604030504040204" pitchFamily="34" charset="0"/>
                <a:ea typeface="Times New Roman" panose="02020603050405020304" pitchFamily="18" charset="0"/>
              </a:rPr>
              <a:t>6) </a:t>
            </a:r>
            <a:r>
              <a:rPr lang="en-US" sz="2000" dirty="0">
                <a:effectLst/>
                <a:latin typeface="Tahoma" panose="020B0604030504040204" pitchFamily="34" charset="0"/>
                <a:ea typeface="Times New Roman" panose="02020603050405020304" pitchFamily="18" charset="0"/>
              </a:rPr>
              <a:t>Upper ½ of </a:t>
            </a:r>
            <a:r>
              <a:rPr lang="en-US" sz="2000" b="1" dirty="0">
                <a:effectLst/>
                <a:latin typeface="Tahoma" panose="020B0604030504040204" pitchFamily="34" charset="0"/>
                <a:ea typeface="Times New Roman" panose="02020603050405020304" pitchFamily="18" charset="0"/>
              </a:rPr>
              <a:t>SVC</a:t>
            </a:r>
            <a:r>
              <a:rPr lang="en-US" sz="2000" dirty="0">
                <a:effectLst/>
                <a:latin typeface="Tahoma" panose="020B0604030504040204" pitchFamily="34" charset="0"/>
                <a:ea typeface="Times New Roman" panose="02020603050405020304" pitchFamily="18" charset="0"/>
              </a:rPr>
              <a:t>: formed by the union of the right and left brachiocephalic veins, descends vertically behind the right margin of the manubrium and its posterior aspect receives the arch of the azygos vein.</a:t>
            </a:r>
          </a:p>
          <a:p>
            <a:pPr marL="1543050" lvl="1" indent="-228600">
              <a:lnSpc>
                <a:spcPct val="150000"/>
              </a:lnSpc>
              <a:tabLst>
                <a:tab pos="1085850" algn="l"/>
                <a:tab pos="1325245" algn="l"/>
              </a:tabLst>
            </a:pPr>
            <a:endParaRPr lang="en-US" sz="2000" dirty="0">
              <a:latin typeface="Times New Roman" panose="02020603050405020304" pitchFamily="18" charset="0"/>
              <a:ea typeface="Times New Roman" panose="02020603050405020304" pitchFamily="18" charset="0"/>
            </a:endParaRPr>
          </a:p>
          <a:p>
            <a:pPr marL="1543050" lvl="1" indent="-228600">
              <a:lnSpc>
                <a:spcPct val="150000"/>
              </a:lnSpc>
              <a:tabLst>
                <a:tab pos="1085850" algn="l"/>
                <a:tab pos="1325245" algn="l"/>
              </a:tabLst>
            </a:pPr>
            <a:r>
              <a:rPr lang="en-US" sz="2000" b="1" dirty="0">
                <a:effectLst/>
                <a:latin typeface="Tahoma" panose="020B0604030504040204" pitchFamily="34" charset="0"/>
                <a:ea typeface="Times New Roman" panose="02020603050405020304" pitchFamily="18" charset="0"/>
              </a:rPr>
              <a:t>7) Right phrenic nerve</a:t>
            </a:r>
            <a:r>
              <a:rPr lang="en-US" sz="2000" dirty="0">
                <a:effectLst/>
                <a:latin typeface="Tahoma" panose="020B0604030504040204" pitchFamily="34" charset="0"/>
                <a:ea typeface="Times New Roman" panose="02020603050405020304" pitchFamily="18" charset="0"/>
              </a:rPr>
              <a:t> on the right side of right </a:t>
            </a:r>
            <a:r>
              <a:rPr lang="en-US" sz="2000" dirty="0" err="1">
                <a:effectLst/>
                <a:latin typeface="Tahoma" panose="020B0604030504040204" pitchFamily="34" charset="0"/>
                <a:ea typeface="Times New Roman" panose="02020603050405020304" pitchFamily="18" charset="0"/>
              </a:rPr>
              <a:t>brachio</a:t>
            </a:r>
            <a:r>
              <a:rPr lang="en-US" sz="2000" dirty="0">
                <a:effectLst/>
                <a:latin typeface="Tahoma" panose="020B0604030504040204" pitchFamily="34" charset="0"/>
                <a:ea typeface="Times New Roman" panose="02020603050405020304" pitchFamily="18" charset="0"/>
              </a:rPr>
              <a:t>-cephalic vein &amp; superior vena cava.</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12902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5AB6A6B-974F-D7F4-8A93-321AA02DECA9}"/>
              </a:ext>
            </a:extLst>
          </p:cNvPr>
          <p:cNvSpPr txBox="1"/>
          <p:nvPr/>
        </p:nvSpPr>
        <p:spPr>
          <a:xfrm>
            <a:off x="498764" y="378986"/>
            <a:ext cx="11194472" cy="6585201"/>
          </a:xfrm>
          <a:prstGeom prst="rect">
            <a:avLst/>
          </a:prstGeom>
          <a:noFill/>
        </p:spPr>
        <p:txBody>
          <a:bodyPr wrap="square">
            <a:spAutoFit/>
          </a:bodyPr>
          <a:lstStyle/>
          <a:p>
            <a:pPr lvl="5" rtl="0">
              <a:lnSpc>
                <a:spcPct val="150000"/>
              </a:lnSpc>
            </a:pPr>
            <a:r>
              <a:rPr lang="en-US" sz="2400" b="1" dirty="0">
                <a:effectLst/>
                <a:latin typeface="Tahoma" panose="020B0604030504040204" pitchFamily="34" charset="0"/>
                <a:ea typeface="Times New Roman" panose="02020603050405020304" pitchFamily="18" charset="0"/>
              </a:rPr>
              <a:t>B) Intermediate structures:(</a:t>
            </a:r>
            <a:r>
              <a:rPr lang="en-US" sz="2400" dirty="0">
                <a:effectLst/>
                <a:latin typeface="Tahoma" panose="020B0604030504040204" pitchFamily="34" charset="0"/>
                <a:ea typeface="Times New Roman" panose="02020603050405020304" pitchFamily="18" charset="0"/>
              </a:rPr>
              <a:t> </a:t>
            </a:r>
            <a:r>
              <a:rPr lang="en-US" sz="2400" b="1" dirty="0">
                <a:effectLst/>
                <a:latin typeface="Tahoma" panose="020B0604030504040204" pitchFamily="34" charset="0"/>
                <a:ea typeface="Times New Roman" panose="02020603050405020304" pitchFamily="18" charset="0"/>
              </a:rPr>
              <a:t>2 arches &amp; 4 nerves)</a:t>
            </a:r>
          </a:p>
          <a:p>
            <a:pPr lvl="5" rtl="0">
              <a:lnSpc>
                <a:spcPct val="150000"/>
              </a:lnSpc>
            </a:pPr>
            <a:endParaRPr lang="en-US" sz="2000" dirty="0">
              <a:effectLst/>
              <a:latin typeface="Times New Roman" panose="02020603050405020304" pitchFamily="18" charset="0"/>
              <a:ea typeface="Times New Roman" panose="02020603050405020304" pitchFamily="18" charset="0"/>
            </a:endParaRPr>
          </a:p>
          <a:p>
            <a:pPr marL="342900" lvl="0" indent="-342900" rtl="0">
              <a:lnSpc>
                <a:spcPct val="150000"/>
              </a:lnSpc>
              <a:buFont typeface="+mj-lt"/>
              <a:buAutoNum type="arabicParenR"/>
              <a:tabLst>
                <a:tab pos="685800" algn="l"/>
              </a:tabLst>
            </a:pPr>
            <a:r>
              <a:rPr lang="en-US" sz="2000" b="1" dirty="0">
                <a:effectLst/>
                <a:latin typeface="Tahoma" panose="020B0604030504040204" pitchFamily="34" charset="0"/>
                <a:ea typeface="Times New Roman" panose="02020603050405020304" pitchFamily="18" charset="0"/>
                <a:cs typeface="Tahoma" panose="020B0604030504040204" pitchFamily="34" charset="0"/>
              </a:rPr>
              <a:t>Arterial layer</a:t>
            </a:r>
            <a:r>
              <a:rPr lang="en-US" sz="2000" dirty="0">
                <a:effectLst/>
                <a:latin typeface="Tahoma" panose="020B0604030504040204" pitchFamily="34" charset="0"/>
                <a:ea typeface="Times New Roman" panose="02020603050405020304" pitchFamily="18" charset="0"/>
                <a:cs typeface="Tahoma" panose="020B0604030504040204" pitchFamily="34" charset="0"/>
              </a:rPr>
              <a:t>: </a:t>
            </a:r>
            <a:r>
              <a:rPr lang="en-US" sz="2000" b="1" dirty="0">
                <a:effectLst/>
                <a:latin typeface="Tahoma" panose="020B0604030504040204" pitchFamily="34" charset="0"/>
                <a:ea typeface="Times New Roman" panose="02020603050405020304" pitchFamily="18" charset="0"/>
                <a:cs typeface="Tahoma" panose="020B0604030504040204" pitchFamily="34" charset="0"/>
              </a:rPr>
              <a:t>Arch of aorta </a:t>
            </a:r>
            <a:r>
              <a:rPr lang="en-US" sz="2000" dirty="0">
                <a:effectLst/>
                <a:latin typeface="Tahoma" panose="020B0604030504040204" pitchFamily="34" charset="0"/>
                <a:ea typeface="Times New Roman" panose="02020603050405020304" pitchFamily="18" charset="0"/>
                <a:cs typeface="Tahoma" panose="020B0604030504040204" pitchFamily="34" charset="0"/>
              </a:rPr>
              <a:t>and its </a:t>
            </a:r>
            <a:r>
              <a:rPr lang="en-US" sz="2000" b="1" dirty="0">
                <a:effectLst/>
                <a:latin typeface="Tahoma" panose="020B0604030504040204" pitchFamily="34" charset="0"/>
                <a:ea typeface="Times New Roman" panose="02020603050405020304" pitchFamily="18" charset="0"/>
                <a:cs typeface="Tahoma" panose="020B0604030504040204" pitchFamily="34" charset="0"/>
              </a:rPr>
              <a:t>3 branches. </a:t>
            </a:r>
            <a:r>
              <a:rPr lang="en-US" sz="2000" dirty="0">
                <a:effectLst/>
                <a:latin typeface="Tahoma" panose="020B0604030504040204" pitchFamily="34" charset="0"/>
                <a:ea typeface="Times New Roman" panose="02020603050405020304" pitchFamily="18" charset="0"/>
                <a:cs typeface="Tahoma" panose="020B0604030504040204" pitchFamily="34" charset="0"/>
              </a:rPr>
              <a:t>(brachiocephalic, left common carotid and left subclavian arteries).</a:t>
            </a:r>
          </a:p>
          <a:p>
            <a:pPr marL="342900" lvl="0" indent="-342900" rtl="0">
              <a:lnSpc>
                <a:spcPct val="150000"/>
              </a:lnSpc>
              <a:buFont typeface="+mj-lt"/>
              <a:buAutoNum type="arabicParenR"/>
              <a:tabLst>
                <a:tab pos="685800" algn="l"/>
              </a:tabLst>
            </a:pPr>
            <a:endParaRPr lang="en-US" sz="2000" b="1" dirty="0">
              <a:effectLst/>
              <a:latin typeface="Tahoma" panose="020B0604030504040204" pitchFamily="34" charset="0"/>
              <a:ea typeface="Times New Roman" panose="02020603050405020304" pitchFamily="18" charset="0"/>
              <a:cs typeface="Tahoma" panose="020B0604030504040204" pitchFamily="34" charset="0"/>
            </a:endParaRPr>
          </a:p>
          <a:p>
            <a:pPr marL="342900" lvl="0" indent="-342900" rtl="0">
              <a:lnSpc>
                <a:spcPct val="150000"/>
              </a:lnSpc>
              <a:buFont typeface="+mj-lt"/>
              <a:buAutoNum type="arabicParenR"/>
              <a:tabLst>
                <a:tab pos="685800" algn="l"/>
              </a:tabLst>
            </a:pPr>
            <a:r>
              <a:rPr lang="en-US" sz="2000" b="1" dirty="0">
                <a:effectLst/>
                <a:latin typeface="Tahoma" panose="020B0604030504040204" pitchFamily="34" charset="0"/>
                <a:ea typeface="Times New Roman" panose="02020603050405020304" pitchFamily="18" charset="0"/>
                <a:cs typeface="Tahoma" panose="020B0604030504040204" pitchFamily="34" charset="0"/>
              </a:rPr>
              <a:t>Left phrenic &amp; left </a:t>
            </a:r>
            <a:r>
              <a:rPr lang="en-US" sz="2000" b="1" dirty="0" err="1">
                <a:effectLst/>
                <a:latin typeface="Tahoma" panose="020B0604030504040204" pitchFamily="34" charset="0"/>
                <a:ea typeface="Times New Roman" panose="02020603050405020304" pitchFamily="18" charset="0"/>
                <a:cs typeface="Tahoma" panose="020B0604030504040204" pitchFamily="34" charset="0"/>
              </a:rPr>
              <a:t>vagus</a:t>
            </a:r>
            <a:r>
              <a:rPr lang="en-US" sz="2000" b="1" dirty="0">
                <a:effectLst/>
                <a:latin typeface="Tahoma" panose="020B0604030504040204" pitchFamily="34" charset="0"/>
                <a:ea typeface="Times New Roman" panose="02020603050405020304" pitchFamily="18" charset="0"/>
                <a:cs typeface="Tahoma" panose="020B0604030504040204" pitchFamily="34" charset="0"/>
              </a:rPr>
              <a:t> </a:t>
            </a:r>
            <a:r>
              <a:rPr lang="en-US" sz="2000" dirty="0">
                <a:effectLst/>
                <a:latin typeface="Tahoma" panose="020B0604030504040204" pitchFamily="34" charset="0"/>
                <a:ea typeface="Times New Roman" panose="02020603050405020304" pitchFamily="18" charset="0"/>
                <a:cs typeface="Tahoma" panose="020B0604030504040204" pitchFamily="34" charset="0"/>
              </a:rPr>
              <a:t>nerves: descend between left subclavian and left common carotid arteries then on the left side of aortic arch.</a:t>
            </a:r>
          </a:p>
          <a:p>
            <a:pPr marL="342900" lvl="0" indent="-342900" rtl="0">
              <a:lnSpc>
                <a:spcPct val="150000"/>
              </a:lnSpc>
              <a:buFont typeface="+mj-lt"/>
              <a:buAutoNum type="arabicParenR"/>
            </a:pPr>
            <a:endParaRPr lang="en-US" sz="2000" b="1" dirty="0">
              <a:effectLst/>
              <a:latin typeface="Tahoma" panose="020B0604030504040204" pitchFamily="34" charset="0"/>
              <a:ea typeface="Times New Roman" panose="02020603050405020304" pitchFamily="18" charset="0"/>
              <a:cs typeface="Tahoma" panose="020B0604030504040204" pitchFamily="34" charset="0"/>
            </a:endParaRPr>
          </a:p>
          <a:p>
            <a:pPr marL="342900" lvl="0" indent="-342900" rtl="0">
              <a:lnSpc>
                <a:spcPct val="150000"/>
              </a:lnSpc>
              <a:buFont typeface="+mj-lt"/>
              <a:buAutoNum type="arabicParenR"/>
            </a:pPr>
            <a:r>
              <a:rPr lang="en-US" sz="2000" b="1" dirty="0">
                <a:effectLst/>
                <a:latin typeface="Tahoma" panose="020B0604030504040204" pitchFamily="34" charset="0"/>
                <a:ea typeface="Times New Roman" panose="02020603050405020304" pitchFamily="18" charset="0"/>
                <a:cs typeface="Tahoma" panose="020B0604030504040204" pitchFamily="34" charset="0"/>
              </a:rPr>
              <a:t>Left recurrent laryngeal nerve:</a:t>
            </a:r>
            <a:r>
              <a:rPr lang="en-US" sz="2000" dirty="0">
                <a:effectLst/>
                <a:latin typeface="Tahoma" panose="020B0604030504040204" pitchFamily="34" charset="0"/>
                <a:ea typeface="Times New Roman" panose="02020603050405020304" pitchFamily="18" charset="0"/>
                <a:cs typeface="Tahoma" panose="020B0604030504040204" pitchFamily="34" charset="0"/>
              </a:rPr>
              <a:t> it arises from the left </a:t>
            </a:r>
            <a:r>
              <a:rPr lang="en-US" sz="2000" dirty="0" err="1">
                <a:effectLst/>
                <a:latin typeface="Tahoma" panose="020B0604030504040204" pitchFamily="34" charset="0"/>
                <a:ea typeface="Times New Roman" panose="02020603050405020304" pitchFamily="18" charset="0"/>
                <a:cs typeface="Tahoma" panose="020B0604030504040204" pitchFamily="34" charset="0"/>
              </a:rPr>
              <a:t>vagus</a:t>
            </a:r>
            <a:r>
              <a:rPr lang="en-US" sz="2000" dirty="0">
                <a:effectLst/>
                <a:latin typeface="Tahoma" panose="020B0604030504040204" pitchFamily="34" charset="0"/>
                <a:ea typeface="Times New Roman" panose="02020603050405020304" pitchFamily="18" charset="0"/>
                <a:cs typeface="Tahoma" panose="020B0604030504040204" pitchFamily="34" charset="0"/>
              </a:rPr>
              <a:t> nerve and curves around the lower aspect of the arch of the aorta.</a:t>
            </a:r>
          </a:p>
          <a:p>
            <a:pPr marL="342900" lvl="0" indent="-342900" rtl="0">
              <a:lnSpc>
                <a:spcPct val="150000"/>
              </a:lnSpc>
              <a:buFont typeface="+mj-lt"/>
              <a:buAutoNum type="arabicParenR"/>
            </a:pPr>
            <a:endParaRPr lang="en-US" sz="2000" b="1" dirty="0">
              <a:effectLst/>
              <a:latin typeface="Tahoma" panose="020B0604030504040204" pitchFamily="34" charset="0"/>
              <a:ea typeface="Times New Roman" panose="02020603050405020304" pitchFamily="18" charset="0"/>
              <a:cs typeface="Tahoma" panose="020B0604030504040204" pitchFamily="34" charset="0"/>
            </a:endParaRPr>
          </a:p>
          <a:p>
            <a:pPr marL="342900" lvl="0" indent="-342900" rtl="0">
              <a:lnSpc>
                <a:spcPct val="150000"/>
              </a:lnSpc>
              <a:buFont typeface="+mj-lt"/>
              <a:buAutoNum type="arabicParenR"/>
            </a:pPr>
            <a:r>
              <a:rPr lang="en-US" sz="2000" b="1" dirty="0">
                <a:effectLst/>
                <a:latin typeface="Tahoma" panose="020B0604030504040204" pitchFamily="34" charset="0"/>
                <a:ea typeface="Times New Roman" panose="02020603050405020304" pitchFamily="18" charset="0"/>
                <a:cs typeface="Tahoma" panose="020B0604030504040204" pitchFamily="34" charset="0"/>
              </a:rPr>
              <a:t>Superficial cardiac plexus</a:t>
            </a:r>
            <a:r>
              <a:rPr lang="en-US" sz="2000" dirty="0">
                <a:effectLst/>
                <a:latin typeface="Tahoma" panose="020B0604030504040204" pitchFamily="34" charset="0"/>
                <a:ea typeface="Times New Roman" panose="02020603050405020304" pitchFamily="18" charset="0"/>
                <a:cs typeface="Tahoma" panose="020B0604030504040204" pitchFamily="34" charset="0"/>
              </a:rPr>
              <a:t> below arch of aorta. </a:t>
            </a:r>
          </a:p>
          <a:p>
            <a:pPr marL="342900" lvl="0" indent="-342900" rtl="0">
              <a:lnSpc>
                <a:spcPct val="150000"/>
              </a:lnSpc>
              <a:buFont typeface="+mj-lt"/>
              <a:buAutoNum type="arabicParenR"/>
              <a:tabLst>
                <a:tab pos="685800" algn="l"/>
              </a:tabLst>
            </a:pPr>
            <a:endParaRPr lang="en-US" sz="2000" b="1" dirty="0">
              <a:effectLst/>
              <a:latin typeface="Tahoma" panose="020B0604030504040204" pitchFamily="34" charset="0"/>
              <a:ea typeface="Times New Roman" panose="02020603050405020304" pitchFamily="18" charset="0"/>
              <a:cs typeface="Tahoma" panose="020B0604030504040204" pitchFamily="34" charset="0"/>
            </a:endParaRPr>
          </a:p>
          <a:p>
            <a:pPr marL="342900" lvl="0" indent="-342900" rtl="0">
              <a:lnSpc>
                <a:spcPct val="150000"/>
              </a:lnSpc>
              <a:buFont typeface="+mj-lt"/>
              <a:buAutoNum type="arabicParenR"/>
              <a:tabLst>
                <a:tab pos="685800" algn="l"/>
              </a:tabLst>
            </a:pPr>
            <a:r>
              <a:rPr lang="en-US" sz="2000" b="1" dirty="0">
                <a:effectLst/>
                <a:latin typeface="Tahoma" panose="020B0604030504040204" pitchFamily="34" charset="0"/>
                <a:ea typeface="Times New Roman" panose="02020603050405020304" pitchFamily="18" charset="0"/>
                <a:cs typeface="Tahoma" panose="020B0604030504040204" pitchFamily="34" charset="0"/>
              </a:rPr>
              <a:t>Arch of azygos</a:t>
            </a:r>
            <a:r>
              <a:rPr lang="en-US" sz="2000" dirty="0">
                <a:effectLst/>
                <a:latin typeface="Tahoma" panose="020B0604030504040204" pitchFamily="34" charset="0"/>
                <a:ea typeface="Times New Roman" panose="02020603050405020304" pitchFamily="18" charset="0"/>
                <a:cs typeface="Tahoma" panose="020B0604030504040204" pitchFamily="34" charset="0"/>
              </a:rPr>
              <a:t>.</a:t>
            </a:r>
          </a:p>
        </p:txBody>
      </p:sp>
    </p:spTree>
    <p:extLst>
      <p:ext uri="{BB962C8B-B14F-4D97-AF65-F5344CB8AC3E}">
        <p14:creationId xmlns:p14="http://schemas.microsoft.com/office/powerpoint/2010/main" val="1279840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D60B6409-9F6D-E78C-B94E-591B68F6DF21}"/>
              </a:ext>
            </a:extLst>
          </p:cNvPr>
          <p:cNvSpPr txBox="1"/>
          <p:nvPr/>
        </p:nvSpPr>
        <p:spPr>
          <a:xfrm>
            <a:off x="678875" y="586017"/>
            <a:ext cx="11083634" cy="5206233"/>
          </a:xfrm>
          <a:prstGeom prst="rect">
            <a:avLst/>
          </a:prstGeom>
          <a:noFill/>
        </p:spPr>
        <p:txBody>
          <a:bodyPr wrap="square">
            <a:spAutoFit/>
          </a:bodyPr>
          <a:lstStyle/>
          <a:p>
            <a:pPr marL="2514600" lvl="5" indent="-228600" algn="l" rtl="0">
              <a:lnSpc>
                <a:spcPct val="150000"/>
              </a:lnSpc>
              <a:buFont typeface="+mj-lt"/>
              <a:buAutoNum type="alphaUcParenR"/>
            </a:pPr>
            <a:r>
              <a:rPr lang="en-US" sz="2400" b="1" dirty="0">
                <a:effectLst/>
                <a:latin typeface="Tahoma" panose="020B0604030504040204" pitchFamily="34" charset="0"/>
                <a:ea typeface="Times New Roman" panose="02020603050405020304" pitchFamily="18" charset="0"/>
              </a:rPr>
              <a:t> Prevertebral structures</a:t>
            </a:r>
            <a:r>
              <a:rPr lang="en-US" sz="2400" dirty="0">
                <a:effectLst/>
                <a:latin typeface="Tahoma" panose="020B0604030504040204" pitchFamily="34" charset="0"/>
                <a:ea typeface="Times New Roman" panose="02020603050405020304" pitchFamily="18" charset="0"/>
              </a:rPr>
              <a:t>:(3 tubes, 2 nerve)</a:t>
            </a:r>
          </a:p>
          <a:p>
            <a:pPr lvl="5" algn="l" rtl="0">
              <a:lnSpc>
                <a:spcPct val="150000"/>
              </a:lnSpc>
            </a:pPr>
            <a:endParaRPr lang="en-US" sz="2000" dirty="0">
              <a:effectLst/>
              <a:latin typeface="Times New Roman" panose="02020603050405020304" pitchFamily="18" charset="0"/>
              <a:ea typeface="Times New Roman" panose="02020603050405020304" pitchFamily="18" charset="0"/>
            </a:endParaRPr>
          </a:p>
          <a:p>
            <a:pPr marL="342900" lvl="0" indent="-342900" algn="l" rtl="0">
              <a:lnSpc>
                <a:spcPct val="150000"/>
              </a:lnSpc>
              <a:buSzPts val="1400"/>
              <a:buFont typeface="+mj-lt"/>
              <a:buAutoNum type="arabicParenR"/>
            </a:pPr>
            <a:r>
              <a:rPr lang="en-US" sz="2000" b="1" dirty="0">
                <a:effectLst/>
                <a:latin typeface="Tahoma" panose="020B0604030504040204" pitchFamily="34" charset="0"/>
                <a:ea typeface="Times New Roman" panose="02020603050405020304" pitchFamily="18" charset="0"/>
                <a:cs typeface="Tahoma" panose="020B0604030504040204" pitchFamily="34" charset="0"/>
              </a:rPr>
              <a:t>Trachea</a:t>
            </a:r>
            <a:r>
              <a:rPr lang="en-US" sz="2000" dirty="0">
                <a:effectLst/>
                <a:latin typeface="Tahoma" panose="020B0604030504040204" pitchFamily="34" charset="0"/>
                <a:ea typeface="Times New Roman" panose="02020603050405020304" pitchFamily="18" charset="0"/>
                <a:cs typeface="Tahoma" panose="020B0604030504040204" pitchFamily="34" charset="0"/>
              </a:rPr>
              <a:t> with its </a:t>
            </a:r>
            <a:r>
              <a:rPr lang="en-US" sz="2000" b="1" dirty="0">
                <a:effectLst/>
                <a:latin typeface="Tahoma" panose="020B0604030504040204" pitchFamily="34" charset="0"/>
                <a:ea typeface="Times New Roman" panose="02020603050405020304" pitchFamily="18" charset="0"/>
                <a:cs typeface="Tahoma" panose="020B0604030504040204" pitchFamily="34" charset="0"/>
              </a:rPr>
              <a:t>right </a:t>
            </a:r>
            <a:r>
              <a:rPr lang="en-US" sz="2000" b="1" dirty="0" err="1">
                <a:effectLst/>
                <a:latin typeface="Tahoma" panose="020B0604030504040204" pitchFamily="34" charset="0"/>
                <a:ea typeface="Times New Roman" panose="02020603050405020304" pitchFamily="18" charset="0"/>
                <a:cs typeface="Tahoma" panose="020B0604030504040204" pitchFamily="34" charset="0"/>
              </a:rPr>
              <a:t>vagus</a:t>
            </a:r>
            <a:r>
              <a:rPr lang="en-US" sz="2000" dirty="0">
                <a:effectLst/>
                <a:latin typeface="Tahoma" panose="020B0604030504040204" pitchFamily="34" charset="0"/>
                <a:ea typeface="Times New Roman" panose="02020603050405020304" pitchFamily="18" charset="0"/>
                <a:cs typeface="Tahoma" panose="020B0604030504040204" pitchFamily="34" charset="0"/>
              </a:rPr>
              <a:t> on its right side. It descends behind   the arch of aorta and its  branches.</a:t>
            </a:r>
          </a:p>
          <a:p>
            <a:pPr marL="342900" lvl="0" indent="-342900" algn="justLow" rtl="0">
              <a:lnSpc>
                <a:spcPct val="150000"/>
              </a:lnSpc>
              <a:buSzPts val="1400"/>
              <a:buFont typeface="+mj-lt"/>
              <a:buAutoNum type="arabicParenR"/>
            </a:pPr>
            <a:endParaRPr lang="en-US" sz="2000" b="1" dirty="0">
              <a:effectLst/>
              <a:latin typeface="Tahoma" panose="020B0604030504040204" pitchFamily="34" charset="0"/>
              <a:ea typeface="Times New Roman" panose="02020603050405020304" pitchFamily="18" charset="0"/>
              <a:cs typeface="Tahoma" panose="020B0604030504040204" pitchFamily="34" charset="0"/>
            </a:endParaRPr>
          </a:p>
          <a:p>
            <a:pPr marL="342900" lvl="0" indent="-342900" algn="justLow" rtl="0">
              <a:lnSpc>
                <a:spcPct val="150000"/>
              </a:lnSpc>
              <a:buSzPts val="1400"/>
              <a:buFont typeface="+mj-lt"/>
              <a:buAutoNum type="arabicParenR"/>
            </a:pPr>
            <a:r>
              <a:rPr lang="en-US" sz="2000" b="1" dirty="0" err="1">
                <a:effectLst/>
                <a:latin typeface="Tahoma" panose="020B0604030504040204" pitchFamily="34" charset="0"/>
                <a:ea typeface="Times New Roman" panose="02020603050405020304" pitchFamily="18" charset="0"/>
                <a:cs typeface="Tahoma" panose="020B0604030504040204" pitchFamily="34" charset="0"/>
              </a:rPr>
              <a:t>Oesophagus</a:t>
            </a:r>
            <a:r>
              <a:rPr lang="en-US" sz="2000" dirty="0">
                <a:effectLst/>
                <a:latin typeface="Tahoma" panose="020B0604030504040204" pitchFamily="34" charset="0"/>
                <a:ea typeface="Times New Roman" panose="02020603050405020304" pitchFamily="18" charset="0"/>
                <a:cs typeface="Tahoma" panose="020B0604030504040204" pitchFamily="34" charset="0"/>
              </a:rPr>
              <a:t> : It descends posterior to the trachea .</a:t>
            </a:r>
          </a:p>
          <a:p>
            <a:pPr marL="342900" lvl="0" indent="-342900" algn="l" rtl="0">
              <a:lnSpc>
                <a:spcPct val="150000"/>
              </a:lnSpc>
              <a:buSzPts val="1400"/>
              <a:buFont typeface="+mj-lt"/>
              <a:buAutoNum type="arabicParenR"/>
            </a:pPr>
            <a:endParaRPr lang="en-US" sz="2000" dirty="0">
              <a:effectLst/>
              <a:latin typeface="Tahoma" panose="020B0604030504040204" pitchFamily="34" charset="0"/>
              <a:ea typeface="Times New Roman" panose="02020603050405020304" pitchFamily="18" charset="0"/>
              <a:cs typeface="Tahoma" panose="020B0604030504040204" pitchFamily="34" charset="0"/>
            </a:endParaRPr>
          </a:p>
          <a:p>
            <a:pPr marL="342900" lvl="0" indent="-342900" algn="l" rtl="0">
              <a:lnSpc>
                <a:spcPct val="150000"/>
              </a:lnSpc>
              <a:buSzPts val="1400"/>
              <a:buFont typeface="+mj-lt"/>
              <a:buAutoNum type="arabicParenR"/>
            </a:pPr>
            <a:r>
              <a:rPr lang="en-US" sz="2000" dirty="0">
                <a:effectLst/>
                <a:latin typeface="Tahoma" panose="020B0604030504040204" pitchFamily="34" charset="0"/>
                <a:ea typeface="Times New Roman" panose="02020603050405020304" pitchFamily="18" charset="0"/>
                <a:cs typeface="Tahoma" panose="020B0604030504040204" pitchFamily="34" charset="0"/>
              </a:rPr>
              <a:t> </a:t>
            </a:r>
            <a:r>
              <a:rPr lang="en-US" sz="2000" b="1" dirty="0">
                <a:effectLst/>
                <a:latin typeface="Tahoma" panose="020B0604030504040204" pitchFamily="34" charset="0"/>
                <a:ea typeface="Times New Roman" panose="02020603050405020304" pitchFamily="18" charset="0"/>
                <a:cs typeface="Tahoma" panose="020B0604030504040204" pitchFamily="34" charset="0"/>
              </a:rPr>
              <a:t>Thoracic duct</a:t>
            </a:r>
            <a:r>
              <a:rPr lang="en-US" sz="2000" dirty="0">
                <a:effectLst/>
                <a:latin typeface="Tahoma" panose="020B0604030504040204" pitchFamily="34" charset="0"/>
                <a:ea typeface="Times New Roman" panose="02020603050405020304" pitchFamily="18" charset="0"/>
                <a:cs typeface="Tahoma" panose="020B0604030504040204" pitchFamily="34" charset="0"/>
              </a:rPr>
              <a:t>: ascends on the left border of </a:t>
            </a:r>
            <a:r>
              <a:rPr lang="en-US" sz="2000" dirty="0" err="1">
                <a:effectLst/>
                <a:latin typeface="Tahoma" panose="020B0604030504040204" pitchFamily="34" charset="0"/>
                <a:ea typeface="Times New Roman" panose="02020603050405020304" pitchFamily="18" charset="0"/>
                <a:cs typeface="Tahoma" panose="020B0604030504040204" pitchFamily="34" charset="0"/>
              </a:rPr>
              <a:t>oesophagus</a:t>
            </a:r>
            <a:r>
              <a:rPr lang="en-US" sz="2000" dirty="0">
                <a:effectLst/>
                <a:latin typeface="Tahoma" panose="020B0604030504040204" pitchFamily="34" charset="0"/>
                <a:ea typeface="Times New Roman" panose="02020603050405020304" pitchFamily="18" charset="0"/>
                <a:cs typeface="Tahoma" panose="020B0604030504040204" pitchFamily="34" charset="0"/>
              </a:rPr>
              <a:t>.</a:t>
            </a:r>
          </a:p>
          <a:p>
            <a:pPr marL="342900" lvl="0" indent="-342900" algn="justLow" rtl="0">
              <a:lnSpc>
                <a:spcPct val="150000"/>
              </a:lnSpc>
              <a:buSzPts val="1400"/>
              <a:buFont typeface="+mj-lt"/>
              <a:buAutoNum type="arabicParenR"/>
            </a:pPr>
            <a:endParaRPr lang="en-US" sz="2000" dirty="0">
              <a:effectLst/>
              <a:latin typeface="Tahoma" panose="020B0604030504040204" pitchFamily="34" charset="0"/>
              <a:ea typeface="Times New Roman" panose="02020603050405020304" pitchFamily="18" charset="0"/>
              <a:cs typeface="Tahoma" panose="020B0604030504040204" pitchFamily="34" charset="0"/>
            </a:endParaRPr>
          </a:p>
          <a:p>
            <a:pPr marL="342900" lvl="0" indent="-342900" algn="justLow" rtl="0">
              <a:lnSpc>
                <a:spcPct val="150000"/>
              </a:lnSpc>
              <a:buSzPts val="1400"/>
              <a:buFont typeface="+mj-lt"/>
              <a:buAutoNum type="arabicParenR"/>
            </a:pPr>
            <a:r>
              <a:rPr lang="en-US" sz="2000" dirty="0">
                <a:effectLst/>
                <a:latin typeface="Tahoma" panose="020B0604030504040204" pitchFamily="34" charset="0"/>
                <a:ea typeface="Times New Roman" panose="02020603050405020304" pitchFamily="18" charset="0"/>
                <a:cs typeface="Tahoma" panose="020B0604030504040204" pitchFamily="34" charset="0"/>
              </a:rPr>
              <a:t> </a:t>
            </a:r>
            <a:r>
              <a:rPr lang="en-US" sz="2000" b="1" dirty="0">
                <a:effectLst/>
                <a:latin typeface="Tahoma" panose="020B0604030504040204" pitchFamily="34" charset="0"/>
                <a:ea typeface="Times New Roman" panose="02020603050405020304" pitchFamily="18" charset="0"/>
                <a:cs typeface="Tahoma" panose="020B0604030504040204" pitchFamily="34" charset="0"/>
              </a:rPr>
              <a:t>Left recurrent laryngeal nerve</a:t>
            </a:r>
            <a:r>
              <a:rPr lang="en-US" sz="2000" dirty="0">
                <a:effectLst/>
                <a:latin typeface="Tahoma" panose="020B0604030504040204" pitchFamily="34" charset="0"/>
                <a:ea typeface="Times New Roman" panose="02020603050405020304" pitchFamily="18" charset="0"/>
                <a:cs typeface="Tahoma" panose="020B0604030504040204" pitchFamily="34" charset="0"/>
              </a:rPr>
              <a:t> ascends in between the</a:t>
            </a:r>
          </a:p>
          <a:p>
            <a:pPr marL="685800" indent="-228600" algn="justLow" rtl="0">
              <a:lnSpc>
                <a:spcPct val="150000"/>
              </a:lnSpc>
            </a:pPr>
            <a:r>
              <a:rPr lang="en-US" sz="2000" dirty="0">
                <a:effectLst/>
                <a:latin typeface="Tahoma" panose="020B0604030504040204" pitchFamily="34" charset="0"/>
                <a:ea typeface="Times New Roman" panose="02020603050405020304" pitchFamily="18" charset="0"/>
              </a:rPr>
              <a:t>      trachea and </a:t>
            </a:r>
            <a:r>
              <a:rPr lang="en-US" sz="2000" dirty="0" err="1">
                <a:effectLst/>
                <a:latin typeface="Tahoma" panose="020B0604030504040204" pitchFamily="34" charset="0"/>
                <a:ea typeface="Times New Roman" panose="02020603050405020304" pitchFamily="18" charset="0"/>
              </a:rPr>
              <a:t>oesophagus</a:t>
            </a:r>
            <a:r>
              <a:rPr lang="en-US" sz="2000" dirty="0">
                <a:effectLst/>
                <a:latin typeface="Tahoma" panose="020B0604030504040204" pitchFamily="34" charset="0"/>
                <a:ea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08528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0BC6508F-D0A1-6D14-BC2B-98B1DC5F8FF7}"/>
              </a:ext>
            </a:extLst>
          </p:cNvPr>
          <p:cNvGrpSpPr>
            <a:grpSpLocks/>
          </p:cNvGrpSpPr>
          <p:nvPr/>
        </p:nvGrpSpPr>
        <p:grpSpPr bwMode="auto">
          <a:xfrm>
            <a:off x="1316181" y="0"/>
            <a:ext cx="9088582" cy="6414655"/>
            <a:chOff x="2071" y="2847"/>
            <a:chExt cx="7987" cy="8414"/>
          </a:xfrm>
        </p:grpSpPr>
        <p:sp>
          <p:nvSpPr>
            <p:cNvPr id="3" name="Rectangle 3">
              <a:extLst>
                <a:ext uri="{FF2B5EF4-FFF2-40B4-BE49-F238E27FC236}">
                  <a16:creationId xmlns:a16="http://schemas.microsoft.com/office/drawing/2014/main" id="{2F408E52-5504-4A27-EFBB-12F7151E2AFF}"/>
                </a:ext>
              </a:extLst>
            </p:cNvPr>
            <p:cNvSpPr>
              <a:spLocks noChangeArrowheads="1"/>
            </p:cNvSpPr>
            <p:nvPr/>
          </p:nvSpPr>
          <p:spPr bwMode="auto">
            <a:xfrm>
              <a:off x="3203" y="2847"/>
              <a:ext cx="5530" cy="48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0" fontAlgn="base" latinLnBrk="0" hangingPunct="0">
                <a:lnSpc>
                  <a:spcPct val="100000"/>
                </a:lnSpc>
                <a:spcBef>
                  <a:spcPct val="0"/>
                </a:spcBef>
                <a:spcAft>
                  <a:spcPts val="800"/>
                </a:spcAft>
                <a:buClrTx/>
                <a:buSzTx/>
                <a:buFontTx/>
                <a:buNone/>
                <a:tabLst/>
              </a:pPr>
              <a:endParaRPr kumimoji="0" lang="en-US" altLang="ar-SA" sz="1400" b="1" i="0" u="none" strike="noStrike" cap="none" normalizeH="0" baseline="0">
                <a:ln>
                  <a:noFill/>
                </a:ln>
                <a:solidFill>
                  <a:schemeClr val="tx1"/>
                </a:solidFill>
                <a:effectLst/>
                <a:latin typeface="Arial" panose="020B0604020202020204" pitchFamily="34" charset="0"/>
                <a:ea typeface="Arial" panose="020B0604020202020204" pitchFamily="34" charset="0"/>
              </a:endParaRPr>
            </a:p>
            <a:p>
              <a:pPr marL="0" marR="0" lvl="0" indent="0" algn="ctr" defTabSz="914400" rtl="1" eaLnBrk="0" fontAlgn="base" latinLnBrk="0" hangingPunct="0">
                <a:lnSpc>
                  <a:spcPct val="100000"/>
                </a:lnSpc>
                <a:spcBef>
                  <a:spcPct val="0"/>
                </a:spcBef>
                <a:spcAft>
                  <a:spcPts val="800"/>
                </a:spcAft>
                <a:buClrTx/>
                <a:buSzTx/>
                <a:buFontTx/>
                <a:buNone/>
                <a:tabLst/>
              </a:pPr>
              <a:endParaRPr kumimoji="0" lang="en-US" altLang="ar-SA" sz="1400" b="1" i="0" u="none" strike="noStrike" cap="none" normalizeH="0" baseline="0">
                <a:ln>
                  <a:noFill/>
                </a:ln>
                <a:solidFill>
                  <a:schemeClr val="tx1"/>
                </a:solidFill>
                <a:effectLst/>
                <a:latin typeface="Arial" panose="020B0604020202020204" pitchFamily="34" charset="0"/>
                <a:ea typeface="Arial" panose="020B0604020202020204" pitchFamily="34" charset="0"/>
              </a:endParaRPr>
            </a:p>
            <a:p>
              <a:pPr marL="0" marR="0" lvl="0" indent="0" algn="ctr" defTabSz="914400" rtl="1" eaLnBrk="0" fontAlgn="base" latinLnBrk="0" hangingPunct="0">
                <a:lnSpc>
                  <a:spcPct val="100000"/>
                </a:lnSpc>
                <a:spcBef>
                  <a:spcPct val="0"/>
                </a:spcBef>
                <a:spcAft>
                  <a:spcPts val="800"/>
                </a:spcAft>
                <a:buClrTx/>
                <a:buSzTx/>
                <a:buFontTx/>
                <a:buNone/>
                <a:tabLst/>
              </a:pPr>
              <a:endParaRPr kumimoji="0" lang="en-US" altLang="ar-SA" sz="1100" b="0" i="0" u="none" strike="noStrike" cap="none" normalizeH="0" baseline="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altLang="ar-SA" sz="1800" b="0" i="0" u="none" strike="noStrike" cap="none" normalizeH="0" baseline="0">
                <a:ln>
                  <a:noFill/>
                </a:ln>
                <a:solidFill>
                  <a:schemeClr val="tx1"/>
                </a:solidFill>
                <a:effectLst/>
                <a:latin typeface="Arial" panose="020B0604020202020204" pitchFamily="34" charset="0"/>
              </a:endParaRPr>
            </a:p>
          </p:txBody>
        </p:sp>
        <p:pic>
          <p:nvPicPr>
            <p:cNvPr id="2052" name="Picture 63">
              <a:extLst>
                <a:ext uri="{FF2B5EF4-FFF2-40B4-BE49-F238E27FC236}">
                  <a16:creationId xmlns:a16="http://schemas.microsoft.com/office/drawing/2014/main" id="{29017689-89E6-ADDF-A52C-00EEAECCE04F}"/>
                </a:ext>
              </a:extLst>
            </p:cNvPr>
            <p:cNvPicPr>
              <a:picLocks noChangeAspect="1" noChangeArrowheads="1"/>
            </p:cNvPicPr>
            <p:nvPr/>
          </p:nvPicPr>
          <p:blipFill>
            <a:blip r:embed="rId2">
              <a:lum contrast="30000"/>
              <a:extLst>
                <a:ext uri="{28A0092B-C50C-407E-A947-70E740481C1C}">
                  <a14:useLocalDpi xmlns:a14="http://schemas.microsoft.com/office/drawing/2010/main" val="0"/>
                </a:ext>
              </a:extLst>
            </a:blip>
            <a:srcRect b="5429"/>
            <a:stretch>
              <a:fillRect/>
            </a:stretch>
          </p:blipFill>
          <p:spPr bwMode="auto">
            <a:xfrm>
              <a:off x="2071" y="3420"/>
              <a:ext cx="7987" cy="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60390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RACHIOCEPHALIC VEIN image galleries | Nursing notes, Veins, Carotid artery">
            <a:extLst>
              <a:ext uri="{FF2B5EF4-FFF2-40B4-BE49-F238E27FC236}">
                <a16:creationId xmlns:a16="http://schemas.microsoft.com/office/drawing/2014/main" id="{8FD6EC58-0DDA-673B-A8F7-DFE3E1FC59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764" y="461961"/>
            <a:ext cx="11194472" cy="5370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888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rachea – Earth's Lab">
            <a:extLst>
              <a:ext uri="{FF2B5EF4-FFF2-40B4-BE49-F238E27FC236}">
                <a16:creationId xmlns:a16="http://schemas.microsoft.com/office/drawing/2014/main" id="{20110074-A4DA-6E30-FB83-916364D3CA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473" y="443345"/>
            <a:ext cx="11333018" cy="5874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869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Presentawation1">
            <a:extLst>
              <a:ext uri="{FF2B5EF4-FFF2-40B4-BE49-F238E27FC236}">
                <a16:creationId xmlns:a16="http://schemas.microsoft.com/office/drawing/2014/main" id="{9A63E524-5BF0-A28B-78F3-9953D589C3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9873" y="505691"/>
            <a:ext cx="10072254" cy="5846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1250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natomy of the Human Heart | SpringerLink">
            <a:extLst>
              <a:ext uri="{FF2B5EF4-FFF2-40B4-BE49-F238E27FC236}">
                <a16:creationId xmlns:a16="http://schemas.microsoft.com/office/drawing/2014/main" id="{FAD6C37B-4B18-3564-1C91-789E3A7B8B70}"/>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31722" y="750887"/>
            <a:ext cx="10928555" cy="535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4260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9" descr="Picture1">
            <a:extLst>
              <a:ext uri="{FF2B5EF4-FFF2-40B4-BE49-F238E27FC236}">
                <a16:creationId xmlns:a16="http://schemas.microsoft.com/office/drawing/2014/main" id="{031E8B44-D419-248B-196A-8C4AE7365F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05" t="2412" r="2409" b="11819"/>
          <a:stretch>
            <a:fillRect/>
          </a:stretch>
        </p:blipFill>
        <p:spPr bwMode="auto">
          <a:xfrm>
            <a:off x="1205345" y="576029"/>
            <a:ext cx="9938617" cy="530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مربع نص 2">
            <a:extLst>
              <a:ext uri="{FF2B5EF4-FFF2-40B4-BE49-F238E27FC236}">
                <a16:creationId xmlns:a16="http://schemas.microsoft.com/office/drawing/2014/main" id="{DC6CF088-C267-4A6D-42BD-E404C5051466}"/>
              </a:ext>
            </a:extLst>
          </p:cNvPr>
          <p:cNvSpPr txBox="1"/>
          <p:nvPr/>
        </p:nvSpPr>
        <p:spPr>
          <a:xfrm>
            <a:off x="3126653" y="5909940"/>
            <a:ext cx="6096000" cy="615553"/>
          </a:xfrm>
          <a:prstGeom prst="rect">
            <a:avLst/>
          </a:prstGeom>
          <a:noFill/>
        </p:spPr>
        <p:txBody>
          <a:bodyPr wrap="square">
            <a:spAutoFit/>
          </a:bodyPr>
          <a:lstStyle/>
          <a:p>
            <a:pPr algn="l" rtl="0">
              <a:tabLst>
                <a:tab pos="1109345" algn="l"/>
              </a:tabLst>
            </a:pPr>
            <a:r>
              <a:rPr lang="en-US" sz="1600" b="1" dirty="0">
                <a:effectLst/>
                <a:latin typeface="Times New Roman" panose="02020603050405020304" pitchFamily="18" charset="0"/>
                <a:ea typeface="Times New Roman" panose="02020603050405020304" pitchFamily="18" charset="0"/>
              </a:rPr>
              <a:t> </a:t>
            </a:r>
            <a:endParaRPr lang="en-US" sz="1100" dirty="0">
              <a:effectLst/>
              <a:latin typeface="Times New Roman" panose="02020603050405020304" pitchFamily="18" charset="0"/>
              <a:ea typeface="Times New Roman" panose="02020603050405020304" pitchFamily="18" charset="0"/>
            </a:endParaRPr>
          </a:p>
          <a:p>
            <a:pPr algn="ctr" rtl="0"/>
            <a:r>
              <a:rPr lang="en-US" sz="1800" b="1" dirty="0">
                <a:effectLst/>
                <a:latin typeface="Tahoma" panose="020B0604030504040204" pitchFamily="34" charset="0"/>
                <a:ea typeface="Times New Roman" panose="02020603050405020304" pitchFamily="18" charset="0"/>
              </a:rPr>
              <a:t>Mediastinum (right lateral view)</a:t>
            </a:r>
            <a:endParaRPr lang="en-US"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410726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5520EA9B-ABF2-8F8F-9B35-AB39BEC551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489672"/>
            <a:ext cx="9497291" cy="554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مربع نص 2">
            <a:extLst>
              <a:ext uri="{FF2B5EF4-FFF2-40B4-BE49-F238E27FC236}">
                <a16:creationId xmlns:a16="http://schemas.microsoft.com/office/drawing/2014/main" id="{BFD5478F-4BD3-6E2A-87EE-96384F1CD123}"/>
              </a:ext>
            </a:extLst>
          </p:cNvPr>
          <p:cNvSpPr txBox="1"/>
          <p:nvPr/>
        </p:nvSpPr>
        <p:spPr>
          <a:xfrm>
            <a:off x="4502728" y="6183662"/>
            <a:ext cx="6096000" cy="369332"/>
          </a:xfrm>
          <a:prstGeom prst="rect">
            <a:avLst/>
          </a:prstGeom>
          <a:noFill/>
        </p:spPr>
        <p:txBody>
          <a:bodyPr wrap="square">
            <a:spAutoFit/>
          </a:bodyPr>
          <a:lstStyle/>
          <a:p>
            <a:r>
              <a:rPr lang="en-US" sz="1800" b="1" dirty="0">
                <a:effectLst/>
                <a:latin typeface="Tahoma" panose="020B0604030504040204" pitchFamily="34" charset="0"/>
                <a:ea typeface="Times New Roman" panose="02020603050405020304" pitchFamily="18" charset="0"/>
              </a:rPr>
              <a:t>Mediastinum (left lateral view)</a:t>
            </a:r>
            <a:endParaRPr lang="ar-SA" dirty="0"/>
          </a:p>
        </p:txBody>
      </p:sp>
    </p:spTree>
    <p:extLst>
      <p:ext uri="{BB962C8B-B14F-4D97-AF65-F5344CB8AC3E}">
        <p14:creationId xmlns:p14="http://schemas.microsoft.com/office/powerpoint/2010/main" val="2495278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8D233797-500B-364B-5F97-4B39D57F5F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182" y="837622"/>
            <a:ext cx="11208327" cy="36353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جدول 1">
            <a:extLst>
              <a:ext uri="{FF2B5EF4-FFF2-40B4-BE49-F238E27FC236}">
                <a16:creationId xmlns:a16="http://schemas.microsoft.com/office/drawing/2014/main" id="{0733C049-3017-1437-885F-1E851CDB3091}"/>
              </a:ext>
            </a:extLst>
          </p:cNvPr>
          <p:cNvGraphicFramePr>
            <a:graphicFrameLocks noGrp="1"/>
          </p:cNvGraphicFramePr>
          <p:nvPr>
            <p:extLst>
              <p:ext uri="{D42A27DB-BD31-4B8C-83A1-F6EECF244321}">
                <p14:modId xmlns:p14="http://schemas.microsoft.com/office/powerpoint/2010/main" val="3968022892"/>
              </p:ext>
            </p:extLst>
          </p:nvPr>
        </p:nvGraphicFramePr>
        <p:xfrm>
          <a:off x="1052945" y="4860923"/>
          <a:ext cx="9836728" cy="1816967"/>
        </p:xfrm>
        <a:graphic>
          <a:graphicData uri="http://schemas.openxmlformats.org/drawingml/2006/table">
            <a:tbl>
              <a:tblPr firstRow="1" firstCol="1" bandRow="1">
                <a:tableStyleId>{5C22544A-7EE6-4342-B048-85BDC9FD1C3A}</a:tableStyleId>
              </a:tblPr>
              <a:tblGrid>
                <a:gridCol w="9836728">
                  <a:extLst>
                    <a:ext uri="{9D8B030D-6E8A-4147-A177-3AD203B41FA5}">
                      <a16:colId xmlns:a16="http://schemas.microsoft.com/office/drawing/2014/main" val="597561304"/>
                    </a:ext>
                  </a:extLst>
                </a:gridCol>
              </a:tblGrid>
              <a:tr h="1816967">
                <a:tc>
                  <a:txBody>
                    <a:bodyPr/>
                    <a:lstStyle/>
                    <a:p>
                      <a:pPr marL="342900" lvl="0" indent="-342900" algn="l" rtl="0">
                        <a:lnSpc>
                          <a:spcPct val="150000"/>
                        </a:lnSpc>
                        <a:buSzPts val="1400"/>
                        <a:buFont typeface="Wingdings" panose="05000000000000000000" pitchFamily="2" charset="2"/>
                        <a:buChar char=""/>
                        <a:tabLst>
                          <a:tab pos="285750" algn="l"/>
                        </a:tabLst>
                      </a:pPr>
                      <a:r>
                        <a:rPr lang="en-US" sz="2400" dirty="0">
                          <a:solidFill>
                            <a:schemeClr val="tx1"/>
                          </a:solidFill>
                          <a:effectLst/>
                        </a:rPr>
                        <a:t>Structures of superior mediastinum can be classified from anterior to posterior into fatty lymphatic layer , venous layer , arterial layer , tubular layer.</a:t>
                      </a:r>
                      <a:endParaRPr lang="en-US" sz="2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434304259"/>
                  </a:ext>
                </a:extLst>
              </a:tr>
            </a:tbl>
          </a:graphicData>
        </a:graphic>
      </p:graphicFrame>
    </p:spTree>
    <p:extLst>
      <p:ext uri="{BB962C8B-B14F-4D97-AF65-F5344CB8AC3E}">
        <p14:creationId xmlns:p14="http://schemas.microsoft.com/office/powerpoint/2010/main" val="40308232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F776473-DD97-4518-98CD-34CFB70C84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494100"/>
            <a:ext cx="11249891" cy="5869799"/>
          </a:xfrm>
        </p:spPr>
      </p:pic>
    </p:spTree>
    <p:extLst>
      <p:ext uri="{BB962C8B-B14F-4D97-AF65-F5344CB8AC3E}">
        <p14:creationId xmlns:p14="http://schemas.microsoft.com/office/powerpoint/2010/main" val="1378685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0F883C3-E342-4934-AC43-20627F5C10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4909" y="514004"/>
            <a:ext cx="11443854" cy="5608320"/>
          </a:xfrm>
        </p:spPr>
      </p:pic>
    </p:spTree>
    <p:extLst>
      <p:ext uri="{BB962C8B-B14F-4D97-AF65-F5344CB8AC3E}">
        <p14:creationId xmlns:p14="http://schemas.microsoft.com/office/powerpoint/2010/main" val="832023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0E38DA9-A586-46C5-8E6C-85E660F4F3E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6418" y="585414"/>
            <a:ext cx="11319163" cy="6272586"/>
          </a:xfrm>
        </p:spPr>
      </p:pic>
    </p:spTree>
    <p:extLst>
      <p:ext uri="{BB962C8B-B14F-4D97-AF65-F5344CB8AC3E}">
        <p14:creationId xmlns:p14="http://schemas.microsoft.com/office/powerpoint/2010/main" val="13297963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49985A8-6C9C-4B97-8174-50CF94B5D287}"/>
              </a:ext>
            </a:extLst>
          </p:cNvPr>
          <p:cNvSpPr txBox="1"/>
          <p:nvPr/>
        </p:nvSpPr>
        <p:spPr>
          <a:xfrm>
            <a:off x="8080894" y="2735549"/>
            <a:ext cx="3911600" cy="2031325"/>
          </a:xfrm>
          <a:prstGeom prst="rect">
            <a:avLst/>
          </a:prstGeom>
          <a:noFill/>
        </p:spPr>
        <p:txBody>
          <a:bodyPr wrap="square">
            <a:spAutoFit/>
          </a:bodyPr>
          <a:lstStyle/>
          <a:p>
            <a:r>
              <a:rPr lang="en-US" b="0" i="0" dirty="0">
                <a:solidFill>
                  <a:srgbClr val="32323C"/>
                </a:solidFill>
                <a:effectLst/>
                <a:latin typeface="acumin-pro"/>
              </a:rPr>
              <a:t>The </a:t>
            </a:r>
            <a:r>
              <a:rPr lang="en-US" b="1" i="0" dirty="0">
                <a:solidFill>
                  <a:srgbClr val="32323C"/>
                </a:solidFill>
                <a:effectLst/>
                <a:latin typeface="acumin-pro"/>
              </a:rPr>
              <a:t>left</a:t>
            </a:r>
            <a:r>
              <a:rPr lang="en-US" b="0" i="0" dirty="0">
                <a:solidFill>
                  <a:srgbClr val="32323C"/>
                </a:solidFill>
                <a:effectLst/>
                <a:latin typeface="acumin-pro"/>
              </a:rPr>
              <a:t> recurrent laryngeal nerve</a:t>
            </a:r>
            <a:r>
              <a:rPr lang="en-US" b="0" i="1" dirty="0">
                <a:solidFill>
                  <a:srgbClr val="32323C"/>
                </a:solidFill>
                <a:effectLst/>
                <a:latin typeface="acumin-pro"/>
              </a:rPr>
              <a:t> </a:t>
            </a:r>
            <a:r>
              <a:rPr lang="en-US" b="0" i="0" dirty="0">
                <a:solidFill>
                  <a:srgbClr val="32323C"/>
                </a:solidFill>
                <a:effectLst/>
                <a:latin typeface="acumin-pro"/>
              </a:rPr>
              <a:t>arises from the </a:t>
            </a:r>
            <a:r>
              <a:rPr lang="en-US" b="1" i="0" dirty="0">
                <a:solidFill>
                  <a:srgbClr val="32323C"/>
                </a:solidFill>
                <a:effectLst/>
                <a:latin typeface="acumin-pro"/>
              </a:rPr>
              <a:t>left</a:t>
            </a:r>
            <a:r>
              <a:rPr lang="en-US" b="0" i="0" dirty="0">
                <a:solidFill>
                  <a:srgbClr val="32323C"/>
                </a:solidFill>
                <a:effectLst/>
                <a:latin typeface="acumin-pro"/>
              </a:rPr>
              <a:t> vagus nerve as it passes the aortic arch. It loops under the arch, to the </a:t>
            </a:r>
            <a:r>
              <a:rPr lang="en-US" b="1" i="0" dirty="0">
                <a:solidFill>
                  <a:srgbClr val="32323C"/>
                </a:solidFill>
                <a:effectLst/>
                <a:latin typeface="acumin-pro"/>
              </a:rPr>
              <a:t>left</a:t>
            </a:r>
            <a:r>
              <a:rPr lang="en-US" b="0" i="0" dirty="0">
                <a:solidFill>
                  <a:srgbClr val="32323C"/>
                </a:solidFill>
                <a:effectLst/>
                <a:latin typeface="acumin-pro"/>
              </a:rPr>
              <a:t> of </a:t>
            </a:r>
            <a:r>
              <a:rPr lang="en-US" b="1" i="0" dirty="0">
                <a:solidFill>
                  <a:srgbClr val="32323C"/>
                </a:solidFill>
                <a:effectLst/>
                <a:latin typeface="acumin-pro"/>
              </a:rPr>
              <a:t>ligamentum arteriosum</a:t>
            </a:r>
            <a:r>
              <a:rPr lang="en-US" b="0" i="0" dirty="0">
                <a:solidFill>
                  <a:srgbClr val="32323C"/>
                </a:solidFill>
                <a:effectLst/>
                <a:latin typeface="acumin-pro"/>
              </a:rPr>
              <a:t>, before continuing its journey to the larynx in the tracheal-esophageal groove.</a:t>
            </a:r>
            <a:endParaRPr lang="ar-SA" dirty="0"/>
          </a:p>
        </p:txBody>
      </p:sp>
      <p:pic>
        <p:nvPicPr>
          <p:cNvPr id="11" name="Content Placeholder 10">
            <a:extLst>
              <a:ext uri="{FF2B5EF4-FFF2-40B4-BE49-F238E27FC236}">
                <a16:creationId xmlns:a16="http://schemas.microsoft.com/office/drawing/2014/main" id="{DF37368C-77C5-4C8D-A2CE-D3A82151DDF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81012"/>
            <a:ext cx="7876077" cy="5895975"/>
          </a:xfrm>
        </p:spPr>
      </p:pic>
    </p:spTree>
    <p:extLst>
      <p:ext uri="{BB962C8B-B14F-4D97-AF65-F5344CB8AC3E}">
        <p14:creationId xmlns:p14="http://schemas.microsoft.com/office/powerpoint/2010/main" val="4050759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6643CE3-79C3-A92B-0E32-4398517528C7}"/>
              </a:ext>
            </a:extLst>
          </p:cNvPr>
          <p:cNvSpPr txBox="1"/>
          <p:nvPr/>
        </p:nvSpPr>
        <p:spPr>
          <a:xfrm>
            <a:off x="665018" y="530714"/>
            <a:ext cx="11055928" cy="5102551"/>
          </a:xfrm>
          <a:prstGeom prst="rect">
            <a:avLst/>
          </a:prstGeom>
          <a:noFill/>
        </p:spPr>
        <p:txBody>
          <a:bodyPr wrap="square">
            <a:spAutoFit/>
          </a:bodyPr>
          <a:lstStyle/>
          <a:p>
            <a:pPr algn="justLow" rtl="0">
              <a:lnSpc>
                <a:spcPct val="150000"/>
              </a:lnSpc>
            </a:pPr>
            <a:r>
              <a:rPr lang="en-US" sz="2800" b="1" dirty="0">
                <a:effectLst/>
                <a:latin typeface="Times New Roman" panose="02020603050405020304" pitchFamily="18" charset="0"/>
                <a:ea typeface="Times New Roman" panose="02020603050405020304" pitchFamily="18" charset="0"/>
              </a:rPr>
              <a:t>II) </a:t>
            </a:r>
            <a:r>
              <a:rPr lang="en-US" sz="2800" b="1" dirty="0">
                <a:effectLst/>
                <a:latin typeface="Tahoma" panose="020B0604030504040204" pitchFamily="34" charset="0"/>
                <a:ea typeface="Times New Roman" panose="02020603050405020304" pitchFamily="18" charset="0"/>
              </a:rPr>
              <a:t>Inferior mediastinum:</a:t>
            </a:r>
            <a:endParaRPr lang="en-US" sz="2800" dirty="0">
              <a:effectLst/>
              <a:latin typeface="Times New Roman" panose="02020603050405020304" pitchFamily="18" charset="0"/>
              <a:ea typeface="Times New Roman" panose="02020603050405020304" pitchFamily="18" charset="0"/>
            </a:endParaRPr>
          </a:p>
          <a:p>
            <a:pPr marL="342900" lvl="0" indent="-342900" algn="justLow" rtl="0">
              <a:lnSpc>
                <a:spcPct val="150000"/>
              </a:lnSpc>
              <a:buFont typeface="Wingdings" panose="05000000000000000000" pitchFamily="2" charset="2"/>
              <a:buChar char=""/>
              <a:tabLst>
                <a:tab pos="514350" algn="l"/>
              </a:tabLst>
            </a:pPr>
            <a:r>
              <a:rPr lang="en-US" sz="2400" b="1" dirty="0">
                <a:effectLst/>
                <a:latin typeface="Tahoma" panose="020B0604030504040204" pitchFamily="34" charset="0"/>
                <a:ea typeface="Times New Roman" panose="02020603050405020304" pitchFamily="18" charset="0"/>
              </a:rPr>
              <a:t>Lies below</a:t>
            </a:r>
            <a:r>
              <a:rPr lang="en-US" sz="2400" dirty="0">
                <a:effectLst/>
                <a:latin typeface="Tahoma" panose="020B0604030504040204" pitchFamily="34" charset="0"/>
                <a:ea typeface="Times New Roman" panose="02020603050405020304" pitchFamily="18" charset="0"/>
              </a:rPr>
              <a:t> a line drawn from the angle of Louis to the disc between T4 and T5 vertebrae. </a:t>
            </a:r>
            <a:endParaRPr lang="en-US" sz="2400" dirty="0">
              <a:effectLst/>
              <a:latin typeface="Times New Roman" panose="02020603050405020304" pitchFamily="18" charset="0"/>
              <a:ea typeface="Times New Roman" panose="02020603050405020304" pitchFamily="18" charset="0"/>
            </a:endParaRPr>
          </a:p>
          <a:p>
            <a:pPr marL="342900" lvl="0" indent="-342900" algn="justLow" rtl="0">
              <a:lnSpc>
                <a:spcPct val="150000"/>
              </a:lnSpc>
              <a:buFont typeface="Wingdings" panose="05000000000000000000" pitchFamily="2" charset="2"/>
              <a:buChar char=""/>
              <a:tabLst>
                <a:tab pos="514350" algn="l"/>
              </a:tabLst>
            </a:pPr>
            <a:r>
              <a:rPr lang="en-US" sz="2400" dirty="0">
                <a:effectLst/>
                <a:latin typeface="Tahoma" panose="020B0604030504040204" pitchFamily="34" charset="0"/>
                <a:ea typeface="Times New Roman" panose="02020603050405020304" pitchFamily="18" charset="0"/>
              </a:rPr>
              <a:t>It is </a:t>
            </a:r>
            <a:r>
              <a:rPr lang="en-US" sz="2400" b="1" dirty="0">
                <a:effectLst/>
                <a:latin typeface="Tahoma" panose="020B0604030504040204" pitchFamily="34" charset="0"/>
                <a:ea typeface="Times New Roman" panose="02020603050405020304" pitchFamily="18" charset="0"/>
              </a:rPr>
              <a:t>divided into</a:t>
            </a:r>
            <a:r>
              <a:rPr lang="en-US" sz="2400" dirty="0">
                <a:effectLst/>
                <a:latin typeface="Tahoma" panose="020B0604030504040204" pitchFamily="34"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endParaRPr>
          </a:p>
          <a:p>
            <a:pPr marL="342900" lvl="0" indent="-342900" algn="justLow" rtl="0">
              <a:lnSpc>
                <a:spcPct val="150000"/>
              </a:lnSpc>
              <a:buFont typeface="+mj-lt"/>
              <a:buAutoNum type="alphaLcParenR"/>
              <a:tabLst>
                <a:tab pos="685800" algn="l"/>
              </a:tabLst>
            </a:pPr>
            <a:r>
              <a:rPr lang="en-US" sz="2400" b="1" dirty="0">
                <a:effectLst/>
                <a:latin typeface="Tahoma" panose="020B0604030504040204" pitchFamily="34" charset="0"/>
                <a:ea typeface="Times New Roman" panose="02020603050405020304" pitchFamily="18" charset="0"/>
              </a:rPr>
              <a:t>Anterior mediastinum:</a:t>
            </a:r>
            <a:endParaRPr lang="en-US" sz="2400" dirty="0">
              <a:effectLst/>
              <a:latin typeface="Times New Roman" panose="02020603050405020304" pitchFamily="18" charset="0"/>
              <a:ea typeface="Times New Roman" panose="02020603050405020304" pitchFamily="18" charset="0"/>
            </a:endParaRPr>
          </a:p>
          <a:p>
            <a:pPr marL="1143000" lvl="2" indent="-228600" algn="l" rtl="0">
              <a:lnSpc>
                <a:spcPct val="150000"/>
              </a:lnSpc>
              <a:buFont typeface="Symbol" panose="05050102010706020507" pitchFamily="18" charset="2"/>
              <a:buChar char=""/>
              <a:tabLst>
                <a:tab pos="742950" algn="l"/>
                <a:tab pos="800100" algn="l"/>
              </a:tabLst>
            </a:pPr>
            <a:r>
              <a:rPr lang="en-US" sz="2400" dirty="0">
                <a:effectLst/>
                <a:latin typeface="Tahoma" panose="020B0604030504040204" pitchFamily="34" charset="0"/>
                <a:ea typeface="Times New Roman" panose="02020603050405020304" pitchFamily="18" charset="0"/>
              </a:rPr>
              <a:t>It is a narrow space </a:t>
            </a:r>
            <a:r>
              <a:rPr lang="en-US" sz="2400" b="1" dirty="0">
                <a:effectLst/>
                <a:latin typeface="Tahoma" panose="020B0604030504040204" pitchFamily="34" charset="0"/>
                <a:ea typeface="Times New Roman" panose="02020603050405020304" pitchFamily="18" charset="0"/>
              </a:rPr>
              <a:t>between</a:t>
            </a:r>
            <a:r>
              <a:rPr lang="en-US" sz="2400" dirty="0">
                <a:effectLst/>
                <a:latin typeface="Tahoma" panose="020B0604030504040204" pitchFamily="34" charset="0"/>
                <a:ea typeface="Times New Roman" panose="02020603050405020304" pitchFamily="18" charset="0"/>
              </a:rPr>
              <a:t> body of </a:t>
            </a:r>
            <a:r>
              <a:rPr lang="en-US" sz="2400" b="1" dirty="0">
                <a:effectLst/>
                <a:latin typeface="Tahoma" panose="020B0604030504040204" pitchFamily="34" charset="0"/>
                <a:ea typeface="Times New Roman" panose="02020603050405020304" pitchFamily="18" charset="0"/>
              </a:rPr>
              <a:t>sternum and pericardium</a:t>
            </a:r>
            <a:r>
              <a:rPr lang="en-US" sz="2400" dirty="0">
                <a:effectLst/>
                <a:latin typeface="Tahoma" panose="020B0604030504040204" pitchFamily="34"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endParaRPr>
          </a:p>
          <a:p>
            <a:pPr marL="1143000" lvl="2" indent="-228600" algn="l" rtl="0">
              <a:lnSpc>
                <a:spcPct val="150000"/>
              </a:lnSpc>
              <a:buFont typeface="Symbol" panose="05050102010706020507" pitchFamily="18" charset="2"/>
              <a:buChar char=""/>
              <a:tabLst>
                <a:tab pos="800100" algn="l"/>
                <a:tab pos="1028700" algn="l"/>
              </a:tabLst>
            </a:pPr>
            <a:r>
              <a:rPr lang="en-US" sz="2400" dirty="0">
                <a:effectLst/>
                <a:latin typeface="Tahoma" panose="020B0604030504040204" pitchFamily="34" charset="0"/>
                <a:ea typeface="Times New Roman" panose="02020603050405020304" pitchFamily="18" charset="0"/>
              </a:rPr>
              <a:t>It </a:t>
            </a:r>
            <a:r>
              <a:rPr lang="en-US" sz="2400" b="1" dirty="0">
                <a:effectLst/>
                <a:latin typeface="Tahoma" panose="020B0604030504040204" pitchFamily="34" charset="0"/>
                <a:ea typeface="Times New Roman" panose="02020603050405020304" pitchFamily="18" charset="0"/>
              </a:rPr>
              <a:t>contains</a:t>
            </a:r>
            <a:r>
              <a:rPr lang="en-US" sz="2400" dirty="0">
                <a:effectLst/>
                <a:latin typeface="Tahoma" panose="020B0604030504040204" pitchFamily="34" charset="0"/>
                <a:ea typeface="Times New Roman" panose="02020603050405020304" pitchFamily="18" charset="0"/>
              </a:rPr>
              <a:t>: (2 lymphatic tissues &amp; 2 ligaments)</a:t>
            </a:r>
            <a:endParaRPr lang="en-US" sz="2400" dirty="0">
              <a:effectLst/>
              <a:latin typeface="Times New Roman" panose="02020603050405020304" pitchFamily="18" charset="0"/>
              <a:ea typeface="Times New Roman" panose="02020603050405020304" pitchFamily="18" charset="0"/>
            </a:endParaRPr>
          </a:p>
          <a:p>
            <a:pPr marL="342900" lvl="0" indent="-342900" algn="l" rtl="0">
              <a:lnSpc>
                <a:spcPct val="150000"/>
              </a:lnSpc>
              <a:buFont typeface="Wingdings" panose="05000000000000000000" pitchFamily="2" charset="2"/>
              <a:buChar char=""/>
              <a:tabLst>
                <a:tab pos="800100" algn="l"/>
              </a:tabLst>
            </a:pPr>
            <a:r>
              <a:rPr lang="en-US" sz="2400" dirty="0">
                <a:effectLst/>
                <a:latin typeface="Tahoma" panose="020B0604030504040204" pitchFamily="34" charset="0"/>
                <a:ea typeface="Times New Roman" panose="02020603050405020304" pitchFamily="18" charset="0"/>
              </a:rPr>
              <a:t>Fat, </a:t>
            </a:r>
            <a:r>
              <a:rPr lang="en-US" sz="2400" b="1" dirty="0">
                <a:effectLst/>
                <a:latin typeface="Tahoma" panose="020B0604030504040204" pitchFamily="34" charset="0"/>
                <a:ea typeface="Times New Roman" panose="02020603050405020304" pitchFamily="18" charset="0"/>
              </a:rPr>
              <a:t>lymph nodes</a:t>
            </a:r>
            <a:r>
              <a:rPr lang="en-US" sz="2400" dirty="0">
                <a:effectLst/>
                <a:latin typeface="Tahoma" panose="020B0604030504040204" pitchFamily="34" charset="0"/>
                <a:ea typeface="Times New Roman" panose="02020603050405020304" pitchFamily="18" charset="0"/>
              </a:rPr>
              <a:t>, lower part of </a:t>
            </a:r>
            <a:r>
              <a:rPr lang="en-US" sz="2400" b="1" dirty="0">
                <a:effectLst/>
                <a:latin typeface="Tahoma" panose="020B0604030504040204" pitchFamily="34" charset="0"/>
                <a:ea typeface="Times New Roman" panose="02020603050405020304" pitchFamily="18" charset="0"/>
              </a:rPr>
              <a:t>thymus</a:t>
            </a:r>
            <a:r>
              <a:rPr lang="en-US" sz="2400" dirty="0">
                <a:effectLst/>
                <a:latin typeface="Tahoma" panose="020B0604030504040204" pitchFamily="34" charset="0"/>
                <a:ea typeface="Times New Roman" panose="02020603050405020304" pitchFamily="18" charset="0"/>
              </a:rPr>
              <a:t> gland </a:t>
            </a:r>
            <a:endParaRPr lang="en-US" sz="2400" dirty="0">
              <a:effectLst/>
              <a:latin typeface="Times New Roman" panose="02020603050405020304" pitchFamily="18" charset="0"/>
              <a:ea typeface="Times New Roman" panose="02020603050405020304" pitchFamily="18" charset="0"/>
            </a:endParaRPr>
          </a:p>
          <a:p>
            <a:pPr marL="342900" lvl="0" indent="-342900" algn="l" rtl="0">
              <a:lnSpc>
                <a:spcPct val="150000"/>
              </a:lnSpc>
              <a:buFont typeface="Wingdings" panose="05000000000000000000" pitchFamily="2" charset="2"/>
              <a:buChar char=""/>
              <a:tabLst>
                <a:tab pos="800100" algn="l"/>
              </a:tabLst>
            </a:pPr>
            <a:r>
              <a:rPr lang="en-US" sz="2400" dirty="0">
                <a:effectLst/>
                <a:latin typeface="Tahoma" panose="020B0604030504040204" pitchFamily="34" charset="0"/>
                <a:ea typeface="Times New Roman" panose="02020603050405020304" pitchFamily="18" charset="0"/>
              </a:rPr>
              <a:t>Superior and inferior </a:t>
            </a:r>
            <a:r>
              <a:rPr lang="en-US" sz="2400" b="1" dirty="0" err="1">
                <a:effectLst/>
                <a:latin typeface="Tahoma" panose="020B0604030504040204" pitchFamily="34" charset="0"/>
                <a:ea typeface="Times New Roman" panose="02020603050405020304" pitchFamily="18" charset="0"/>
              </a:rPr>
              <a:t>sternopericardial</a:t>
            </a:r>
            <a:r>
              <a:rPr lang="en-US" sz="2400" b="1" dirty="0">
                <a:effectLst/>
                <a:latin typeface="Tahoma" panose="020B0604030504040204" pitchFamily="34" charset="0"/>
                <a:ea typeface="Times New Roman" panose="02020603050405020304" pitchFamily="18" charset="0"/>
              </a:rPr>
              <a:t> ligaments</a:t>
            </a:r>
            <a:r>
              <a:rPr lang="en-US" sz="2400" dirty="0">
                <a:effectLst/>
                <a:latin typeface="Tahoma" panose="020B0604030504040204" pitchFamily="34" charset="0"/>
                <a:ea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815153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423648CA-C091-C6D6-A6FB-527842F32E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908" y="481679"/>
            <a:ext cx="11499273" cy="5330303"/>
          </a:xfrm>
          <a:prstGeom prst="rect">
            <a:avLst/>
          </a:prstGeom>
        </p:spPr>
      </p:pic>
    </p:spTree>
    <p:extLst>
      <p:ext uri="{BB962C8B-B14F-4D97-AF65-F5344CB8AC3E}">
        <p14:creationId xmlns:p14="http://schemas.microsoft.com/office/powerpoint/2010/main" val="2845865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0BC6508F-D0A1-6D14-BC2B-98B1DC5F8FF7}"/>
              </a:ext>
            </a:extLst>
          </p:cNvPr>
          <p:cNvGrpSpPr>
            <a:grpSpLocks/>
          </p:cNvGrpSpPr>
          <p:nvPr/>
        </p:nvGrpSpPr>
        <p:grpSpPr bwMode="auto">
          <a:xfrm>
            <a:off x="1316182" y="0"/>
            <a:ext cx="9088582" cy="6414655"/>
            <a:chOff x="2071" y="2847"/>
            <a:chExt cx="7987" cy="8414"/>
          </a:xfrm>
        </p:grpSpPr>
        <p:sp>
          <p:nvSpPr>
            <p:cNvPr id="3" name="Rectangle 3">
              <a:extLst>
                <a:ext uri="{FF2B5EF4-FFF2-40B4-BE49-F238E27FC236}">
                  <a16:creationId xmlns:a16="http://schemas.microsoft.com/office/drawing/2014/main" id="{2F408E52-5504-4A27-EFBB-12F7151E2AFF}"/>
                </a:ext>
              </a:extLst>
            </p:cNvPr>
            <p:cNvSpPr>
              <a:spLocks noChangeArrowheads="1"/>
            </p:cNvSpPr>
            <p:nvPr/>
          </p:nvSpPr>
          <p:spPr bwMode="auto">
            <a:xfrm>
              <a:off x="3203" y="2847"/>
              <a:ext cx="5530" cy="48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0" fontAlgn="base" latinLnBrk="0" hangingPunct="0">
                <a:lnSpc>
                  <a:spcPct val="100000"/>
                </a:lnSpc>
                <a:spcBef>
                  <a:spcPct val="0"/>
                </a:spcBef>
                <a:spcAft>
                  <a:spcPts val="800"/>
                </a:spcAft>
                <a:buClrTx/>
                <a:buSzTx/>
                <a:buFontTx/>
                <a:buNone/>
                <a:tabLst/>
              </a:pPr>
              <a:endParaRPr kumimoji="0" lang="en-US" altLang="ar-SA" sz="1400" b="1" i="0" u="none" strike="noStrike" cap="none" normalizeH="0" baseline="0">
                <a:ln>
                  <a:noFill/>
                </a:ln>
                <a:solidFill>
                  <a:schemeClr val="tx1"/>
                </a:solidFill>
                <a:effectLst/>
                <a:latin typeface="Arial" panose="020B0604020202020204" pitchFamily="34" charset="0"/>
                <a:ea typeface="Arial" panose="020B0604020202020204" pitchFamily="34" charset="0"/>
              </a:endParaRPr>
            </a:p>
            <a:p>
              <a:pPr marL="0" marR="0" lvl="0" indent="0" algn="ctr" defTabSz="914400" rtl="1" eaLnBrk="0" fontAlgn="base" latinLnBrk="0" hangingPunct="0">
                <a:lnSpc>
                  <a:spcPct val="100000"/>
                </a:lnSpc>
                <a:spcBef>
                  <a:spcPct val="0"/>
                </a:spcBef>
                <a:spcAft>
                  <a:spcPts val="800"/>
                </a:spcAft>
                <a:buClrTx/>
                <a:buSzTx/>
                <a:buFontTx/>
                <a:buNone/>
                <a:tabLst/>
              </a:pPr>
              <a:endParaRPr kumimoji="0" lang="en-US" altLang="ar-SA" sz="1400" b="1" i="0" u="none" strike="noStrike" cap="none" normalizeH="0" baseline="0">
                <a:ln>
                  <a:noFill/>
                </a:ln>
                <a:solidFill>
                  <a:schemeClr val="tx1"/>
                </a:solidFill>
                <a:effectLst/>
                <a:latin typeface="Arial" panose="020B0604020202020204" pitchFamily="34" charset="0"/>
                <a:ea typeface="Arial" panose="020B0604020202020204" pitchFamily="34" charset="0"/>
              </a:endParaRPr>
            </a:p>
            <a:p>
              <a:pPr marL="0" marR="0" lvl="0" indent="0" algn="ctr" defTabSz="914400" rtl="1" eaLnBrk="0" fontAlgn="base" latinLnBrk="0" hangingPunct="0">
                <a:lnSpc>
                  <a:spcPct val="100000"/>
                </a:lnSpc>
                <a:spcBef>
                  <a:spcPct val="0"/>
                </a:spcBef>
                <a:spcAft>
                  <a:spcPts val="800"/>
                </a:spcAft>
                <a:buClrTx/>
                <a:buSzTx/>
                <a:buFontTx/>
                <a:buNone/>
                <a:tabLst/>
              </a:pPr>
              <a:endParaRPr kumimoji="0" lang="en-US" altLang="ar-SA" sz="1100" b="0" i="0" u="none" strike="noStrike" cap="none" normalizeH="0" baseline="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ar-SA" altLang="ar-SA" sz="1800" b="0" i="0" u="none" strike="noStrike" cap="none" normalizeH="0" baseline="0">
                <a:ln>
                  <a:noFill/>
                </a:ln>
                <a:solidFill>
                  <a:schemeClr val="tx1"/>
                </a:solidFill>
                <a:effectLst/>
                <a:latin typeface="Arial" panose="020B0604020202020204" pitchFamily="34" charset="0"/>
              </a:endParaRPr>
            </a:p>
          </p:txBody>
        </p:sp>
        <p:pic>
          <p:nvPicPr>
            <p:cNvPr id="2052" name="Picture 63">
              <a:extLst>
                <a:ext uri="{FF2B5EF4-FFF2-40B4-BE49-F238E27FC236}">
                  <a16:creationId xmlns:a16="http://schemas.microsoft.com/office/drawing/2014/main" id="{29017689-89E6-ADDF-A52C-00EEAECCE04F}"/>
                </a:ext>
              </a:extLst>
            </p:cNvPr>
            <p:cNvPicPr>
              <a:picLocks noChangeAspect="1" noChangeArrowheads="1"/>
            </p:cNvPicPr>
            <p:nvPr/>
          </p:nvPicPr>
          <p:blipFill>
            <a:blip r:embed="rId2">
              <a:lum contrast="30000"/>
              <a:extLst>
                <a:ext uri="{28A0092B-C50C-407E-A947-70E740481C1C}">
                  <a14:useLocalDpi xmlns:a14="http://schemas.microsoft.com/office/drawing/2010/main" val="0"/>
                </a:ext>
              </a:extLst>
            </a:blip>
            <a:srcRect b="5429"/>
            <a:stretch>
              <a:fillRect/>
            </a:stretch>
          </p:blipFill>
          <p:spPr bwMode="auto">
            <a:xfrm>
              <a:off x="2071" y="3420"/>
              <a:ext cx="7987" cy="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08519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355D381-4376-8F53-782F-B058F5DFF005}"/>
              </a:ext>
            </a:extLst>
          </p:cNvPr>
          <p:cNvSpPr txBox="1"/>
          <p:nvPr/>
        </p:nvSpPr>
        <p:spPr>
          <a:xfrm>
            <a:off x="408709" y="517067"/>
            <a:ext cx="11374582" cy="5760231"/>
          </a:xfrm>
          <a:prstGeom prst="rect">
            <a:avLst/>
          </a:prstGeom>
          <a:noFill/>
        </p:spPr>
        <p:txBody>
          <a:bodyPr wrap="square">
            <a:spAutoFit/>
          </a:bodyPr>
          <a:lstStyle/>
          <a:p>
            <a:pPr lvl="1" algn="justLow" rtl="0">
              <a:lnSpc>
                <a:spcPct val="150000"/>
              </a:lnSpc>
              <a:tabLst>
                <a:tab pos="742950" algn="l"/>
                <a:tab pos="914400" algn="l"/>
              </a:tabLst>
            </a:pPr>
            <a:r>
              <a:rPr lang="en-US" sz="2800" b="1" dirty="0">
                <a:effectLst/>
                <a:latin typeface="Tahoma" panose="020B0604030504040204" pitchFamily="34" charset="0"/>
                <a:ea typeface="Times New Roman" panose="02020603050405020304" pitchFamily="18" charset="0"/>
              </a:rPr>
              <a:t>b)Middle mediastinum</a:t>
            </a:r>
            <a:r>
              <a:rPr lang="en-US" sz="1400" b="1" dirty="0">
                <a:effectLst/>
                <a:latin typeface="Tahoma" panose="020B0604030504040204" pitchFamily="34" charset="0"/>
                <a:ea typeface="Times New Roman" panose="02020603050405020304" pitchFamily="18" charset="0"/>
              </a:rPr>
              <a:t>:</a:t>
            </a:r>
            <a:endParaRPr lang="en-US" sz="1200" dirty="0">
              <a:effectLst/>
              <a:latin typeface="Times New Roman" panose="02020603050405020304" pitchFamily="18" charset="0"/>
              <a:ea typeface="Times New Roman" panose="02020603050405020304" pitchFamily="18" charset="0"/>
            </a:endParaRPr>
          </a:p>
          <a:p>
            <a:pPr marL="342900" lvl="0" indent="-342900" algn="justLow" rtl="0">
              <a:lnSpc>
                <a:spcPct val="150000"/>
              </a:lnSpc>
              <a:buFont typeface="Symbol" panose="05050102010706020507" pitchFamily="18" charset="2"/>
              <a:buChar char=""/>
              <a:tabLst>
                <a:tab pos="742950" algn="l"/>
              </a:tabLst>
            </a:pPr>
            <a:r>
              <a:rPr lang="en-US" sz="2000" dirty="0">
                <a:effectLst/>
                <a:latin typeface="Tahoma" panose="020B0604030504040204" pitchFamily="34" charset="0"/>
                <a:ea typeface="Times New Roman" panose="02020603050405020304" pitchFamily="18" charset="0"/>
              </a:rPr>
              <a:t>It lies </a:t>
            </a:r>
            <a:r>
              <a:rPr lang="en-US" sz="2000" b="1" dirty="0">
                <a:effectLst/>
                <a:latin typeface="Tahoma" panose="020B0604030504040204" pitchFamily="34" charset="0"/>
                <a:ea typeface="Times New Roman" panose="02020603050405020304" pitchFamily="18" charset="0"/>
              </a:rPr>
              <a:t>between</a:t>
            </a:r>
            <a:r>
              <a:rPr lang="en-US" sz="2000" dirty="0">
                <a:effectLst/>
                <a:latin typeface="Tahoma" panose="020B0604030504040204" pitchFamily="34" charset="0"/>
                <a:ea typeface="Times New Roman" panose="02020603050405020304" pitchFamily="18" charset="0"/>
              </a:rPr>
              <a:t> anterior and posterior mediastinum.</a:t>
            </a:r>
            <a:endParaRPr lang="en-US" sz="2000" dirty="0">
              <a:effectLst/>
              <a:latin typeface="Times New Roman" panose="02020603050405020304" pitchFamily="18" charset="0"/>
              <a:ea typeface="Times New Roman" panose="02020603050405020304" pitchFamily="18" charset="0"/>
            </a:endParaRPr>
          </a:p>
          <a:p>
            <a:pPr marL="342900" lvl="0" indent="-342900" algn="justLow" rtl="0">
              <a:lnSpc>
                <a:spcPct val="150000"/>
              </a:lnSpc>
              <a:buFont typeface="Symbol" panose="05050102010706020507" pitchFamily="18" charset="2"/>
              <a:buChar char=""/>
              <a:tabLst>
                <a:tab pos="457200" algn="l"/>
                <a:tab pos="742950" algn="l"/>
              </a:tabLst>
            </a:pPr>
            <a:r>
              <a:rPr lang="en-US" sz="2000" b="1" dirty="0">
                <a:effectLst/>
                <a:latin typeface="Tahoma" panose="020B0604030504040204" pitchFamily="34" charset="0"/>
                <a:ea typeface="Times New Roman" panose="02020603050405020304" pitchFamily="18" charset="0"/>
              </a:rPr>
              <a:t>Contents: </a:t>
            </a:r>
            <a:endParaRPr lang="en-US" sz="2000" dirty="0">
              <a:latin typeface="Times New Roman" panose="02020603050405020304" pitchFamily="18" charset="0"/>
              <a:ea typeface="Times New Roman" panose="02020603050405020304" pitchFamily="18" charset="0"/>
            </a:endParaRPr>
          </a:p>
          <a:p>
            <a:pPr lvl="0" algn="justLow" rtl="0">
              <a:lnSpc>
                <a:spcPct val="150000"/>
              </a:lnSpc>
              <a:tabLst>
                <a:tab pos="457200" algn="l"/>
                <a:tab pos="742950" algn="l"/>
              </a:tabLst>
            </a:pPr>
            <a:r>
              <a:rPr lang="en-US" sz="2000" b="1" dirty="0">
                <a:effectLst/>
                <a:latin typeface="Times New Roman" panose="02020603050405020304" pitchFamily="18" charset="0"/>
                <a:ea typeface="Times New Roman" panose="02020603050405020304" pitchFamily="18" charset="0"/>
              </a:rPr>
              <a:t>    1)</a:t>
            </a:r>
            <a:r>
              <a:rPr lang="en-US" sz="2000" b="1" dirty="0">
                <a:effectLst/>
                <a:latin typeface="Tahoma" panose="020B0604030504040204" pitchFamily="34" charset="0"/>
                <a:ea typeface="Times New Roman" panose="02020603050405020304" pitchFamily="18" charset="0"/>
              </a:rPr>
              <a:t> Pericardium and structure inside it:</a:t>
            </a:r>
            <a:r>
              <a:rPr lang="en-US" sz="2000" dirty="0">
                <a:effectLst/>
                <a:latin typeface="Tahoma" panose="020B0604030504040204" pitchFamily="34" charset="0"/>
                <a:ea typeface="Times New Roman" panose="02020603050405020304" pitchFamily="18" charset="0"/>
              </a:rPr>
              <a:t> heart, ascending aorta, pulmonary trunk, lower 1/2 of      SVC, terminal parts of IVC and 4 pulmonary veins.</a:t>
            </a:r>
            <a:endParaRPr lang="en-US" sz="2000" dirty="0">
              <a:latin typeface="Times New Roman" panose="02020603050405020304" pitchFamily="18" charset="0"/>
              <a:ea typeface="Times New Roman" panose="02020603050405020304" pitchFamily="18" charset="0"/>
            </a:endParaRPr>
          </a:p>
          <a:p>
            <a:pPr lvl="0" algn="justLow" rtl="0">
              <a:lnSpc>
                <a:spcPct val="150000"/>
              </a:lnSpc>
              <a:tabLst>
                <a:tab pos="457200" algn="l"/>
                <a:tab pos="742950" algn="l"/>
              </a:tabLst>
            </a:pPr>
            <a:r>
              <a:rPr lang="en-US" sz="2000" b="1" dirty="0">
                <a:effectLst/>
                <a:latin typeface="Times New Roman" panose="02020603050405020304" pitchFamily="18" charset="0"/>
                <a:ea typeface="Times New Roman" panose="02020603050405020304" pitchFamily="18" charset="0"/>
              </a:rPr>
              <a:t>    2) </a:t>
            </a:r>
            <a:r>
              <a:rPr lang="en-US" sz="2000" b="1" dirty="0">
                <a:effectLst/>
                <a:latin typeface="Tahoma" panose="020B0604030504040204" pitchFamily="34" charset="0"/>
                <a:ea typeface="Times New Roman" panose="02020603050405020304" pitchFamily="18" charset="0"/>
              </a:rPr>
              <a:t>Structures outside pericardium:</a:t>
            </a:r>
            <a:r>
              <a:rPr lang="en-US" sz="2000" dirty="0">
                <a:effectLst/>
                <a:latin typeface="Tahoma" panose="020B0604030504040204" pitchFamily="34" charset="0"/>
                <a:ea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p>
            <a:pPr marL="342900" lvl="0" indent="-342900" algn="justLow" rtl="0">
              <a:lnSpc>
                <a:spcPct val="150000"/>
              </a:lnSpc>
              <a:buFont typeface="Wingdings" panose="05000000000000000000" pitchFamily="2" charset="2"/>
              <a:buChar char=""/>
              <a:tabLst>
                <a:tab pos="1200150" algn="l"/>
              </a:tabLst>
            </a:pPr>
            <a:r>
              <a:rPr lang="en-US" sz="2000" b="1" dirty="0">
                <a:effectLst/>
                <a:latin typeface="Tahoma" panose="020B0604030504040204" pitchFamily="34" charset="0"/>
                <a:ea typeface="Times New Roman" panose="02020603050405020304" pitchFamily="18" charset="0"/>
              </a:rPr>
              <a:t>Bifurcation of trachea</a:t>
            </a:r>
            <a:r>
              <a:rPr lang="en-US" sz="2000" dirty="0">
                <a:effectLst/>
                <a:latin typeface="Tahoma" panose="020B0604030504040204" pitchFamily="34" charset="0"/>
                <a:ea typeface="Times New Roman" panose="02020603050405020304" pitchFamily="18" charset="0"/>
              </a:rPr>
              <a:t> into two bronchi.</a:t>
            </a:r>
            <a:endParaRPr lang="en-US" sz="2000" dirty="0">
              <a:effectLst/>
              <a:latin typeface="Times New Roman" panose="02020603050405020304" pitchFamily="18" charset="0"/>
              <a:ea typeface="Times New Roman" panose="02020603050405020304" pitchFamily="18" charset="0"/>
            </a:endParaRPr>
          </a:p>
          <a:p>
            <a:pPr marL="342900" lvl="0" indent="-342900" algn="justLow" rtl="0">
              <a:lnSpc>
                <a:spcPct val="150000"/>
              </a:lnSpc>
              <a:buFont typeface="Wingdings" panose="05000000000000000000" pitchFamily="2" charset="2"/>
              <a:buChar char=""/>
              <a:tabLst>
                <a:tab pos="1200150" algn="l"/>
              </a:tabLst>
            </a:pPr>
            <a:r>
              <a:rPr lang="en-US" sz="2000" b="1" dirty="0">
                <a:effectLst/>
                <a:latin typeface="Tahoma" panose="020B0604030504040204" pitchFamily="34" charset="0"/>
                <a:ea typeface="Times New Roman" panose="02020603050405020304" pitchFamily="18" charset="0"/>
              </a:rPr>
              <a:t>Deep cardiac plexus</a:t>
            </a:r>
            <a:r>
              <a:rPr lang="en-US" sz="2000" dirty="0">
                <a:effectLst/>
                <a:latin typeface="Tahoma" panose="020B0604030504040204" pitchFamily="34" charset="0"/>
                <a:ea typeface="Times New Roman" panose="02020603050405020304" pitchFamily="18" charset="0"/>
              </a:rPr>
              <a:t> in front of tracheal bifurcation </a:t>
            </a:r>
            <a:endParaRPr lang="en-US" sz="2000" dirty="0">
              <a:effectLst/>
              <a:latin typeface="Times New Roman" panose="02020603050405020304" pitchFamily="18" charset="0"/>
              <a:ea typeface="Times New Roman" panose="02020603050405020304" pitchFamily="18" charset="0"/>
            </a:endParaRPr>
          </a:p>
          <a:p>
            <a:pPr marL="342900" lvl="0" indent="-342900" algn="l" rtl="0">
              <a:lnSpc>
                <a:spcPct val="150000"/>
              </a:lnSpc>
              <a:buFont typeface="Wingdings" panose="05000000000000000000" pitchFamily="2" charset="2"/>
              <a:buChar char=""/>
              <a:tabLst>
                <a:tab pos="1200150" algn="l"/>
              </a:tabLst>
            </a:pPr>
            <a:r>
              <a:rPr lang="en-US" sz="2000" dirty="0" err="1">
                <a:effectLst/>
                <a:latin typeface="Tahoma" panose="020B0604030504040204" pitchFamily="34" charset="0"/>
                <a:ea typeface="Times New Roman" panose="02020603050405020304" pitchFamily="18" charset="0"/>
              </a:rPr>
              <a:t>Tracheobroncheal</a:t>
            </a:r>
            <a:r>
              <a:rPr lang="en-US" sz="2000" dirty="0">
                <a:effectLst/>
                <a:latin typeface="Tahoma" panose="020B0604030504040204" pitchFamily="34" charset="0"/>
                <a:ea typeface="Times New Roman" panose="02020603050405020304" pitchFamily="18" charset="0"/>
              </a:rPr>
              <a:t> </a:t>
            </a:r>
            <a:r>
              <a:rPr lang="en-US" sz="2000" b="1" dirty="0">
                <a:effectLst/>
                <a:latin typeface="Tahoma" panose="020B0604030504040204" pitchFamily="34" charset="0"/>
                <a:ea typeface="Times New Roman" panose="02020603050405020304" pitchFamily="18" charset="0"/>
              </a:rPr>
              <a:t>lymph nodes</a:t>
            </a:r>
            <a:r>
              <a:rPr lang="en-US" sz="2000" dirty="0">
                <a:effectLst/>
                <a:latin typeface="Tahoma" panose="020B0604030504040204" pitchFamily="34" charset="0"/>
                <a:ea typeface="Times New Roman" panose="02020603050405020304" pitchFamily="18" charset="0"/>
              </a:rPr>
              <a:t> around tracheal bifurcation.</a:t>
            </a:r>
            <a:r>
              <a:rPr lang="en-US" sz="20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p>
            <a:pPr marL="342900" lvl="0" indent="-342900" algn="justLow" rtl="0">
              <a:lnSpc>
                <a:spcPct val="150000"/>
              </a:lnSpc>
              <a:buFont typeface="Wingdings" panose="05000000000000000000" pitchFamily="2" charset="2"/>
              <a:buChar char=""/>
              <a:tabLst>
                <a:tab pos="1200150" algn="l"/>
              </a:tabLst>
            </a:pPr>
            <a:r>
              <a:rPr lang="en-US" sz="2000" b="1" dirty="0">
                <a:effectLst/>
                <a:latin typeface="Tahoma" panose="020B0604030504040204" pitchFamily="34" charset="0"/>
                <a:ea typeface="Times New Roman" panose="02020603050405020304" pitchFamily="18" charset="0"/>
              </a:rPr>
              <a:t>Arteries:</a:t>
            </a:r>
            <a:r>
              <a:rPr lang="en-US" sz="2000" dirty="0">
                <a:effectLst/>
                <a:latin typeface="Tahoma" panose="020B0604030504040204" pitchFamily="34" charset="0"/>
                <a:ea typeface="Times New Roman" panose="02020603050405020304" pitchFamily="18" charset="0"/>
              </a:rPr>
              <a:t> right and left pulmonary arteries.</a:t>
            </a:r>
            <a:endParaRPr lang="en-US" sz="2000" dirty="0">
              <a:effectLst/>
              <a:latin typeface="Times New Roman" panose="02020603050405020304" pitchFamily="18" charset="0"/>
              <a:ea typeface="Times New Roman" panose="02020603050405020304" pitchFamily="18" charset="0"/>
            </a:endParaRPr>
          </a:p>
          <a:p>
            <a:pPr marL="342900" lvl="0" indent="-342900" algn="justLow" rtl="0">
              <a:lnSpc>
                <a:spcPct val="150000"/>
              </a:lnSpc>
              <a:buFont typeface="Wingdings" panose="05000000000000000000" pitchFamily="2" charset="2"/>
              <a:buChar char=""/>
              <a:tabLst>
                <a:tab pos="1200150" algn="l"/>
              </a:tabLst>
            </a:pPr>
            <a:r>
              <a:rPr lang="en-US" sz="2000" b="1" dirty="0">
                <a:effectLst/>
                <a:latin typeface="Tahoma" panose="020B0604030504040204" pitchFamily="34" charset="0"/>
                <a:ea typeface="Times New Roman" panose="02020603050405020304" pitchFamily="18" charset="0"/>
              </a:rPr>
              <a:t>Veins:</a:t>
            </a:r>
            <a:r>
              <a:rPr lang="en-US" sz="2000" dirty="0">
                <a:effectLst/>
                <a:latin typeface="Tahoma" panose="020B0604030504040204" pitchFamily="34" charset="0"/>
                <a:ea typeface="Times New Roman" panose="02020603050405020304" pitchFamily="18" charset="0"/>
              </a:rPr>
              <a:t> 2 right and 2 left pulmonary veins.</a:t>
            </a:r>
            <a:endParaRPr lang="en-US" sz="2000" dirty="0">
              <a:effectLst/>
              <a:latin typeface="Times New Roman" panose="02020603050405020304" pitchFamily="18" charset="0"/>
              <a:ea typeface="Times New Roman" panose="02020603050405020304" pitchFamily="18" charset="0"/>
            </a:endParaRPr>
          </a:p>
          <a:p>
            <a:pPr marL="342900" lvl="0" indent="-342900" algn="justLow" rtl="0">
              <a:lnSpc>
                <a:spcPct val="150000"/>
              </a:lnSpc>
              <a:buFont typeface="Wingdings" panose="05000000000000000000" pitchFamily="2" charset="2"/>
              <a:buChar char=""/>
              <a:tabLst>
                <a:tab pos="1200150" algn="l"/>
              </a:tabLst>
            </a:pPr>
            <a:r>
              <a:rPr lang="en-US" sz="2000" dirty="0">
                <a:effectLst/>
                <a:latin typeface="Tahoma" panose="020B0604030504040204" pitchFamily="34" charset="0"/>
                <a:ea typeface="Times New Roman" panose="02020603050405020304" pitchFamily="18" charset="0"/>
              </a:rPr>
              <a:t>Phrenic nerves &amp; pericardiophrenic vessels on each side of pericardium.</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09585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07979-71DD-4940-8304-09982335504F}"/>
              </a:ext>
            </a:extLst>
          </p:cNvPr>
          <p:cNvSpPr>
            <a:spLocks noGrp="1"/>
          </p:cNvSpPr>
          <p:nvPr>
            <p:ph type="title"/>
          </p:nvPr>
        </p:nvSpPr>
        <p:spPr/>
        <p:txBody>
          <a:bodyPr/>
          <a:lstStyle/>
          <a:p>
            <a:r>
              <a:rPr lang="en-US" b="1" dirty="0"/>
              <a:t>The Middle Mediastinum</a:t>
            </a:r>
            <a:endParaRPr lang="ar-SA" b="1" dirty="0"/>
          </a:p>
        </p:txBody>
      </p:sp>
      <p:sp>
        <p:nvSpPr>
          <p:cNvPr id="3" name="Content Placeholder 2">
            <a:extLst>
              <a:ext uri="{FF2B5EF4-FFF2-40B4-BE49-F238E27FC236}">
                <a16:creationId xmlns:a16="http://schemas.microsoft.com/office/drawing/2014/main" id="{463F0163-FFB3-4424-B815-3CB746B3E7CC}"/>
              </a:ext>
            </a:extLst>
          </p:cNvPr>
          <p:cNvSpPr>
            <a:spLocks noGrp="1"/>
          </p:cNvSpPr>
          <p:nvPr>
            <p:ph idx="1"/>
          </p:nvPr>
        </p:nvSpPr>
        <p:spPr>
          <a:xfrm>
            <a:off x="1154954" y="2326409"/>
            <a:ext cx="8825659" cy="3991264"/>
          </a:xfrm>
        </p:spPr>
        <p:txBody>
          <a:bodyPr>
            <a:noAutofit/>
          </a:bodyPr>
          <a:lstStyle/>
          <a:p>
            <a:pPr marL="0" indent="0" algn="l" rtl="0">
              <a:buNone/>
            </a:pPr>
            <a:r>
              <a:rPr lang="en-US" b="1" i="0" dirty="0">
                <a:effectLst/>
                <a:latin typeface="acumin-pro"/>
              </a:rPr>
              <a:t>Borders</a:t>
            </a:r>
          </a:p>
          <a:p>
            <a:pPr marL="0" indent="0" algn="l" rtl="0">
              <a:buNone/>
            </a:pPr>
            <a:endParaRPr lang="en-US" b="1" i="0" dirty="0">
              <a:effectLst/>
              <a:latin typeface="acumin-pro"/>
            </a:endParaRPr>
          </a:p>
          <a:p>
            <a:pPr marL="0" indent="0" algn="l" rtl="0">
              <a:buNone/>
            </a:pPr>
            <a:r>
              <a:rPr lang="en-US" b="0" i="0" dirty="0">
                <a:effectLst/>
                <a:latin typeface="acumin-pro"/>
              </a:rPr>
              <a:t>The middle mediastinum is bordered by the following thoracic structures:</a:t>
            </a:r>
          </a:p>
          <a:p>
            <a:pPr marL="0" indent="0" algn="l" rtl="0">
              <a:buNone/>
            </a:pPr>
            <a:endParaRPr lang="en-US" b="0" i="0" dirty="0">
              <a:effectLst/>
              <a:latin typeface="acumin-pro"/>
            </a:endParaRPr>
          </a:p>
          <a:p>
            <a:pPr algn="l" rtl="0">
              <a:buFont typeface="Arial" panose="020B0604020202020204" pitchFamily="34" charset="0"/>
              <a:buChar char="•"/>
            </a:pPr>
            <a:r>
              <a:rPr lang="en-US" b="1" i="0" dirty="0">
                <a:effectLst/>
                <a:latin typeface="acumin-pro"/>
              </a:rPr>
              <a:t>Anterior</a:t>
            </a:r>
            <a:r>
              <a:rPr lang="en-US" b="0" i="0" dirty="0">
                <a:effectLst/>
                <a:latin typeface="acumin-pro"/>
              </a:rPr>
              <a:t>: Anterior margin of the pericardium.</a:t>
            </a:r>
          </a:p>
          <a:p>
            <a:pPr algn="l" rtl="0">
              <a:buFont typeface="Arial" panose="020B0604020202020204" pitchFamily="34" charset="0"/>
              <a:buChar char="•"/>
            </a:pPr>
            <a:r>
              <a:rPr lang="en-US" b="1" i="0" dirty="0">
                <a:effectLst/>
                <a:latin typeface="acumin-pro"/>
              </a:rPr>
              <a:t>Posterior</a:t>
            </a:r>
            <a:r>
              <a:rPr lang="en-US" b="0" i="0" dirty="0">
                <a:effectLst/>
                <a:latin typeface="acumin-pro"/>
              </a:rPr>
              <a:t>: Posterior border of the pericardium.</a:t>
            </a:r>
          </a:p>
          <a:p>
            <a:pPr algn="l" rtl="0">
              <a:buFont typeface="Arial" panose="020B0604020202020204" pitchFamily="34" charset="0"/>
              <a:buChar char="•"/>
            </a:pPr>
            <a:r>
              <a:rPr lang="en-US" b="1" i="0" dirty="0">
                <a:effectLst/>
                <a:latin typeface="acumin-pro"/>
              </a:rPr>
              <a:t>Laterally</a:t>
            </a:r>
            <a:r>
              <a:rPr lang="en-US" b="0" i="0" dirty="0">
                <a:effectLst/>
                <a:latin typeface="acumin-pro"/>
              </a:rPr>
              <a:t>: Mediastinal pleura of the lungs.</a:t>
            </a:r>
          </a:p>
          <a:p>
            <a:pPr algn="l" rtl="0">
              <a:buFont typeface="Arial" panose="020B0604020202020204" pitchFamily="34" charset="0"/>
              <a:buChar char="•"/>
            </a:pPr>
            <a:r>
              <a:rPr lang="en-US" b="1" i="0" dirty="0">
                <a:effectLst/>
                <a:latin typeface="acumin-pro"/>
              </a:rPr>
              <a:t>Superiorly</a:t>
            </a:r>
            <a:r>
              <a:rPr lang="en-US" b="0" i="0" dirty="0">
                <a:effectLst/>
                <a:latin typeface="acumin-pro"/>
              </a:rPr>
              <a:t>: Imaginary line extending between the sternal angle (the angle formed by the junction of the sternal body and manubrium) and the T4 vertebrae.</a:t>
            </a:r>
          </a:p>
          <a:p>
            <a:pPr algn="l" rtl="0">
              <a:buFont typeface="Arial" panose="020B0604020202020204" pitchFamily="34" charset="0"/>
              <a:buChar char="•"/>
            </a:pPr>
            <a:r>
              <a:rPr lang="en-US" b="1" i="0" dirty="0">
                <a:effectLst/>
                <a:latin typeface="acumin-pro"/>
              </a:rPr>
              <a:t>Inferiorly</a:t>
            </a:r>
            <a:r>
              <a:rPr lang="en-US" b="0" i="0" dirty="0">
                <a:effectLst/>
                <a:latin typeface="acumin-pro"/>
              </a:rPr>
              <a:t>: Superior surface of the diaphragm.</a:t>
            </a:r>
          </a:p>
          <a:p>
            <a:pPr algn="l" rtl="0"/>
            <a:endParaRPr lang="ar-SA" dirty="0"/>
          </a:p>
        </p:txBody>
      </p:sp>
    </p:spTree>
    <p:extLst>
      <p:ext uri="{BB962C8B-B14F-4D97-AF65-F5344CB8AC3E}">
        <p14:creationId xmlns:p14="http://schemas.microsoft.com/office/powerpoint/2010/main" val="446622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natomy of the Human Heart | SpringerLink">
            <a:extLst>
              <a:ext uri="{FF2B5EF4-FFF2-40B4-BE49-F238E27FC236}">
                <a16:creationId xmlns:a16="http://schemas.microsoft.com/office/drawing/2014/main" id="{FAD6C37B-4B18-3564-1C91-789E3A7B8B70}"/>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31722" y="750887"/>
            <a:ext cx="10928555" cy="535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0153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aypeeDigital | eBook Reader">
            <a:extLst>
              <a:ext uri="{FF2B5EF4-FFF2-40B4-BE49-F238E27FC236}">
                <a16:creationId xmlns:a16="http://schemas.microsoft.com/office/drawing/2014/main" id="{03D667DD-9712-0735-84CA-D88FEABE80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819" y="387927"/>
            <a:ext cx="9407236" cy="5292437"/>
          </a:xfrm>
          <a:prstGeom prst="rect">
            <a:avLst/>
          </a:prstGeom>
          <a:noFill/>
          <a:extLst>
            <a:ext uri="{909E8E84-426E-40DD-AFC4-6F175D3DCCD1}">
              <a14:hiddenFill xmlns:a14="http://schemas.microsoft.com/office/drawing/2010/main">
                <a:solidFill>
                  <a:srgbClr val="FFFFFF"/>
                </a:solidFill>
              </a14:hiddenFill>
            </a:ext>
          </a:extLst>
        </p:spPr>
      </p:pic>
      <p:sp>
        <p:nvSpPr>
          <p:cNvPr id="3" name="مربع نص 2">
            <a:extLst>
              <a:ext uri="{FF2B5EF4-FFF2-40B4-BE49-F238E27FC236}">
                <a16:creationId xmlns:a16="http://schemas.microsoft.com/office/drawing/2014/main" id="{F87543AD-20A2-AFEF-C428-F9870D0C3F36}"/>
              </a:ext>
            </a:extLst>
          </p:cNvPr>
          <p:cNvSpPr txBox="1"/>
          <p:nvPr/>
        </p:nvSpPr>
        <p:spPr>
          <a:xfrm>
            <a:off x="2736273" y="5808399"/>
            <a:ext cx="6096000" cy="800219"/>
          </a:xfrm>
          <a:prstGeom prst="rect">
            <a:avLst/>
          </a:prstGeom>
          <a:noFill/>
        </p:spPr>
        <p:txBody>
          <a:bodyPr wrap="square">
            <a:spAutoFit/>
          </a:bodyPr>
          <a:lstStyle/>
          <a:p>
            <a:pPr algn="ctr" rtl="0"/>
            <a:r>
              <a:rPr lang="en-US" sz="1800" b="1" dirty="0">
                <a:effectLst/>
                <a:latin typeface="Tahoma" panose="020B0604030504040204" pitchFamily="34" charset="0"/>
                <a:ea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a:p>
            <a:pPr algn="ctr" rtl="0"/>
            <a:r>
              <a:rPr lang="en-US" sz="2800" b="1" dirty="0">
                <a:effectLst/>
                <a:latin typeface="Tahoma" panose="020B0604030504040204" pitchFamily="34" charset="0"/>
                <a:ea typeface="Times New Roman" panose="02020603050405020304" pitchFamily="18" charset="0"/>
              </a:rPr>
              <a:t>Middle mediastinum</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91274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7400FD30-6A63-A934-5569-4497FA244622}"/>
              </a:ext>
            </a:extLst>
          </p:cNvPr>
          <p:cNvSpPr txBox="1"/>
          <p:nvPr/>
        </p:nvSpPr>
        <p:spPr>
          <a:xfrm>
            <a:off x="367145" y="292463"/>
            <a:ext cx="11457709" cy="6006452"/>
          </a:xfrm>
          <a:prstGeom prst="rect">
            <a:avLst/>
          </a:prstGeom>
          <a:noFill/>
        </p:spPr>
        <p:txBody>
          <a:bodyPr wrap="square">
            <a:spAutoFit/>
          </a:bodyPr>
          <a:lstStyle/>
          <a:p>
            <a:pPr algn="ctr" rtl="0"/>
            <a:r>
              <a:rPr lang="en-US" sz="16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742950" lvl="1" indent="-285750" algn="justLow" rtl="0">
              <a:lnSpc>
                <a:spcPct val="150000"/>
              </a:lnSpc>
              <a:buFont typeface="+mj-lt"/>
              <a:buAutoNum type="alphaLcParenR"/>
              <a:tabLst>
                <a:tab pos="685800" algn="l"/>
                <a:tab pos="914400" algn="l"/>
              </a:tabLst>
            </a:pPr>
            <a:r>
              <a:rPr lang="en-US" sz="2800" b="1" dirty="0">
                <a:effectLst/>
                <a:latin typeface="Tahoma" panose="020B0604030504040204" pitchFamily="34" charset="0"/>
                <a:ea typeface="Times New Roman" panose="02020603050405020304" pitchFamily="18" charset="0"/>
              </a:rPr>
              <a:t>Posterior mediastinum:</a:t>
            </a:r>
            <a:endParaRPr lang="en-US" sz="2800" dirty="0">
              <a:effectLst/>
              <a:latin typeface="Times New Roman" panose="02020603050405020304" pitchFamily="18" charset="0"/>
              <a:ea typeface="Times New Roman" panose="02020603050405020304" pitchFamily="18" charset="0"/>
            </a:endParaRPr>
          </a:p>
          <a:p>
            <a:pPr marL="342900" lvl="0" indent="-342900" algn="l" rtl="0">
              <a:lnSpc>
                <a:spcPct val="150000"/>
              </a:lnSpc>
              <a:buFont typeface="Symbol" panose="05050102010706020507" pitchFamily="18" charset="2"/>
              <a:buChar char=""/>
              <a:tabLst>
                <a:tab pos="857250" algn="l"/>
              </a:tabLst>
            </a:pPr>
            <a:r>
              <a:rPr lang="en-US" sz="2000" dirty="0">
                <a:effectLst/>
                <a:latin typeface="Tahoma" panose="020B0604030504040204" pitchFamily="34" charset="0"/>
                <a:ea typeface="Times New Roman" panose="02020603050405020304" pitchFamily="18" charset="0"/>
              </a:rPr>
              <a:t>Lies between pericardium and vertical part of diaphragm anteriorly, and lower 8 thoracic vertebrae posteriorly.</a:t>
            </a:r>
            <a:endParaRPr lang="en-US" sz="2000" dirty="0">
              <a:effectLst/>
              <a:latin typeface="Times New Roman" panose="02020603050405020304" pitchFamily="18" charset="0"/>
              <a:ea typeface="Times New Roman" panose="02020603050405020304" pitchFamily="18" charset="0"/>
            </a:endParaRPr>
          </a:p>
          <a:p>
            <a:pPr marL="342900" lvl="0" indent="-342900" algn="justLow" rtl="0">
              <a:lnSpc>
                <a:spcPct val="150000"/>
              </a:lnSpc>
              <a:buFont typeface="Symbol" panose="05050102010706020507" pitchFamily="18" charset="2"/>
              <a:buChar char=""/>
              <a:tabLst>
                <a:tab pos="857250" algn="l"/>
              </a:tabLst>
            </a:pPr>
            <a:r>
              <a:rPr lang="en-US" sz="2000" b="1" dirty="0">
                <a:effectLst/>
                <a:latin typeface="Tahoma" panose="020B0604030504040204" pitchFamily="34" charset="0"/>
                <a:ea typeface="Times New Roman" panose="02020603050405020304" pitchFamily="18" charset="0"/>
              </a:rPr>
              <a:t>Contents:</a:t>
            </a:r>
            <a:r>
              <a:rPr lang="en-US" sz="2000" dirty="0">
                <a:effectLst/>
                <a:latin typeface="Tahoma" panose="020B0604030504040204" pitchFamily="34" charset="0"/>
                <a:ea typeface="Times New Roman" panose="02020603050405020304" pitchFamily="18" charset="0"/>
              </a:rPr>
              <a:t> </a:t>
            </a:r>
            <a:endParaRPr lang="en-US" sz="2000" dirty="0">
              <a:latin typeface="Times New Roman" panose="02020603050405020304" pitchFamily="18" charset="0"/>
              <a:ea typeface="Times New Roman" panose="02020603050405020304" pitchFamily="18" charset="0"/>
            </a:endParaRPr>
          </a:p>
          <a:p>
            <a:pPr lvl="0" algn="justLow" rtl="0">
              <a:lnSpc>
                <a:spcPct val="150000"/>
              </a:lnSpc>
              <a:tabLst>
                <a:tab pos="857250" algn="l"/>
              </a:tabLst>
            </a:pPr>
            <a:r>
              <a:rPr lang="en-US" sz="2000" b="1" dirty="0">
                <a:effectLst/>
                <a:latin typeface="Times New Roman" panose="02020603050405020304" pitchFamily="18" charset="0"/>
                <a:ea typeface="Times New Roman" panose="02020603050405020304" pitchFamily="18" charset="0"/>
              </a:rPr>
              <a:t>     </a:t>
            </a:r>
            <a:r>
              <a:rPr lang="en-US" sz="2000" b="1" dirty="0">
                <a:latin typeface="Times New Roman" panose="02020603050405020304" pitchFamily="18" charset="0"/>
                <a:ea typeface="Times New Roman" panose="02020603050405020304" pitchFamily="18" charset="0"/>
              </a:rPr>
              <a:t>1) </a:t>
            </a:r>
            <a:r>
              <a:rPr lang="en-US" sz="2000" b="1" dirty="0" err="1">
                <a:effectLst/>
                <a:latin typeface="Tahoma" panose="020B0604030504040204" pitchFamily="34" charset="0"/>
                <a:ea typeface="Times New Roman" panose="02020603050405020304" pitchFamily="18" charset="0"/>
              </a:rPr>
              <a:t>Oesophagus</a:t>
            </a:r>
            <a:r>
              <a:rPr lang="en-US" sz="2000" dirty="0">
                <a:effectLst/>
                <a:latin typeface="Tahoma" panose="020B0604030504040204" pitchFamily="34" charset="0"/>
                <a:ea typeface="Times New Roman" panose="02020603050405020304" pitchFamily="18" charset="0"/>
              </a:rPr>
              <a:t>: on </a:t>
            </a:r>
            <a:r>
              <a:rPr lang="en-US" sz="2000" b="1" dirty="0">
                <a:effectLst/>
                <a:latin typeface="Tahoma" panose="020B0604030504040204" pitchFamily="34" charset="0"/>
                <a:ea typeface="Times New Roman" panose="02020603050405020304" pitchFamily="18" charset="0"/>
              </a:rPr>
              <a:t>right</a:t>
            </a:r>
            <a:r>
              <a:rPr lang="en-US" sz="2000" dirty="0">
                <a:effectLst/>
                <a:latin typeface="Tahoma" panose="020B0604030504040204" pitchFamily="34" charset="0"/>
                <a:ea typeface="Times New Roman" panose="02020603050405020304" pitchFamily="18" charset="0"/>
              </a:rPr>
              <a:t> side of descending thoracic aorta till the level of </a:t>
            </a:r>
            <a:r>
              <a:rPr lang="en-US" sz="2000" b="1" dirty="0">
                <a:effectLst/>
                <a:latin typeface="Tahoma" panose="020B0604030504040204" pitchFamily="34" charset="0"/>
                <a:ea typeface="Times New Roman" panose="02020603050405020304" pitchFamily="18" charset="0"/>
              </a:rPr>
              <a:t>T</a:t>
            </a:r>
            <a:r>
              <a:rPr lang="en-US" sz="2000" b="1" baseline="-25000" dirty="0">
                <a:effectLst/>
                <a:latin typeface="Tahoma" panose="020B0604030504040204" pitchFamily="34" charset="0"/>
                <a:ea typeface="Times New Roman" panose="02020603050405020304" pitchFamily="18" charset="0"/>
              </a:rPr>
              <a:t>7</a:t>
            </a:r>
            <a:r>
              <a:rPr lang="en-US" sz="2000" dirty="0">
                <a:effectLst/>
                <a:latin typeface="Tahoma" panose="020B0604030504040204" pitchFamily="34" charset="0"/>
                <a:ea typeface="Times New Roman" panose="02020603050405020304" pitchFamily="18" charset="0"/>
              </a:rPr>
              <a:t> vertebra where it </a:t>
            </a:r>
            <a:r>
              <a:rPr lang="en-US" sz="2000" b="1" dirty="0">
                <a:effectLst/>
                <a:latin typeface="Tahoma" panose="020B0604030504040204" pitchFamily="34" charset="0"/>
                <a:ea typeface="Times New Roman" panose="02020603050405020304" pitchFamily="18" charset="0"/>
              </a:rPr>
              <a:t>crosses</a:t>
            </a:r>
            <a:r>
              <a:rPr lang="en-US" sz="2000" dirty="0">
                <a:effectLst/>
                <a:latin typeface="Tahoma" panose="020B0604030504040204" pitchFamily="34" charset="0"/>
                <a:ea typeface="Times New Roman" panose="02020603050405020304" pitchFamily="18" charset="0"/>
              </a:rPr>
              <a:t> </a:t>
            </a:r>
            <a:r>
              <a:rPr lang="en-US" sz="2000" b="1" dirty="0">
                <a:effectLst/>
                <a:latin typeface="Tahoma" panose="020B0604030504040204" pitchFamily="34" charset="0"/>
                <a:ea typeface="Times New Roman" panose="02020603050405020304" pitchFamily="18" charset="0"/>
              </a:rPr>
              <a:t>in front</a:t>
            </a:r>
            <a:r>
              <a:rPr lang="en-US" sz="2000" dirty="0">
                <a:effectLst/>
                <a:latin typeface="Tahoma" panose="020B0604030504040204" pitchFamily="34" charset="0"/>
                <a:ea typeface="Times New Roman" panose="02020603050405020304" pitchFamily="18" charset="0"/>
              </a:rPr>
              <a:t> of descending thoracic aorta.</a:t>
            </a:r>
            <a:endParaRPr lang="en-US" sz="2000" dirty="0">
              <a:latin typeface="Times New Roman" panose="02020603050405020304" pitchFamily="18" charset="0"/>
              <a:ea typeface="Times New Roman" panose="02020603050405020304" pitchFamily="18" charset="0"/>
            </a:endParaRPr>
          </a:p>
          <a:p>
            <a:pPr lvl="0" algn="justLow" rtl="0">
              <a:lnSpc>
                <a:spcPct val="150000"/>
              </a:lnSpc>
              <a:tabLst>
                <a:tab pos="857250" algn="l"/>
              </a:tabLst>
            </a:pPr>
            <a:r>
              <a:rPr lang="en-US" sz="2000" b="1" dirty="0">
                <a:effectLst/>
                <a:latin typeface="Times New Roman" panose="02020603050405020304" pitchFamily="18" charset="0"/>
                <a:ea typeface="Times New Roman" panose="02020603050405020304" pitchFamily="18" charset="0"/>
              </a:rPr>
              <a:t>     2) </a:t>
            </a:r>
            <a:r>
              <a:rPr lang="en-US" sz="2000" b="1" dirty="0">
                <a:effectLst/>
                <a:latin typeface="Tahoma" panose="020B0604030504040204" pitchFamily="34" charset="0"/>
                <a:ea typeface="Times New Roman" panose="02020603050405020304" pitchFamily="18" charset="0"/>
              </a:rPr>
              <a:t>2 </a:t>
            </a:r>
            <a:r>
              <a:rPr lang="en-US" sz="2000" b="1" dirty="0" err="1">
                <a:effectLst/>
                <a:latin typeface="Tahoma" panose="020B0604030504040204" pitchFamily="34" charset="0"/>
                <a:ea typeface="Times New Roman" panose="02020603050405020304" pitchFamily="18" charset="0"/>
              </a:rPr>
              <a:t>vagi</a:t>
            </a:r>
            <a:r>
              <a:rPr lang="en-US" sz="2000" dirty="0">
                <a:effectLst/>
                <a:latin typeface="Tahoma" panose="020B0604030504040204" pitchFamily="34" charset="0"/>
                <a:ea typeface="Times New Roman" panose="02020603050405020304" pitchFamily="18" charset="0"/>
              </a:rPr>
              <a:t> forming </a:t>
            </a:r>
            <a:r>
              <a:rPr lang="en-US" sz="2000" dirty="0" err="1">
                <a:effectLst/>
                <a:latin typeface="Tahoma" panose="020B0604030504040204" pitchFamily="34" charset="0"/>
                <a:ea typeface="Times New Roman" panose="02020603050405020304" pitchFamily="18" charset="0"/>
              </a:rPr>
              <a:t>oesophageal</a:t>
            </a:r>
            <a:r>
              <a:rPr lang="en-US" sz="2000" dirty="0">
                <a:effectLst/>
                <a:latin typeface="Tahoma" panose="020B0604030504040204" pitchFamily="34" charset="0"/>
                <a:ea typeface="Times New Roman" panose="02020603050405020304" pitchFamily="18" charset="0"/>
              </a:rPr>
              <a:t> nerve plexuses .</a:t>
            </a:r>
            <a:endParaRPr lang="en-US" sz="2000" dirty="0">
              <a:latin typeface="Times New Roman" panose="02020603050405020304" pitchFamily="18" charset="0"/>
              <a:ea typeface="Times New Roman" panose="02020603050405020304" pitchFamily="18" charset="0"/>
            </a:endParaRPr>
          </a:p>
          <a:p>
            <a:pPr lvl="0" algn="justLow" rtl="0">
              <a:lnSpc>
                <a:spcPct val="150000"/>
              </a:lnSpc>
              <a:tabLst>
                <a:tab pos="857250" algn="l"/>
              </a:tabLst>
            </a:pPr>
            <a:r>
              <a:rPr lang="en-US" sz="2000" b="1" dirty="0">
                <a:effectLst/>
                <a:latin typeface="Times New Roman" panose="02020603050405020304" pitchFamily="18" charset="0"/>
                <a:ea typeface="Times New Roman" panose="02020603050405020304" pitchFamily="18" charset="0"/>
              </a:rPr>
              <a:t>     3) </a:t>
            </a:r>
            <a:r>
              <a:rPr lang="en-US" sz="2000" b="1" dirty="0">
                <a:effectLst/>
                <a:latin typeface="Tahoma" panose="020B0604030504040204" pitchFamily="34" charset="0"/>
                <a:ea typeface="Times New Roman" panose="02020603050405020304" pitchFamily="18" charset="0"/>
              </a:rPr>
              <a:t>Descending thoracic aorta</a:t>
            </a:r>
            <a:r>
              <a:rPr lang="en-US" sz="2000" dirty="0">
                <a:effectLst/>
                <a:latin typeface="Tahoma" panose="020B0604030504040204" pitchFamily="34" charset="0"/>
                <a:ea typeface="Times New Roman" panose="02020603050405020304" pitchFamily="18" charset="0"/>
              </a:rPr>
              <a:t> and its branches:</a:t>
            </a:r>
            <a:endParaRPr lang="en-US" sz="2000" dirty="0">
              <a:effectLst/>
              <a:latin typeface="Times New Roman" panose="02020603050405020304" pitchFamily="18" charset="0"/>
              <a:ea typeface="Times New Roman" panose="02020603050405020304" pitchFamily="18" charset="0"/>
            </a:endParaRPr>
          </a:p>
          <a:p>
            <a:pPr marL="342900" lvl="0" indent="-342900" algn="l" rtl="0">
              <a:lnSpc>
                <a:spcPct val="150000"/>
              </a:lnSpc>
              <a:buFont typeface="Wingdings" panose="05000000000000000000" pitchFamily="2" charset="2"/>
              <a:buChar char=""/>
              <a:tabLst>
                <a:tab pos="152400" algn="r"/>
              </a:tabLst>
            </a:pPr>
            <a:r>
              <a:rPr lang="en-US" sz="2000" dirty="0">
                <a:effectLst/>
                <a:latin typeface="Tahoma" panose="020B0604030504040204" pitchFamily="34" charset="0"/>
                <a:ea typeface="Times New Roman" panose="02020603050405020304" pitchFamily="18" charset="0"/>
              </a:rPr>
              <a:t>It descends on </a:t>
            </a:r>
            <a:r>
              <a:rPr lang="en-US" sz="2000" b="1" dirty="0">
                <a:effectLst/>
                <a:latin typeface="Tahoma" panose="020B0604030504040204" pitchFamily="34" charset="0"/>
                <a:ea typeface="Times New Roman" panose="02020603050405020304" pitchFamily="18" charset="0"/>
              </a:rPr>
              <a:t>left side </a:t>
            </a:r>
            <a:r>
              <a:rPr lang="en-US" sz="2000" dirty="0">
                <a:effectLst/>
                <a:latin typeface="Tahoma" panose="020B0604030504040204" pitchFamily="34" charset="0"/>
                <a:ea typeface="Times New Roman" panose="02020603050405020304" pitchFamily="18" charset="0"/>
              </a:rPr>
              <a:t>of esophagus till the level of </a:t>
            </a:r>
            <a:r>
              <a:rPr lang="en-US" sz="2000" b="1" dirty="0">
                <a:effectLst/>
                <a:latin typeface="Tahoma" panose="020B0604030504040204" pitchFamily="34" charset="0"/>
                <a:ea typeface="Times New Roman" panose="02020603050405020304" pitchFamily="18" charset="0"/>
              </a:rPr>
              <a:t>T</a:t>
            </a:r>
            <a:r>
              <a:rPr lang="en-US" sz="2000" b="1" baseline="-25000" dirty="0">
                <a:effectLst/>
                <a:latin typeface="Tahoma" panose="020B0604030504040204" pitchFamily="34" charset="0"/>
                <a:ea typeface="Times New Roman" panose="02020603050405020304" pitchFamily="18" charset="0"/>
              </a:rPr>
              <a:t>7</a:t>
            </a:r>
            <a:r>
              <a:rPr lang="en-US" sz="2000" b="1" dirty="0">
                <a:effectLst/>
                <a:latin typeface="Tahoma" panose="020B0604030504040204" pitchFamily="34" charset="0"/>
                <a:ea typeface="Times New Roman" panose="02020603050405020304" pitchFamily="18" charset="0"/>
              </a:rPr>
              <a:t> </a:t>
            </a:r>
            <a:r>
              <a:rPr lang="en-US" sz="2000" dirty="0">
                <a:effectLst/>
                <a:latin typeface="Tahoma" panose="020B0604030504040204" pitchFamily="34" charset="0"/>
                <a:ea typeface="Times New Roman" panose="02020603050405020304" pitchFamily="18" charset="0"/>
              </a:rPr>
              <a:t>vertebra then </a:t>
            </a:r>
            <a:r>
              <a:rPr lang="en-US" sz="2000" b="1" dirty="0">
                <a:effectLst/>
                <a:latin typeface="Tahoma" panose="020B0604030504040204" pitchFamily="34" charset="0"/>
                <a:ea typeface="Times New Roman" panose="02020603050405020304" pitchFamily="18" charset="0"/>
              </a:rPr>
              <a:t>crosses</a:t>
            </a:r>
            <a:r>
              <a:rPr lang="en-US" sz="2000" dirty="0">
                <a:effectLst/>
                <a:latin typeface="Tahoma" panose="020B0604030504040204" pitchFamily="34" charset="0"/>
                <a:ea typeface="Times New Roman" panose="02020603050405020304" pitchFamily="18" charset="0"/>
              </a:rPr>
              <a:t> </a:t>
            </a:r>
            <a:r>
              <a:rPr lang="en-US" sz="2000" b="1" dirty="0">
                <a:effectLst/>
                <a:latin typeface="Tahoma" panose="020B0604030504040204" pitchFamily="34" charset="0"/>
                <a:ea typeface="Times New Roman" panose="02020603050405020304" pitchFamily="18" charset="0"/>
              </a:rPr>
              <a:t>behind</a:t>
            </a:r>
            <a:r>
              <a:rPr lang="en-US" sz="2000" dirty="0">
                <a:effectLst/>
                <a:latin typeface="Tahoma" panose="020B0604030504040204" pitchFamily="34" charset="0"/>
                <a:ea typeface="Times New Roman" panose="02020603050405020304" pitchFamily="18" charset="0"/>
              </a:rPr>
              <a:t> it) 4)</a:t>
            </a:r>
            <a:r>
              <a:rPr lang="en-US" sz="2000" b="1" dirty="0">
                <a:effectLst/>
                <a:latin typeface="Tahoma" panose="020B0604030504040204" pitchFamily="34" charset="0"/>
                <a:ea typeface="Times New Roman" panose="02020603050405020304" pitchFamily="18" charset="0"/>
              </a:rPr>
              <a:t>Azygos vein and 2 hemiazygos</a:t>
            </a:r>
            <a:r>
              <a:rPr lang="en-US" sz="2000" dirty="0">
                <a:effectLst/>
                <a:latin typeface="Tahoma" panose="020B0604030504040204" pitchFamily="34" charset="0"/>
                <a:ea typeface="Times New Roman" panose="02020603050405020304" pitchFamily="18" charset="0"/>
              </a:rPr>
              <a:t> veins </a:t>
            </a:r>
            <a:r>
              <a:rPr lang="en-US" sz="2000" b="1" dirty="0">
                <a:effectLst/>
                <a:latin typeface="Tahoma" panose="020B0604030504040204" pitchFamily="34" charset="0"/>
                <a:ea typeface="Times New Roman" panose="02020603050405020304" pitchFamily="18" charset="0"/>
              </a:rPr>
              <a:t>cross</a:t>
            </a:r>
            <a:r>
              <a:rPr lang="en-US" sz="2000" dirty="0">
                <a:effectLst/>
                <a:latin typeface="Tahoma" panose="020B0604030504040204" pitchFamily="34" charset="0"/>
                <a:ea typeface="Times New Roman" panose="02020603050405020304" pitchFamily="18" charset="0"/>
              </a:rPr>
              <a:t> from left to right.</a:t>
            </a:r>
            <a:endParaRPr lang="en-US" sz="2000" dirty="0">
              <a:latin typeface="Times New Roman" panose="02020603050405020304" pitchFamily="18" charset="0"/>
              <a:ea typeface="Times New Roman" panose="02020603050405020304" pitchFamily="18" charset="0"/>
            </a:endParaRPr>
          </a:p>
          <a:p>
            <a:pPr lvl="0" algn="l" rtl="0">
              <a:lnSpc>
                <a:spcPct val="150000"/>
              </a:lnSpc>
              <a:tabLst>
                <a:tab pos="152400" algn="r"/>
              </a:tabLst>
            </a:pPr>
            <a:r>
              <a:rPr lang="en-US" sz="2000" b="1" dirty="0">
                <a:effectLst/>
                <a:latin typeface="Times New Roman" panose="02020603050405020304" pitchFamily="18" charset="0"/>
                <a:ea typeface="Times New Roman" panose="02020603050405020304" pitchFamily="18" charset="0"/>
              </a:rPr>
              <a:t>      5)</a:t>
            </a:r>
            <a:r>
              <a:rPr lang="en-US" sz="2000" b="1" dirty="0">
                <a:effectLst/>
                <a:latin typeface="Tahoma" panose="020B0604030504040204" pitchFamily="34" charset="0"/>
                <a:ea typeface="Times New Roman" panose="02020603050405020304" pitchFamily="18" charset="0"/>
              </a:rPr>
              <a:t>Thoracic duct:</a:t>
            </a:r>
            <a:r>
              <a:rPr lang="en-US" sz="2000" dirty="0">
                <a:effectLst/>
                <a:latin typeface="Tahoma" panose="020B0604030504040204" pitchFamily="34" charset="0"/>
                <a:ea typeface="Times New Roman" panose="02020603050405020304" pitchFamily="18" charset="0"/>
              </a:rPr>
              <a:t> Passes </a:t>
            </a:r>
            <a:r>
              <a:rPr lang="en-US" sz="2000" b="1" dirty="0">
                <a:effectLst/>
                <a:latin typeface="Tahoma" panose="020B0604030504040204" pitchFamily="34" charset="0"/>
                <a:ea typeface="Times New Roman" panose="02020603050405020304" pitchFamily="18" charset="0"/>
              </a:rPr>
              <a:t>behind the right border of </a:t>
            </a:r>
            <a:r>
              <a:rPr lang="en-US" sz="2000" b="1" dirty="0" err="1">
                <a:effectLst/>
                <a:latin typeface="Tahoma" panose="020B0604030504040204" pitchFamily="34" charset="0"/>
                <a:ea typeface="Times New Roman" panose="02020603050405020304" pitchFamily="18" charset="0"/>
              </a:rPr>
              <a:t>oesophagus</a:t>
            </a:r>
            <a:r>
              <a:rPr lang="en-US" sz="2000" dirty="0">
                <a:effectLst/>
                <a:latin typeface="Tahoma" panose="020B0604030504040204" pitchFamily="34" charset="0"/>
                <a:ea typeface="Times New Roman" panose="02020603050405020304" pitchFamily="18" charset="0"/>
              </a:rPr>
              <a:t> till the level of </a:t>
            </a:r>
            <a:r>
              <a:rPr lang="en-US" sz="2000" b="1" dirty="0">
                <a:effectLst/>
                <a:latin typeface="Tahoma" panose="020B0604030504040204" pitchFamily="34" charset="0"/>
                <a:ea typeface="Times New Roman" panose="02020603050405020304" pitchFamily="18" charset="0"/>
              </a:rPr>
              <a:t>T</a:t>
            </a:r>
            <a:r>
              <a:rPr lang="en-US" sz="2000" b="1" baseline="-25000" dirty="0">
                <a:effectLst/>
                <a:latin typeface="Tahoma" panose="020B0604030504040204" pitchFamily="34" charset="0"/>
                <a:ea typeface="Times New Roman" panose="02020603050405020304" pitchFamily="18" charset="0"/>
              </a:rPr>
              <a:t>5</a:t>
            </a:r>
            <a:r>
              <a:rPr lang="en-US" sz="2000" baseline="-25000" dirty="0">
                <a:effectLst/>
                <a:latin typeface="Tahoma" panose="020B0604030504040204" pitchFamily="34" charset="0"/>
                <a:ea typeface="Times New Roman" panose="02020603050405020304" pitchFamily="18" charset="0"/>
              </a:rPr>
              <a:t> </a:t>
            </a:r>
            <a:r>
              <a:rPr lang="en-US" sz="2000" dirty="0">
                <a:effectLst/>
                <a:latin typeface="Tahoma" panose="020B0604030504040204" pitchFamily="34" charset="0"/>
                <a:ea typeface="Times New Roman" panose="02020603050405020304" pitchFamily="18" charset="0"/>
              </a:rPr>
              <a:t>vertebra</a:t>
            </a:r>
            <a:endParaRPr lang="en-US" sz="2000" dirty="0">
              <a:latin typeface="Times New Roman" panose="02020603050405020304" pitchFamily="18" charset="0"/>
              <a:ea typeface="Times New Roman" panose="02020603050405020304" pitchFamily="18" charset="0"/>
            </a:endParaRPr>
          </a:p>
          <a:p>
            <a:pPr lvl="0" algn="l" rtl="0">
              <a:lnSpc>
                <a:spcPct val="150000"/>
              </a:lnSpc>
              <a:tabLst>
                <a:tab pos="152400" algn="r"/>
              </a:tabLst>
            </a:pPr>
            <a:r>
              <a:rPr lang="en-US" sz="2000" dirty="0">
                <a:effectLst/>
                <a:latin typeface="Times New Roman" panose="02020603050405020304" pitchFamily="18" charset="0"/>
                <a:ea typeface="Times New Roman" panose="02020603050405020304" pitchFamily="18" charset="0"/>
              </a:rPr>
              <a:t>      6)</a:t>
            </a:r>
            <a:r>
              <a:rPr lang="en-US" sz="2000" dirty="0">
                <a:effectLst/>
                <a:latin typeface="Tahoma" panose="020B0604030504040204" pitchFamily="34" charset="0"/>
                <a:ea typeface="Times New Roman" panose="02020603050405020304" pitchFamily="18" charset="0"/>
              </a:rPr>
              <a:t>Posterior mediastinal </a:t>
            </a:r>
            <a:r>
              <a:rPr lang="en-US" sz="2000" b="1" dirty="0">
                <a:effectLst/>
                <a:latin typeface="Tahoma" panose="020B0604030504040204" pitchFamily="34" charset="0"/>
                <a:ea typeface="Times New Roman" panose="02020603050405020304" pitchFamily="18" charset="0"/>
              </a:rPr>
              <a:t>lymph nodes</a:t>
            </a:r>
            <a:r>
              <a:rPr lang="en-US" sz="2000" dirty="0">
                <a:effectLst/>
                <a:latin typeface="Tahoma" panose="020B0604030504040204" pitchFamily="34" charset="0"/>
                <a:ea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92010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85801117-7893-5386-4ED5-1D87C5CA4E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582" y="726902"/>
            <a:ext cx="10778835" cy="5770880"/>
          </a:xfrm>
          <a:prstGeom prst="rect">
            <a:avLst/>
          </a:prstGeom>
        </p:spPr>
      </p:pic>
    </p:spTree>
    <p:extLst>
      <p:ext uri="{BB962C8B-B14F-4D97-AF65-F5344CB8AC3E}">
        <p14:creationId xmlns:p14="http://schemas.microsoft.com/office/powerpoint/2010/main" val="2466770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eart | Systems | Aula de Anatomia">
            <a:extLst>
              <a:ext uri="{FF2B5EF4-FFF2-40B4-BE49-F238E27FC236}">
                <a16:creationId xmlns:a16="http://schemas.microsoft.com/office/drawing/2014/main" id="{72894710-F6F8-4036-78F1-9B4CA2E7684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75855" y="300245"/>
            <a:ext cx="10737271" cy="5888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مربع نص 2">
            <a:extLst>
              <a:ext uri="{FF2B5EF4-FFF2-40B4-BE49-F238E27FC236}">
                <a16:creationId xmlns:a16="http://schemas.microsoft.com/office/drawing/2014/main" id="{55C60CA9-A594-1D6B-ADF4-E0ADAD227145}"/>
              </a:ext>
            </a:extLst>
          </p:cNvPr>
          <p:cNvSpPr txBox="1"/>
          <p:nvPr/>
        </p:nvSpPr>
        <p:spPr>
          <a:xfrm>
            <a:off x="3023755" y="6326922"/>
            <a:ext cx="6144490" cy="461665"/>
          </a:xfrm>
          <a:prstGeom prst="rect">
            <a:avLst/>
          </a:prstGeom>
          <a:noFill/>
        </p:spPr>
        <p:txBody>
          <a:bodyPr wrap="square">
            <a:spAutoFit/>
          </a:bodyPr>
          <a:lstStyle/>
          <a:p>
            <a:pPr algn="ctr" rtl="0"/>
            <a:r>
              <a:rPr lang="en-US" sz="2400" b="1" dirty="0">
                <a:effectLst/>
                <a:latin typeface="Tahoma" panose="020B0604030504040204" pitchFamily="34" charset="0"/>
                <a:ea typeface="Times New Roman" panose="02020603050405020304" pitchFamily="18" charset="0"/>
              </a:rPr>
              <a:t>Posterior mediastinum</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08650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9" descr="Picture1">
            <a:extLst>
              <a:ext uri="{FF2B5EF4-FFF2-40B4-BE49-F238E27FC236}">
                <a16:creationId xmlns:a16="http://schemas.microsoft.com/office/drawing/2014/main" id="{031E8B44-D419-248B-196A-8C4AE7365F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05" t="2412" r="2409" b="11819"/>
          <a:stretch>
            <a:fillRect/>
          </a:stretch>
        </p:blipFill>
        <p:spPr bwMode="auto">
          <a:xfrm>
            <a:off x="367145" y="364169"/>
            <a:ext cx="5883419" cy="530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مربع نص 2">
            <a:extLst>
              <a:ext uri="{FF2B5EF4-FFF2-40B4-BE49-F238E27FC236}">
                <a16:creationId xmlns:a16="http://schemas.microsoft.com/office/drawing/2014/main" id="{DC6CF088-C267-4A6D-42BD-E404C5051466}"/>
              </a:ext>
            </a:extLst>
          </p:cNvPr>
          <p:cNvSpPr txBox="1"/>
          <p:nvPr/>
        </p:nvSpPr>
        <p:spPr>
          <a:xfrm>
            <a:off x="367145" y="5878278"/>
            <a:ext cx="6096000" cy="615553"/>
          </a:xfrm>
          <a:prstGeom prst="rect">
            <a:avLst/>
          </a:prstGeom>
          <a:noFill/>
        </p:spPr>
        <p:txBody>
          <a:bodyPr wrap="square">
            <a:spAutoFit/>
          </a:bodyPr>
          <a:lstStyle/>
          <a:p>
            <a:pPr algn="l" rtl="0">
              <a:tabLst>
                <a:tab pos="1109345" algn="l"/>
              </a:tabLst>
            </a:pPr>
            <a:r>
              <a:rPr lang="en-US" sz="1600" b="1" dirty="0">
                <a:effectLst/>
                <a:latin typeface="Times New Roman" panose="02020603050405020304" pitchFamily="18" charset="0"/>
                <a:ea typeface="Times New Roman" panose="02020603050405020304" pitchFamily="18" charset="0"/>
              </a:rPr>
              <a:t> </a:t>
            </a:r>
            <a:endParaRPr lang="en-US" sz="1100" dirty="0">
              <a:effectLst/>
              <a:latin typeface="Times New Roman" panose="02020603050405020304" pitchFamily="18" charset="0"/>
              <a:ea typeface="Times New Roman" panose="02020603050405020304" pitchFamily="18" charset="0"/>
            </a:endParaRPr>
          </a:p>
          <a:p>
            <a:pPr algn="ctr" rtl="0"/>
            <a:r>
              <a:rPr lang="en-US" sz="1800" b="1" dirty="0">
                <a:effectLst/>
                <a:latin typeface="Tahoma" panose="020B0604030504040204" pitchFamily="34" charset="0"/>
                <a:ea typeface="Times New Roman" panose="02020603050405020304" pitchFamily="18" charset="0"/>
              </a:rPr>
              <a:t>Mediastinum (right lateral view)</a:t>
            </a:r>
            <a:endParaRPr lang="en-US" sz="1100" dirty="0">
              <a:effectLst/>
              <a:latin typeface="Times New Roman" panose="02020603050405020304" pitchFamily="18" charset="0"/>
              <a:ea typeface="Times New Roman" panose="02020603050405020304" pitchFamily="18" charset="0"/>
            </a:endParaRPr>
          </a:p>
        </p:txBody>
      </p:sp>
      <p:pic>
        <p:nvPicPr>
          <p:cNvPr id="2" name="Picture 2">
            <a:extLst>
              <a:ext uri="{FF2B5EF4-FFF2-40B4-BE49-F238E27FC236}">
                <a16:creationId xmlns:a16="http://schemas.microsoft.com/office/drawing/2014/main" id="{11A3FA5C-2FC6-2490-7260-67C50C5E2F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3145" y="364169"/>
            <a:ext cx="5430982" cy="530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مربع نص 3">
            <a:extLst>
              <a:ext uri="{FF2B5EF4-FFF2-40B4-BE49-F238E27FC236}">
                <a16:creationId xmlns:a16="http://schemas.microsoft.com/office/drawing/2014/main" id="{D6BEC85C-06EA-437C-7B16-8315BF7AA22E}"/>
              </a:ext>
            </a:extLst>
          </p:cNvPr>
          <p:cNvSpPr txBox="1"/>
          <p:nvPr/>
        </p:nvSpPr>
        <p:spPr>
          <a:xfrm>
            <a:off x="7197437" y="6186054"/>
            <a:ext cx="6096000" cy="369332"/>
          </a:xfrm>
          <a:prstGeom prst="rect">
            <a:avLst/>
          </a:prstGeom>
          <a:noFill/>
        </p:spPr>
        <p:txBody>
          <a:bodyPr wrap="square">
            <a:spAutoFit/>
          </a:bodyPr>
          <a:lstStyle/>
          <a:p>
            <a:r>
              <a:rPr lang="en-US" sz="1800" b="1" dirty="0">
                <a:effectLst/>
                <a:latin typeface="Tahoma" panose="020B0604030504040204" pitchFamily="34" charset="0"/>
                <a:ea typeface="Times New Roman" panose="02020603050405020304" pitchFamily="18" charset="0"/>
              </a:rPr>
              <a:t>Mediastinum (left lateral view)</a:t>
            </a:r>
            <a:endParaRPr lang="ar-SA" dirty="0"/>
          </a:p>
        </p:txBody>
      </p:sp>
    </p:spTree>
    <p:extLst>
      <p:ext uri="{BB962C8B-B14F-4D97-AF65-F5344CB8AC3E}">
        <p14:creationId xmlns:p14="http://schemas.microsoft.com/office/powerpoint/2010/main" val="13881513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93B89769-6552-5D96-BDAF-C1BEFC222E2B}"/>
              </a:ext>
            </a:extLst>
          </p:cNvPr>
          <p:cNvPicPr>
            <a:picLocks noChangeAspect="1" noChangeArrowheads="1"/>
          </p:cNvPicPr>
          <p:nvPr/>
        </p:nvPicPr>
        <p:blipFill>
          <a:blip r:embed="rId2">
            <a:lum bright="6000"/>
            <a:extLst>
              <a:ext uri="{28A0092B-C50C-407E-A947-70E740481C1C}">
                <a14:useLocalDpi xmlns:a14="http://schemas.microsoft.com/office/drawing/2010/main" val="0"/>
              </a:ext>
            </a:extLst>
          </a:blip>
          <a:srcRect b="13635"/>
          <a:stretch>
            <a:fillRect/>
          </a:stretch>
        </p:blipFill>
        <p:spPr bwMode="auto">
          <a:xfrm>
            <a:off x="803565" y="240290"/>
            <a:ext cx="10751126" cy="516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مربع نص 3">
            <a:extLst>
              <a:ext uri="{FF2B5EF4-FFF2-40B4-BE49-F238E27FC236}">
                <a16:creationId xmlns:a16="http://schemas.microsoft.com/office/drawing/2014/main" id="{6962BCE5-918D-8303-0936-2A9068CB514B}"/>
              </a:ext>
            </a:extLst>
          </p:cNvPr>
          <p:cNvSpPr txBox="1"/>
          <p:nvPr/>
        </p:nvSpPr>
        <p:spPr>
          <a:xfrm>
            <a:off x="3048000" y="5571944"/>
            <a:ext cx="6096000" cy="830997"/>
          </a:xfrm>
          <a:prstGeom prst="rect">
            <a:avLst/>
          </a:prstGeom>
          <a:noFill/>
        </p:spPr>
        <p:txBody>
          <a:bodyPr wrap="square">
            <a:spAutoFit/>
          </a:bodyPr>
          <a:lstStyle/>
          <a:p>
            <a:pPr algn="l" rtl="0">
              <a:tabLst>
                <a:tab pos="1109345" algn="l"/>
              </a:tabLst>
            </a:pPr>
            <a:r>
              <a:rPr lang="en-US" sz="2400" b="1" dirty="0">
                <a:effectLst/>
                <a:latin typeface="Times New Roman" panose="02020603050405020304" pitchFamily="18"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endParaRPr>
          </a:p>
          <a:p>
            <a:pPr algn="ctr" rtl="0"/>
            <a:r>
              <a:rPr lang="en-US" sz="2400" b="1" dirty="0">
                <a:effectLst/>
                <a:latin typeface="Tahoma" panose="020B0604030504040204" pitchFamily="34" charset="0"/>
                <a:ea typeface="Times New Roman" panose="02020603050405020304" pitchFamily="18" charset="0"/>
              </a:rPr>
              <a:t>Superior &amp; Posterior mediastinum</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710347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6BA6D4A-80C3-473C-97BB-AD90F3BAC02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834" y="228600"/>
            <a:ext cx="11982331" cy="6629400"/>
          </a:xfrm>
        </p:spPr>
      </p:pic>
    </p:spTree>
    <p:extLst>
      <p:ext uri="{BB962C8B-B14F-4D97-AF65-F5344CB8AC3E}">
        <p14:creationId xmlns:p14="http://schemas.microsoft.com/office/powerpoint/2010/main" val="2129368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981C9-1FE6-41C9-8500-0CFC7172B5FF}"/>
              </a:ext>
            </a:extLst>
          </p:cNvPr>
          <p:cNvSpPr>
            <a:spLocks noGrp="1"/>
          </p:cNvSpPr>
          <p:nvPr>
            <p:ph type="title"/>
          </p:nvPr>
        </p:nvSpPr>
        <p:spPr>
          <a:xfrm>
            <a:off x="576811" y="604202"/>
            <a:ext cx="10515600" cy="864235"/>
          </a:xfrm>
        </p:spPr>
        <p:txBody>
          <a:bodyPr>
            <a:normAutofit/>
          </a:bodyPr>
          <a:lstStyle/>
          <a:p>
            <a:r>
              <a:rPr lang="en-US" b="1" i="0" dirty="0">
                <a:solidFill>
                  <a:schemeClr val="accent1"/>
                </a:solidFill>
                <a:effectLst/>
                <a:latin typeface="acumin-pro"/>
              </a:rPr>
              <a:t>Thoracic Duct</a:t>
            </a:r>
            <a:endParaRPr lang="ar-SA" dirty="0"/>
          </a:p>
        </p:txBody>
      </p:sp>
      <p:sp>
        <p:nvSpPr>
          <p:cNvPr id="3" name="Content Placeholder 2">
            <a:extLst>
              <a:ext uri="{FF2B5EF4-FFF2-40B4-BE49-F238E27FC236}">
                <a16:creationId xmlns:a16="http://schemas.microsoft.com/office/drawing/2014/main" id="{14706FEC-ED98-4E58-A896-38C04379FCF0}"/>
              </a:ext>
            </a:extLst>
          </p:cNvPr>
          <p:cNvSpPr>
            <a:spLocks noGrp="1"/>
          </p:cNvSpPr>
          <p:nvPr>
            <p:ph idx="1"/>
          </p:nvPr>
        </p:nvSpPr>
        <p:spPr>
          <a:xfrm>
            <a:off x="964740" y="2435197"/>
            <a:ext cx="9338420" cy="4284258"/>
          </a:xfrm>
        </p:spPr>
        <p:txBody>
          <a:bodyPr>
            <a:noAutofit/>
          </a:bodyPr>
          <a:lstStyle/>
          <a:p>
            <a:pPr algn="l" rtl="0"/>
            <a:r>
              <a:rPr lang="en-US" b="0" i="0" dirty="0">
                <a:solidFill>
                  <a:schemeClr val="tx1"/>
                </a:solidFill>
                <a:effectLst/>
                <a:latin typeface="acumin-pro"/>
              </a:rPr>
              <a:t>The </a:t>
            </a:r>
            <a:r>
              <a:rPr lang="en-US" b="1" i="0" dirty="0">
                <a:solidFill>
                  <a:schemeClr val="tx1"/>
                </a:solidFill>
                <a:effectLst/>
                <a:latin typeface="acumin-pro"/>
              </a:rPr>
              <a:t>thoracic duct </a:t>
            </a:r>
            <a:r>
              <a:rPr lang="en-US" b="0" i="0" dirty="0">
                <a:solidFill>
                  <a:schemeClr val="tx1"/>
                </a:solidFill>
                <a:effectLst/>
                <a:latin typeface="PlutoSansLight"/>
              </a:rPr>
              <a:t>(also known as van Hoorne’s canal)</a:t>
            </a:r>
            <a:r>
              <a:rPr lang="en-US" b="0" i="0" dirty="0">
                <a:solidFill>
                  <a:schemeClr val="tx1"/>
                </a:solidFill>
                <a:effectLst/>
                <a:latin typeface="acumin-pro"/>
              </a:rPr>
              <a:t> is the largest lymphatic vessel in the body, </a:t>
            </a:r>
            <a:r>
              <a:rPr lang="en-US" b="0" i="0" dirty="0">
                <a:solidFill>
                  <a:schemeClr val="tx1"/>
                </a:solidFill>
                <a:effectLst/>
                <a:latin typeface="PlutoSansLight"/>
              </a:rPr>
              <a:t>It is approximately </a:t>
            </a:r>
            <a:r>
              <a:rPr lang="en-US" b="0" i="0" dirty="0">
                <a:solidFill>
                  <a:schemeClr val="tx1"/>
                </a:solidFill>
                <a:effectLst/>
                <a:latin typeface="var(--medium)"/>
              </a:rPr>
              <a:t>40 cm</a:t>
            </a:r>
            <a:r>
              <a:rPr lang="en-US" b="0" i="0" dirty="0">
                <a:solidFill>
                  <a:schemeClr val="tx1"/>
                </a:solidFill>
                <a:effectLst/>
                <a:latin typeface="PlutoSansLight"/>
              </a:rPr>
              <a:t> in length in adults, and approximately </a:t>
            </a:r>
            <a:r>
              <a:rPr lang="en-US" b="0" i="0" dirty="0">
                <a:solidFill>
                  <a:schemeClr val="tx1"/>
                </a:solidFill>
                <a:effectLst/>
                <a:latin typeface="var(--medium)"/>
              </a:rPr>
              <a:t>5 mm</a:t>
            </a:r>
            <a:r>
              <a:rPr lang="en-US" b="0" i="0" dirty="0">
                <a:solidFill>
                  <a:schemeClr val="tx1"/>
                </a:solidFill>
                <a:effectLst/>
                <a:latin typeface="PlutoSansLight"/>
              </a:rPr>
              <a:t> in width at its abdominal origin.</a:t>
            </a:r>
          </a:p>
          <a:p>
            <a:pPr algn="l" rtl="0"/>
            <a:endParaRPr lang="en-US" b="0" i="0" dirty="0">
              <a:solidFill>
                <a:schemeClr val="tx1"/>
              </a:solidFill>
              <a:effectLst/>
              <a:latin typeface="acumin-pro"/>
            </a:endParaRPr>
          </a:p>
          <a:p>
            <a:pPr algn="l" rtl="0"/>
            <a:r>
              <a:rPr lang="en-US" b="0" i="0" dirty="0">
                <a:solidFill>
                  <a:schemeClr val="tx1"/>
                </a:solidFill>
                <a:effectLst/>
                <a:latin typeface="PlutoSansLight"/>
              </a:rPr>
              <a:t>The thoracic duct drains the lymph from 75% of the body, aside from the right upper right limb, right </a:t>
            </a:r>
            <a:r>
              <a:rPr lang="en-US" b="0" i="0" u="sng" dirty="0">
                <a:solidFill>
                  <a:schemeClr val="tx1"/>
                </a:solidFill>
                <a:effectLst/>
                <a:latin typeface="PlutoSansLight"/>
                <a:hlinkClick r:id="rId2">
                  <a:extLst>
                    <a:ext uri="{A12FA001-AC4F-418D-AE19-62706E023703}">
                      <ahyp:hlinkClr xmlns:ahyp="http://schemas.microsoft.com/office/drawing/2018/hyperlinkcolor" val="tx"/>
                    </a:ext>
                  </a:extLst>
                </a:hlinkClick>
              </a:rPr>
              <a:t>breast</a:t>
            </a:r>
            <a:r>
              <a:rPr lang="en-US" b="0" i="0" dirty="0">
                <a:solidFill>
                  <a:schemeClr val="tx1"/>
                </a:solidFill>
                <a:effectLst/>
                <a:latin typeface="PlutoSansLight"/>
              </a:rPr>
              <a:t>, right </a:t>
            </a:r>
            <a:r>
              <a:rPr lang="en-US" b="0" i="0" u="sng" dirty="0">
                <a:solidFill>
                  <a:schemeClr val="tx1"/>
                </a:solidFill>
                <a:effectLst/>
                <a:latin typeface="PlutoSansLight"/>
                <a:hlinkClick r:id="rId3">
                  <a:extLst>
                    <a:ext uri="{A12FA001-AC4F-418D-AE19-62706E023703}">
                      <ahyp:hlinkClr xmlns:ahyp="http://schemas.microsoft.com/office/drawing/2018/hyperlinkcolor" val="tx"/>
                    </a:ext>
                  </a:extLst>
                </a:hlinkClick>
              </a:rPr>
              <a:t>lung</a:t>
            </a:r>
            <a:r>
              <a:rPr lang="en-US" b="0" i="0" dirty="0">
                <a:solidFill>
                  <a:schemeClr val="tx1"/>
                </a:solidFill>
                <a:effectLst/>
                <a:latin typeface="PlutoSansLight"/>
              </a:rPr>
              <a:t> and right side of the </a:t>
            </a:r>
            <a:r>
              <a:rPr lang="en-US" b="0" i="0" u="sng" dirty="0">
                <a:solidFill>
                  <a:schemeClr val="tx1"/>
                </a:solidFill>
                <a:effectLst/>
                <a:latin typeface="PlutoSansLight"/>
                <a:hlinkClick r:id="rId4">
                  <a:extLst>
                    <a:ext uri="{A12FA001-AC4F-418D-AE19-62706E023703}">
                      <ahyp:hlinkClr xmlns:ahyp="http://schemas.microsoft.com/office/drawing/2018/hyperlinkcolor" val="tx"/>
                    </a:ext>
                  </a:extLst>
                </a:hlinkClick>
              </a:rPr>
              <a:t>head</a:t>
            </a:r>
            <a:r>
              <a:rPr lang="en-US" b="0" i="0" dirty="0">
                <a:solidFill>
                  <a:schemeClr val="tx1"/>
                </a:solidFill>
                <a:effectLst/>
                <a:latin typeface="PlutoSansLight"/>
              </a:rPr>
              <a:t> and neck (which are drained by the right lymphatic duct) </a:t>
            </a:r>
            <a:r>
              <a:rPr lang="en-US" b="0" i="0" dirty="0">
                <a:solidFill>
                  <a:schemeClr val="tx1"/>
                </a:solidFill>
                <a:effectLst/>
                <a:latin typeface="acumin-pro"/>
              </a:rPr>
              <a:t>into the venous system.</a:t>
            </a:r>
          </a:p>
          <a:p>
            <a:pPr algn="l" rtl="0"/>
            <a:endParaRPr lang="en-US" b="0" i="0" dirty="0">
              <a:solidFill>
                <a:schemeClr val="tx1"/>
              </a:solidFill>
              <a:effectLst/>
              <a:latin typeface="acumin-pro"/>
            </a:endParaRPr>
          </a:p>
          <a:p>
            <a:pPr algn="l" rtl="0"/>
            <a:r>
              <a:rPr lang="en-US" b="0" i="0" dirty="0">
                <a:solidFill>
                  <a:schemeClr val="tx1"/>
                </a:solidFill>
                <a:effectLst/>
                <a:latin typeface="PlutoSansLight"/>
              </a:rPr>
              <a:t>The thoracic duct is formed from the abdominal </a:t>
            </a:r>
            <a:r>
              <a:rPr lang="en-US" b="0" i="0" dirty="0">
                <a:solidFill>
                  <a:schemeClr val="tx1"/>
                </a:solidFill>
                <a:effectLst/>
                <a:latin typeface="var(--medium)"/>
              </a:rPr>
              <a:t>confluence</a:t>
            </a:r>
            <a:r>
              <a:rPr lang="en-US" b="0" i="0" dirty="0">
                <a:solidFill>
                  <a:schemeClr val="tx1"/>
                </a:solidFill>
                <a:effectLst/>
                <a:latin typeface="PlutoSansLight"/>
              </a:rPr>
              <a:t> of the left and right lumbar lymph trunks, as well as the left and right intestinal lymph trunks between T12 and L2. If the confluence of lymph trunks is saccular, it is referred to as </a:t>
            </a:r>
            <a:r>
              <a:rPr lang="en-US" b="1" i="0" dirty="0">
                <a:solidFill>
                  <a:schemeClr val="tx1"/>
                </a:solidFill>
                <a:effectLst/>
                <a:latin typeface="var(--medium)"/>
              </a:rPr>
              <a:t>cisterna chyli</a:t>
            </a:r>
            <a:r>
              <a:rPr lang="en-US" b="0" i="0" dirty="0">
                <a:solidFill>
                  <a:schemeClr val="tx1"/>
                </a:solidFill>
                <a:effectLst/>
                <a:latin typeface="PlutoSansLight"/>
              </a:rPr>
              <a:t>. The action of breathing helps chyle flow up the thoracic duct. The duct also contains smooth muscle within its walls, as well as interval valves (much like large veins), which prevent backflow of lymph.</a:t>
            </a:r>
            <a:endParaRPr lang="en-US" b="0" i="0" dirty="0">
              <a:solidFill>
                <a:schemeClr val="tx1"/>
              </a:solidFill>
              <a:effectLst/>
              <a:latin typeface="acumin-pro"/>
            </a:endParaRPr>
          </a:p>
          <a:p>
            <a:pPr marL="0" indent="0" algn="l" rtl="0">
              <a:buNone/>
            </a:pPr>
            <a:endParaRPr lang="en-US" b="0" i="0" dirty="0">
              <a:solidFill>
                <a:schemeClr val="tx1"/>
              </a:solidFill>
              <a:effectLst/>
              <a:latin typeface="acumin-pro"/>
            </a:endParaRPr>
          </a:p>
        </p:txBody>
      </p:sp>
      <p:pic>
        <p:nvPicPr>
          <p:cNvPr id="5" name="Picture 4">
            <a:extLst>
              <a:ext uri="{FF2B5EF4-FFF2-40B4-BE49-F238E27FC236}">
                <a16:creationId xmlns:a16="http://schemas.microsoft.com/office/drawing/2014/main" id="{F62EC19B-03CC-4423-BE43-A568DC1BC125}"/>
              </a:ext>
            </a:extLst>
          </p:cNvPr>
          <p:cNvPicPr>
            <a:picLocks noChangeAspect="1"/>
          </p:cNvPicPr>
          <p:nvPr/>
        </p:nvPicPr>
        <p:blipFill>
          <a:blip r:embed="rId5"/>
          <a:stretch>
            <a:fillRect/>
          </a:stretch>
        </p:blipFill>
        <p:spPr>
          <a:xfrm>
            <a:off x="10303160" y="2458720"/>
            <a:ext cx="1888840" cy="2956559"/>
          </a:xfrm>
          <a:prstGeom prst="rect">
            <a:avLst/>
          </a:prstGeom>
        </p:spPr>
      </p:pic>
    </p:spTree>
    <p:extLst>
      <p:ext uri="{BB962C8B-B14F-4D97-AF65-F5344CB8AC3E}">
        <p14:creationId xmlns:p14="http://schemas.microsoft.com/office/powerpoint/2010/main" val="2922920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C44C2731-47F5-37C2-6038-61B78171DADF}"/>
              </a:ext>
            </a:extLst>
          </p:cNvPr>
          <p:cNvSpPr>
            <a:spLocks noGrp="1"/>
          </p:cNvSpPr>
          <p:nvPr>
            <p:ph idx="1"/>
          </p:nvPr>
        </p:nvSpPr>
        <p:spPr>
          <a:xfrm>
            <a:off x="1154954" y="2603500"/>
            <a:ext cx="10288901" cy="3416300"/>
          </a:xfrm>
        </p:spPr>
        <p:txBody>
          <a:bodyPr>
            <a:noAutofit/>
          </a:bodyPr>
          <a:lstStyle/>
          <a:p>
            <a:pPr algn="l" rtl="0"/>
            <a:r>
              <a:rPr lang="en-US" b="0" i="0" dirty="0">
                <a:solidFill>
                  <a:schemeClr val="tx1"/>
                </a:solidFill>
                <a:effectLst/>
                <a:latin typeface="acumin-pro"/>
              </a:rPr>
              <a:t>The duct enters the mediastinum via the </a:t>
            </a:r>
            <a:r>
              <a:rPr lang="en-US" b="1" i="0" dirty="0">
                <a:solidFill>
                  <a:schemeClr val="tx1"/>
                </a:solidFill>
                <a:effectLst/>
                <a:latin typeface="acumin-pro"/>
              </a:rPr>
              <a:t>aortic hiatus</a:t>
            </a:r>
            <a:r>
              <a:rPr lang="en-US" b="0" i="0" dirty="0">
                <a:solidFill>
                  <a:schemeClr val="tx1"/>
                </a:solidFill>
                <a:effectLst/>
                <a:latin typeface="acumin-pro"/>
              </a:rPr>
              <a:t>. It ascends to lie directly anterior to the T6-T12 vertebrae, before deviating left as it ascends into the superior mediastinum. While located in the posterior mediastinum, the thoracic duct receives lymphatic drainage from the intercostal spaces and neighboring anatomical structures through a number of branches.</a:t>
            </a:r>
          </a:p>
          <a:p>
            <a:pPr marL="0" indent="0" algn="l" rtl="0">
              <a:buNone/>
            </a:pPr>
            <a:endParaRPr lang="en-US" dirty="0">
              <a:solidFill>
                <a:schemeClr val="tx1"/>
              </a:solidFill>
            </a:endParaRPr>
          </a:p>
          <a:p>
            <a:pPr algn="l" rtl="0"/>
            <a:r>
              <a:rPr lang="en-US" b="0" i="0" dirty="0">
                <a:solidFill>
                  <a:schemeClr val="tx1"/>
                </a:solidFill>
                <a:effectLst/>
                <a:latin typeface="PlutoSansLight"/>
              </a:rPr>
              <a:t>Within the thoracic duct, there is a milky white fluid containing both emulsified fats, and the lymph fluid found in the rest of the lymphatic system. This fluid is called </a:t>
            </a:r>
            <a:r>
              <a:rPr lang="en-US" b="0" i="0" dirty="0">
                <a:solidFill>
                  <a:schemeClr val="tx1"/>
                </a:solidFill>
                <a:effectLst/>
                <a:latin typeface="var(--medium)"/>
              </a:rPr>
              <a:t>chyle</a:t>
            </a:r>
          </a:p>
          <a:p>
            <a:pPr algn="l" rtl="0"/>
            <a:endParaRPr lang="en-US" b="0" i="0" dirty="0">
              <a:solidFill>
                <a:schemeClr val="tx1"/>
              </a:solidFill>
              <a:effectLst/>
              <a:latin typeface="PlutoSansLight"/>
            </a:endParaRPr>
          </a:p>
          <a:p>
            <a:pPr algn="l" rtl="0"/>
            <a:r>
              <a:rPr lang="en-US" b="0" i="0" dirty="0">
                <a:solidFill>
                  <a:schemeClr val="tx1"/>
                </a:solidFill>
                <a:effectLst/>
                <a:latin typeface="PlutoSansLight"/>
              </a:rPr>
              <a:t>The lymph drains at the level of the </a:t>
            </a:r>
            <a:r>
              <a:rPr lang="en-US" b="1" i="0" dirty="0">
                <a:solidFill>
                  <a:schemeClr val="tx1"/>
                </a:solidFill>
                <a:effectLst/>
                <a:latin typeface="var(--medium)"/>
              </a:rPr>
              <a:t>venous angle</a:t>
            </a:r>
            <a:r>
              <a:rPr lang="en-US" b="1" i="0" dirty="0">
                <a:solidFill>
                  <a:schemeClr val="tx1"/>
                </a:solidFill>
                <a:effectLst/>
                <a:latin typeface="PlutoSansLight"/>
              </a:rPr>
              <a:t> (</a:t>
            </a:r>
            <a:r>
              <a:rPr lang="en-US" b="1" i="0" dirty="0" err="1">
                <a:solidFill>
                  <a:schemeClr val="tx1"/>
                </a:solidFill>
                <a:effectLst/>
                <a:latin typeface="PlutoSansLight"/>
              </a:rPr>
              <a:t>Pirogoff’s</a:t>
            </a:r>
            <a:r>
              <a:rPr lang="en-US" b="1" i="0" dirty="0">
                <a:solidFill>
                  <a:schemeClr val="tx1"/>
                </a:solidFill>
                <a:effectLst/>
                <a:latin typeface="PlutoSansLight"/>
              </a:rPr>
              <a:t> angle) </a:t>
            </a:r>
            <a:r>
              <a:rPr lang="en-US" b="0" i="0" dirty="0">
                <a:solidFill>
                  <a:schemeClr val="tx1"/>
                </a:solidFill>
                <a:effectLst/>
                <a:latin typeface="PlutoSansLight"/>
              </a:rPr>
              <a:t>between the left subclavian vein and the left internal jugular vein, where it reenters the systemic venous circulation</a:t>
            </a:r>
          </a:p>
          <a:p>
            <a:endParaRPr lang="ar-SA" dirty="0"/>
          </a:p>
        </p:txBody>
      </p:sp>
    </p:spTree>
    <p:extLst>
      <p:ext uri="{BB962C8B-B14F-4D97-AF65-F5344CB8AC3E}">
        <p14:creationId xmlns:p14="http://schemas.microsoft.com/office/powerpoint/2010/main" val="18737060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5322422-3264-4C89-8926-46D12DA866EF}"/>
              </a:ext>
            </a:extLst>
          </p:cNvPr>
          <p:cNvPicPr>
            <a:picLocks noChangeAspect="1"/>
          </p:cNvPicPr>
          <p:nvPr/>
        </p:nvPicPr>
        <p:blipFill>
          <a:blip r:embed="rId2"/>
          <a:stretch>
            <a:fillRect/>
          </a:stretch>
        </p:blipFill>
        <p:spPr>
          <a:xfrm>
            <a:off x="8101464" y="2385873"/>
            <a:ext cx="3777816" cy="3576320"/>
          </a:xfrm>
          <a:prstGeom prst="rect">
            <a:avLst/>
          </a:prstGeom>
        </p:spPr>
      </p:pic>
      <p:pic>
        <p:nvPicPr>
          <p:cNvPr id="9" name="Picture 8">
            <a:extLst>
              <a:ext uri="{FF2B5EF4-FFF2-40B4-BE49-F238E27FC236}">
                <a16:creationId xmlns:a16="http://schemas.microsoft.com/office/drawing/2014/main" id="{600C4D01-F030-4CCC-BE41-1D3AF0F99ABE}"/>
              </a:ext>
            </a:extLst>
          </p:cNvPr>
          <p:cNvPicPr>
            <a:picLocks noChangeAspect="1"/>
          </p:cNvPicPr>
          <p:nvPr/>
        </p:nvPicPr>
        <p:blipFill>
          <a:blip r:embed="rId3"/>
          <a:stretch>
            <a:fillRect/>
          </a:stretch>
        </p:blipFill>
        <p:spPr>
          <a:xfrm>
            <a:off x="4066630" y="2385873"/>
            <a:ext cx="3777816" cy="3576320"/>
          </a:xfrm>
          <a:prstGeom prst="rect">
            <a:avLst/>
          </a:prstGeom>
        </p:spPr>
      </p:pic>
      <p:pic>
        <p:nvPicPr>
          <p:cNvPr id="11" name="Picture 10">
            <a:extLst>
              <a:ext uri="{FF2B5EF4-FFF2-40B4-BE49-F238E27FC236}">
                <a16:creationId xmlns:a16="http://schemas.microsoft.com/office/drawing/2014/main" id="{AC32BD0F-7C7A-491C-8056-03658802EE97}"/>
              </a:ext>
            </a:extLst>
          </p:cNvPr>
          <p:cNvPicPr>
            <a:picLocks noChangeAspect="1"/>
          </p:cNvPicPr>
          <p:nvPr/>
        </p:nvPicPr>
        <p:blipFill>
          <a:blip r:embed="rId4"/>
          <a:stretch>
            <a:fillRect/>
          </a:stretch>
        </p:blipFill>
        <p:spPr>
          <a:xfrm>
            <a:off x="124692" y="2385873"/>
            <a:ext cx="3684920" cy="3623975"/>
          </a:xfrm>
          <a:prstGeom prst="rect">
            <a:avLst/>
          </a:prstGeom>
        </p:spPr>
      </p:pic>
    </p:spTree>
    <p:extLst>
      <p:ext uri="{BB962C8B-B14F-4D97-AF65-F5344CB8AC3E}">
        <p14:creationId xmlns:p14="http://schemas.microsoft.com/office/powerpoint/2010/main" val="38845881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E363FB4-1304-4EC3-A741-C7A1732E8450}"/>
              </a:ext>
            </a:extLst>
          </p:cNvPr>
          <p:cNvPicPr>
            <a:picLocks noGrp="1" noChangeAspect="1"/>
          </p:cNvPicPr>
          <p:nvPr>
            <p:ph idx="1"/>
          </p:nvPr>
        </p:nvPicPr>
        <p:blipFill>
          <a:blip r:embed="rId2"/>
          <a:stretch>
            <a:fillRect/>
          </a:stretch>
        </p:blipFill>
        <p:spPr>
          <a:xfrm>
            <a:off x="2645987" y="496105"/>
            <a:ext cx="6900025" cy="6361895"/>
          </a:xfrm>
        </p:spPr>
      </p:pic>
    </p:spTree>
    <p:extLst>
      <p:ext uri="{BB962C8B-B14F-4D97-AF65-F5344CB8AC3E}">
        <p14:creationId xmlns:p14="http://schemas.microsoft.com/office/powerpoint/2010/main" val="40457243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ABB351DF-02F7-7966-0316-7C9685AA71E9}"/>
              </a:ext>
            </a:extLst>
          </p:cNvPr>
          <p:cNvSpPr txBox="1"/>
          <p:nvPr/>
        </p:nvSpPr>
        <p:spPr>
          <a:xfrm>
            <a:off x="477982" y="462226"/>
            <a:ext cx="11236036" cy="5933547"/>
          </a:xfrm>
          <a:prstGeom prst="rect">
            <a:avLst/>
          </a:prstGeom>
          <a:noFill/>
        </p:spPr>
        <p:txBody>
          <a:bodyPr wrap="square">
            <a:spAutoFit/>
          </a:bodyPr>
          <a:lstStyle/>
          <a:p>
            <a:pPr marL="342900" lvl="0" indent="-342900" algn="l" rtl="0">
              <a:lnSpc>
                <a:spcPct val="150000"/>
              </a:lnSpc>
              <a:buSzPts val="1400"/>
              <a:buFont typeface="Wingdings" panose="05000000000000000000" pitchFamily="2" charset="2"/>
              <a:buChar char=""/>
              <a:tabLst>
                <a:tab pos="228600" algn="l"/>
              </a:tabLst>
            </a:pPr>
            <a:r>
              <a:rPr lang="en-US" sz="3200" b="1" dirty="0">
                <a:effectLst/>
                <a:latin typeface="Tahoma" panose="020B0604030504040204" pitchFamily="34" charset="0"/>
                <a:ea typeface="Times New Roman" panose="02020603050405020304" pitchFamily="18" charset="0"/>
              </a:rPr>
              <a:t>Applied Anatomy : </a:t>
            </a:r>
            <a:endParaRPr lang="en-US" sz="3200" dirty="0">
              <a:latin typeface="Times New Roman" panose="02020603050405020304" pitchFamily="18" charset="0"/>
              <a:ea typeface="Times New Roman" panose="02020603050405020304" pitchFamily="18" charset="0"/>
            </a:endParaRPr>
          </a:p>
          <a:p>
            <a:pPr marL="457200" lvl="0" indent="-457200" algn="l" rtl="0">
              <a:lnSpc>
                <a:spcPct val="150000"/>
              </a:lnSpc>
              <a:buSzPts val="1400"/>
              <a:buFont typeface="Wingdings" panose="05000000000000000000" pitchFamily="2" charset="2"/>
              <a:buChar char="q"/>
              <a:tabLst>
                <a:tab pos="228600" algn="l"/>
              </a:tabLst>
            </a:pPr>
            <a:r>
              <a:rPr lang="en-US" sz="2800" b="1" dirty="0">
                <a:effectLst/>
                <a:latin typeface="Tahoma" panose="020B0604030504040204" pitchFamily="34" charset="0"/>
                <a:ea typeface="Times New Roman" panose="02020603050405020304" pitchFamily="18" charset="0"/>
                <a:cs typeface="Times New Roman" panose="02020603050405020304" pitchFamily="18" charset="0"/>
              </a:rPr>
              <a:t>Mediastinal syndrome:</a:t>
            </a:r>
            <a:r>
              <a:rPr lang="en-US" sz="280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171450" lvl="0" indent="-342900" algn="l" rtl="0">
              <a:lnSpc>
                <a:spcPct val="150000"/>
              </a:lnSpc>
              <a:spcAft>
                <a:spcPts val="0"/>
              </a:spcAft>
              <a:buFont typeface="Symbol" panose="05050102010706020507" pitchFamily="18" charset="2"/>
              <a:buChar char=""/>
              <a:tabLst>
                <a:tab pos="742950" algn="l"/>
              </a:tabLst>
            </a:pPr>
            <a:r>
              <a:rPr lang="en-US" sz="2400" dirty="0">
                <a:effectLst/>
                <a:latin typeface="Tahoma" panose="020B0604030504040204" pitchFamily="34" charset="0"/>
                <a:ea typeface="Times New Roman" panose="02020603050405020304" pitchFamily="18" charset="0"/>
              </a:rPr>
              <a:t>Any space occupying lesion in the </a:t>
            </a:r>
            <a:r>
              <a:rPr lang="en-US" sz="2400" dirty="0" err="1">
                <a:effectLst/>
                <a:latin typeface="Tahoma" panose="020B0604030504040204" pitchFamily="34" charset="0"/>
                <a:ea typeface="Times New Roman" panose="02020603050405020304" pitchFamily="18" charset="0"/>
              </a:rPr>
              <a:t>mediastineum</a:t>
            </a:r>
            <a:r>
              <a:rPr lang="en-US" sz="2400" dirty="0">
                <a:effectLst/>
                <a:latin typeface="Tahoma" panose="020B0604030504040204" pitchFamily="34" charset="0"/>
                <a:ea typeface="Times New Roman" panose="02020603050405020304" pitchFamily="18" charset="0"/>
              </a:rPr>
              <a:t> (</a:t>
            </a:r>
            <a:r>
              <a:rPr lang="en-US" sz="2400" dirty="0" err="1">
                <a:effectLst/>
                <a:latin typeface="Tahoma" panose="020B0604030504040204" pitchFamily="34" charset="0"/>
                <a:ea typeface="Times New Roman" panose="02020603050405020304" pitchFamily="18" charset="0"/>
              </a:rPr>
              <a:t>tumour</a:t>
            </a:r>
            <a:r>
              <a:rPr lang="en-US" sz="2400" dirty="0">
                <a:effectLst/>
                <a:latin typeface="Tahoma" panose="020B0604030504040204" pitchFamily="34" charset="0"/>
                <a:ea typeface="Times New Roman" panose="02020603050405020304" pitchFamily="18" charset="0"/>
              </a:rPr>
              <a:t>, lymph nodes enlargement, aneurysm….. </a:t>
            </a:r>
            <a:r>
              <a:rPr lang="en-US" sz="2400" dirty="0" err="1">
                <a:effectLst/>
                <a:latin typeface="Tahoma" panose="020B0604030504040204" pitchFamily="34" charset="0"/>
                <a:ea typeface="Times New Roman" panose="02020603050405020304" pitchFamily="18" charset="0"/>
              </a:rPr>
              <a:t>etc</a:t>
            </a:r>
            <a:r>
              <a:rPr lang="en-US" sz="2400" dirty="0">
                <a:effectLst/>
                <a:latin typeface="Tahoma" panose="020B0604030504040204" pitchFamily="34" charset="0"/>
                <a:ea typeface="Times New Roman" panose="02020603050405020304" pitchFamily="18" charset="0"/>
              </a:rPr>
              <a:t> ) cause compression of mediastinal structures leading to :</a:t>
            </a:r>
            <a:endParaRPr lang="en-US" sz="2400" dirty="0">
              <a:effectLst/>
              <a:latin typeface="Times New Roman" panose="02020603050405020304" pitchFamily="18" charset="0"/>
              <a:ea typeface="Times New Roman" panose="02020603050405020304" pitchFamily="18" charset="0"/>
            </a:endParaRPr>
          </a:p>
          <a:p>
            <a:pPr marL="342900" lvl="0" indent="-342900" algn="l" rtl="0">
              <a:lnSpc>
                <a:spcPct val="150000"/>
              </a:lnSpc>
              <a:buFont typeface="Wingdings" panose="05000000000000000000" pitchFamily="2" charset="2"/>
              <a:buChar char=""/>
            </a:pPr>
            <a:r>
              <a:rPr lang="en-US" sz="2400" dirty="0">
                <a:effectLst/>
                <a:latin typeface="Tahoma" panose="020B0604030504040204" pitchFamily="34" charset="0"/>
                <a:ea typeface="Times New Roman" panose="02020603050405020304" pitchFamily="18" charset="0"/>
              </a:rPr>
              <a:t>Compression of superior vena cava and brachiocephalic veins leading to congested </a:t>
            </a:r>
            <a:r>
              <a:rPr lang="en-US" sz="2400" dirty="0" err="1">
                <a:effectLst/>
                <a:latin typeface="Tahoma" panose="020B0604030504040204" pitchFamily="34" charset="0"/>
                <a:ea typeface="Times New Roman" panose="02020603050405020304" pitchFamily="18" charset="0"/>
              </a:rPr>
              <a:t>oedematous</a:t>
            </a:r>
            <a:r>
              <a:rPr lang="en-US" sz="2400" dirty="0">
                <a:effectLst/>
                <a:latin typeface="Tahoma" panose="020B0604030504040204" pitchFamily="34" charset="0"/>
                <a:ea typeface="Times New Roman" panose="02020603050405020304" pitchFamily="18" charset="0"/>
              </a:rPr>
              <a:t> face with congested neck veins.</a:t>
            </a:r>
            <a:endParaRPr lang="en-US" sz="2400" dirty="0">
              <a:effectLst/>
              <a:latin typeface="Times New Roman" panose="02020603050405020304" pitchFamily="18" charset="0"/>
              <a:ea typeface="Times New Roman" panose="02020603050405020304" pitchFamily="18" charset="0"/>
            </a:endParaRPr>
          </a:p>
          <a:p>
            <a:pPr marL="742950" lvl="1" indent="-285750" algn="l" rtl="0">
              <a:lnSpc>
                <a:spcPct val="150000"/>
              </a:lnSpc>
              <a:buFont typeface="Wingdings" panose="05000000000000000000" pitchFamily="2" charset="2"/>
              <a:buChar char=""/>
            </a:pPr>
            <a:r>
              <a:rPr lang="en-US" sz="2400" dirty="0">
                <a:effectLst/>
                <a:latin typeface="Tahoma" panose="020B0604030504040204" pitchFamily="34" charset="0"/>
                <a:ea typeface="Times New Roman" panose="02020603050405020304" pitchFamily="18" charset="0"/>
              </a:rPr>
              <a:t>Compression of trachea leading to dyspnea.</a:t>
            </a:r>
            <a:endParaRPr lang="en-US" sz="2400" dirty="0">
              <a:effectLst/>
              <a:latin typeface="Times New Roman" panose="02020603050405020304" pitchFamily="18" charset="0"/>
              <a:ea typeface="Times New Roman" panose="02020603050405020304" pitchFamily="18" charset="0"/>
            </a:endParaRPr>
          </a:p>
          <a:p>
            <a:pPr marL="742950" lvl="1" indent="-285750" algn="l" rtl="0">
              <a:lnSpc>
                <a:spcPct val="150000"/>
              </a:lnSpc>
              <a:buFont typeface="Wingdings" panose="05000000000000000000" pitchFamily="2" charset="2"/>
              <a:buChar char=""/>
            </a:pPr>
            <a:r>
              <a:rPr lang="en-US" sz="2400" dirty="0">
                <a:effectLst/>
                <a:latin typeface="Tahoma" panose="020B0604030504040204" pitchFamily="34" charset="0"/>
                <a:ea typeface="Times New Roman" panose="02020603050405020304" pitchFamily="18" charset="0"/>
              </a:rPr>
              <a:t>Compression of esophagus leading to dysphagia.</a:t>
            </a:r>
            <a:endParaRPr lang="en-US" sz="2400" dirty="0">
              <a:effectLst/>
              <a:latin typeface="Times New Roman" panose="02020603050405020304" pitchFamily="18" charset="0"/>
              <a:ea typeface="Times New Roman" panose="02020603050405020304" pitchFamily="18" charset="0"/>
            </a:endParaRPr>
          </a:p>
          <a:p>
            <a:pPr marL="742950" lvl="1" indent="-285750" algn="l" rtl="0">
              <a:lnSpc>
                <a:spcPct val="150000"/>
              </a:lnSpc>
              <a:spcAft>
                <a:spcPts val="0"/>
              </a:spcAft>
              <a:buFont typeface="Wingdings" panose="05000000000000000000" pitchFamily="2" charset="2"/>
              <a:buChar char=""/>
            </a:pPr>
            <a:r>
              <a:rPr lang="en-US" sz="2400" dirty="0">
                <a:effectLst/>
                <a:latin typeface="Tahoma" panose="020B0604030504040204" pitchFamily="34" charset="0"/>
                <a:ea typeface="Times New Roman" panose="02020603050405020304" pitchFamily="18" charset="0"/>
              </a:rPr>
              <a:t>Compression of recurrent laryngeal nerves leading to changes of voice.</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87974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146A61F-9F87-477F-A55F-B9C20D3A1C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25000" y="496853"/>
            <a:ext cx="6028848" cy="6361147"/>
          </a:xfrm>
        </p:spPr>
      </p:pic>
    </p:spTree>
    <p:extLst>
      <p:ext uri="{BB962C8B-B14F-4D97-AF65-F5344CB8AC3E}">
        <p14:creationId xmlns:p14="http://schemas.microsoft.com/office/powerpoint/2010/main" val="27765693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Thank You From the Apex of My Heart  Funny Medical Thank You image 1">
            <a:extLst>
              <a:ext uri="{FF2B5EF4-FFF2-40B4-BE49-F238E27FC236}">
                <a16:creationId xmlns:a16="http://schemas.microsoft.com/office/drawing/2014/main" id="{C1AA1F95-AB6C-0145-596B-EC45B5E363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3891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جلس إدارة أيون">
  <a:themeElements>
    <a:clrScheme name="مجلس إدارة أيون">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مجلس إدارة 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مجلس إدارة 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مجلس إدارة أيون</Template>
  <TotalTime>2012</TotalTime>
  <Words>1329</Words>
  <Application>Microsoft Office PowerPoint</Application>
  <PresentationFormat>شاشة عريضة</PresentationFormat>
  <Paragraphs>133</Paragraphs>
  <Slides>46</Slides>
  <Notes>0</Notes>
  <HiddenSlides>0</HiddenSlides>
  <MMClips>0</MMClips>
  <ScaleCrop>false</ScaleCrop>
  <HeadingPairs>
    <vt:vector size="6" baseType="variant">
      <vt:variant>
        <vt:lpstr>الخطوط المستخدمة</vt:lpstr>
      </vt:variant>
      <vt:variant>
        <vt:i4>12</vt:i4>
      </vt:variant>
      <vt:variant>
        <vt:lpstr>نسق</vt:lpstr>
      </vt:variant>
      <vt:variant>
        <vt:i4>1</vt:i4>
      </vt:variant>
      <vt:variant>
        <vt:lpstr>عناوين الشرائح</vt:lpstr>
      </vt:variant>
      <vt:variant>
        <vt:i4>46</vt:i4>
      </vt:variant>
    </vt:vector>
  </HeadingPairs>
  <TitlesOfParts>
    <vt:vector size="59" baseType="lpstr">
      <vt:lpstr>acumin-pro</vt:lpstr>
      <vt:lpstr>Aldhabi</vt:lpstr>
      <vt:lpstr>Arial</vt:lpstr>
      <vt:lpstr>Century Gothic</vt:lpstr>
      <vt:lpstr>Lato</vt:lpstr>
      <vt:lpstr>PlutoSansLight</vt:lpstr>
      <vt:lpstr>Symbol</vt:lpstr>
      <vt:lpstr>Tahoma</vt:lpstr>
      <vt:lpstr>Times New Roman</vt:lpstr>
      <vt:lpstr>var(--medium)</vt:lpstr>
      <vt:lpstr>Wingdings</vt:lpstr>
      <vt:lpstr>Wingdings 3</vt:lpstr>
      <vt:lpstr>مجلس إدارة أيون</vt:lpstr>
      <vt:lpstr>ANATOMY LAB 1  Cardiovascular System  Prepared By:  Dr. Ayah Mahmoud Almzayyen MD , T.A in AUG</vt:lpstr>
      <vt:lpstr>Thoracic Cavity</vt:lpstr>
      <vt:lpstr>عرض تقديمي في PowerPoint</vt:lpstr>
      <vt:lpstr>The Mediastinum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The Middle Mediastinum</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Thoracic Duct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Anatomy Lab</dc:title>
  <dc:creator>Islam Ismail</dc:creator>
  <cp:lastModifiedBy>ayam2016aya@gmail.com</cp:lastModifiedBy>
  <cp:revision>7</cp:revision>
  <dcterms:created xsi:type="dcterms:W3CDTF">2022-04-07T00:51:10Z</dcterms:created>
  <dcterms:modified xsi:type="dcterms:W3CDTF">2023-06-03T21:22:50Z</dcterms:modified>
</cp:coreProperties>
</file>