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</p:sldIdLst>
  <p:sldSz cy="6858000" cx="12192000"/>
  <p:notesSz cx="6858000" cy="9144000"/>
  <p:embeddedFontLst>
    <p:embeddedFont>
      <p:font typeface="Helvetica Neue"/>
      <p:regular r:id="rId60"/>
      <p:bold r:id="rId61"/>
      <p:italic r:id="rId62"/>
      <p:boldItalic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64" roundtripDataSignature="AMtx7mgVaOui3uUQHn0MOshWrlwX8T8T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HelveticaNeue-italic.fntdata"/><Relationship Id="rId61" Type="http://schemas.openxmlformats.org/officeDocument/2006/relationships/font" Target="fonts/HelveticaNeue-bold.fntdata"/><Relationship Id="rId20" Type="http://schemas.openxmlformats.org/officeDocument/2006/relationships/slide" Target="slides/slide15.xml"/><Relationship Id="rId64" Type="http://customschemas.google.com/relationships/presentationmetadata" Target="metadata"/><Relationship Id="rId63" Type="http://schemas.openxmlformats.org/officeDocument/2006/relationships/font" Target="fonts/HelveticaNeue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HelveticaNeue-regular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6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6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9.png"/><Relationship Id="rId4" Type="http://schemas.openxmlformats.org/officeDocument/2006/relationships/image" Target="../media/image2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6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5.png"/><Relationship Id="rId4" Type="http://schemas.openxmlformats.org/officeDocument/2006/relationships/image" Target="../media/image4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5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9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8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438817" cy="6857999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3658811" y="4235416"/>
            <a:ext cx="7583714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Dr. Mahmoud AbuMettleq</a:t>
            </a:r>
            <a:r>
              <a:rPr b="1" i="0" lang="en-GB" sz="1800" u="sng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1800" u="sng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lang="en-GB">
                <a:solidFill>
                  <a:srgbClr val="C00000"/>
                </a:solidFill>
              </a:rPr>
              <a:t>Objectives</a:t>
            </a:r>
            <a:r>
              <a:rPr lang="en-GB"/>
              <a:t>:</a:t>
            </a:r>
            <a:endParaRPr/>
          </a:p>
        </p:txBody>
      </p:sp>
      <p:sp>
        <p:nvSpPr>
          <p:cNvPr id="92" name="Google Shape;92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Respiration and it’s types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Mechanics of breathing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Lung volumes and capacities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Lung compliance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Work of breathing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98" name="Google Shape;98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04" name="Google Shape;104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49953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10" name="Google Shape;110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16" name="Google Shape;116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605" y="0"/>
            <a:ext cx="1207639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22" name="Google Shape;122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1"/>
            <a:ext cx="12192000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28" name="Google Shape;128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314" y="45073"/>
            <a:ext cx="6732210" cy="6832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4524" y="-1"/>
            <a:ext cx="5267476" cy="6812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35" name="Google Shape;135;p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41" name="Google Shape;141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47" name="Google Shape;147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173238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53" name="Google Shape;153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59" name="Google Shape;159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65" name="Google Shape;165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71" name="Google Shape;171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7000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77" name="Google Shape;177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7045476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45476" y="-1"/>
            <a:ext cx="5146524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84" name="Google Shape;184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90" name="Google Shape;190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2192000" cy="667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96" name="Google Shape;196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11667" y="0"/>
            <a:ext cx="1240366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02" name="Google Shape;202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1245809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08" name="Google Shape;208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1667" y="0"/>
            <a:ext cx="115207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14" name="Google Shape;214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1667" y="0"/>
            <a:ext cx="1198033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20" name="Google Shape;220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590" y="0"/>
            <a:ext cx="1212241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26" name="Google Shape;226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11667" y="0"/>
            <a:ext cx="1188357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32" name="Google Shape;232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38" name="Google Shape;238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12192000" cy="355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552824"/>
            <a:ext cx="12192000" cy="330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45" name="Google Shape;245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2192000" cy="7347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51" name="Google Shape;251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11667" y="-302381"/>
            <a:ext cx="12403667" cy="7160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57" name="Google Shape;257;p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63" name="Google Shape;263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69" name="Google Shape;269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75" name="Google Shape;275;p3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81" name="Google Shape;281;p3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4189" y="-1"/>
            <a:ext cx="12216189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87" name="Google Shape;287;p3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704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93" name="Google Shape;293;p3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99" name="Google Shape;299;p3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05" name="Google Shape;305;p3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11" name="Google Shape;311;p3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17" name="Google Shape;317;p3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300" y="0"/>
            <a:ext cx="119507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23" name="Google Shape;323;p4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6139" y="0"/>
            <a:ext cx="11768340" cy="7089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29" name="Google Shape;329;p4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414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142619"/>
            <a:ext cx="12192000" cy="29035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36" name="Google Shape;336;p4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42" name="Google Shape;342;p4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48" name="Google Shape;348;p4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54" name="Google Shape;354;p4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60" name="Google Shape;360;p4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66" name="Google Shape;366;p4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72" name="Google Shape;372;p4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en-GB">
                <a:solidFill>
                  <a:srgbClr val="FF0000"/>
                </a:solidFill>
              </a:rPr>
              <a:t>Questions</a:t>
            </a:r>
            <a:r>
              <a:rPr lang="en-GB"/>
              <a:t>:</a:t>
            </a:r>
            <a:endParaRPr/>
          </a:p>
        </p:txBody>
      </p:sp>
      <p:sp>
        <p:nvSpPr>
          <p:cNvPr id="378" name="Google Shape;378;p4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GB">
                <a:solidFill>
                  <a:srgbClr val="C00000"/>
                </a:solidFill>
              </a:rPr>
              <a:t>Surfactant</a:t>
            </a:r>
            <a:endParaRPr>
              <a:solidFill>
                <a:srgbClr val="C00000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a) It increases surface tension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b) Is increased in cigarette smoking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c) Surface tension is proportional to their concentration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d) Is produced by type I alveolar cells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e) Prevents pulmonary oedema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0"/>
          <p:cNvSpPr txBox="1"/>
          <p:nvPr>
            <p:ph idx="1" type="body"/>
          </p:nvPr>
        </p:nvSpPr>
        <p:spPr>
          <a:xfrm>
            <a:off x="302381" y="1073452"/>
            <a:ext cx="11889619" cy="5103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GB">
                <a:solidFill>
                  <a:srgbClr val="C00000"/>
                </a:solidFill>
              </a:rPr>
              <a:t>During respiration</a:t>
            </a:r>
            <a:endParaRPr>
              <a:solidFill>
                <a:srgbClr val="C00000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a) Transverse diameter is increased by diaphragm contraction during inspiration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b) At normal resting expiration, contraction of internal intercostals is the main cause of air outflow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c) Sternomastoid and scaleni helps only in the process of forced expiration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d) External intercostals contraction helps in the generation of negative intra-pulmonary pressure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e) External intercostals contraction helps in the inspiration only during exercise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1"/>
          <p:cNvSpPr txBox="1"/>
          <p:nvPr>
            <p:ph idx="1" type="body"/>
          </p:nvPr>
        </p:nvSpPr>
        <p:spPr>
          <a:xfrm>
            <a:off x="838200" y="1088571"/>
            <a:ext cx="10515600" cy="50883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b="0" i="0" lang="en-GB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volume of air expired forcefully after normal inspiration</a:t>
            </a:r>
            <a:endParaRPr>
              <a:solidFill>
                <a:srgbClr val="C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0" i="0" lang="en-GB">
                <a:latin typeface="Helvetica Neue"/>
                <a:ea typeface="Helvetica Neue"/>
                <a:cs typeface="Helvetica Neue"/>
                <a:sym typeface="Helvetica Neue"/>
              </a:rPr>
              <a:t>1. TV+ IRV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0" i="0" lang="en-GB">
                <a:latin typeface="Helvetica Neue"/>
                <a:ea typeface="Helvetica Neue"/>
                <a:cs typeface="Helvetica Neue"/>
                <a:sym typeface="Helvetica Neue"/>
              </a:rPr>
              <a:t>2.TV+ERV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0" i="0" lang="en-GB">
                <a:latin typeface="Helvetica Neue"/>
                <a:ea typeface="Helvetica Neue"/>
                <a:cs typeface="Helvetica Neue"/>
                <a:sym typeface="Helvetica Neue"/>
              </a:rPr>
              <a:t>3.TV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0" i="0" lang="en-GB">
                <a:latin typeface="Helvetica Neue"/>
                <a:ea typeface="Helvetica Neue"/>
                <a:cs typeface="Helvetica Neue"/>
                <a:sym typeface="Helvetica Neue"/>
              </a:rPr>
              <a:t>4. None of these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2"/>
          <p:cNvSpPr txBox="1"/>
          <p:nvPr>
            <p:ph idx="1" type="body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GB">
                <a:solidFill>
                  <a:srgbClr val="C00000"/>
                </a:solidFill>
              </a:rPr>
              <a:t>Which of the following represents the pressure difference that acts to distend lungs</a:t>
            </a:r>
            <a:endParaRPr>
              <a:solidFill>
                <a:srgbClr val="C00000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a) Airway opening pressure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b) Transpulmonary pressure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c) Alveolar pressure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d) Transthoracic pressure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e) All of the above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3"/>
          <p:cNvSpPr txBox="1"/>
          <p:nvPr>
            <p:ph idx="1" type="body"/>
          </p:nvPr>
        </p:nvSpPr>
        <p:spPr>
          <a:xfrm>
            <a:off x="838200" y="1058332"/>
            <a:ext cx="10515600" cy="5442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GB">
                <a:solidFill>
                  <a:srgbClr val="C00000"/>
                </a:solidFill>
              </a:rPr>
              <a:t>Compliance of the lung is reduced by all of the following EXCEPT</a:t>
            </a:r>
            <a:endParaRPr>
              <a:solidFill>
                <a:srgbClr val="C00000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a) High expanding pressures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b) Alveolar oedema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c) Emphysema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d) Consolidation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e) Lung fibrosis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404" name="Google Shape;404;p5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2023-04-02T23:18:24Z</dcterms:created>
  <dc:creator>محمود سليمان</dc:creator>
</cp:coreProperties>
</file>