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21" r:id="rId1"/>
  </p:sldMasterIdLst>
  <p:sldIdLst>
    <p:sldId id="256" r:id="rId2"/>
    <p:sldId id="257" r:id="rId3"/>
    <p:sldId id="258" r:id="rId4"/>
    <p:sldId id="294" r:id="rId5"/>
    <p:sldId id="317" r:id="rId6"/>
    <p:sldId id="318" r:id="rId7"/>
    <p:sldId id="326" r:id="rId8"/>
    <p:sldId id="327" r:id="rId9"/>
    <p:sldId id="290" r:id="rId10"/>
    <p:sldId id="259" r:id="rId11"/>
    <p:sldId id="289" r:id="rId12"/>
    <p:sldId id="260" r:id="rId13"/>
    <p:sldId id="280" r:id="rId14"/>
    <p:sldId id="323" r:id="rId15"/>
    <p:sldId id="281" r:id="rId16"/>
    <p:sldId id="283" r:id="rId17"/>
    <p:sldId id="313" r:id="rId18"/>
    <p:sldId id="282" r:id="rId19"/>
    <p:sldId id="285" r:id="rId20"/>
    <p:sldId id="284" r:id="rId21"/>
    <p:sldId id="286" r:id="rId22"/>
    <p:sldId id="287" r:id="rId23"/>
    <p:sldId id="291" r:id="rId24"/>
    <p:sldId id="319" r:id="rId25"/>
    <p:sldId id="320" r:id="rId26"/>
    <p:sldId id="321" r:id="rId27"/>
    <p:sldId id="322" r:id="rId28"/>
    <p:sldId id="295" r:id="rId29"/>
    <p:sldId id="296" r:id="rId30"/>
    <p:sldId id="297" r:id="rId31"/>
    <p:sldId id="298" r:id="rId32"/>
    <p:sldId id="299" r:id="rId33"/>
    <p:sldId id="302" r:id="rId34"/>
    <p:sldId id="324" r:id="rId35"/>
    <p:sldId id="328" r:id="rId36"/>
    <p:sldId id="306" r:id="rId37"/>
    <p:sldId id="325" r:id="rId38"/>
    <p:sldId id="311" r:id="rId39"/>
    <p:sldId id="312" r:id="rId40"/>
    <p:sldId id="329" r:id="rId41"/>
    <p:sldId id="308" r:id="rId42"/>
    <p:sldId id="330" r:id="rId43"/>
    <p:sldId id="331" r:id="rId44"/>
    <p:sldId id="261" r:id="rId45"/>
    <p:sldId id="262" r:id="rId46"/>
    <p:sldId id="263" r:id="rId47"/>
    <p:sldId id="265" r:id="rId48"/>
    <p:sldId id="264" r:id="rId49"/>
    <p:sldId id="277" r:id="rId50"/>
    <p:sldId id="278" r:id="rId51"/>
    <p:sldId id="314" r:id="rId52"/>
    <p:sldId id="332" r:id="rId53"/>
    <p:sldId id="279" r:id="rId54"/>
    <p:sldId id="301"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8" d="100"/>
          <a:sy n="48" d="100"/>
        </p:scale>
        <p:origin x="883"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23107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GB"/>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96798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68721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59857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4095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68784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79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GB"/>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9663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27106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GB"/>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36061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95019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GB"/>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15205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01523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GB"/>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GB"/>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35624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99964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85476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4/29/2023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46534078"/>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63C8C-58B4-5D63-9490-59B81255A18D}"/>
              </a:ext>
            </a:extLst>
          </p:cNvPr>
          <p:cNvSpPr>
            <a:spLocks noGrp="1"/>
          </p:cNvSpPr>
          <p:nvPr>
            <p:ph type="ctrTitle"/>
          </p:nvPr>
        </p:nvSpPr>
        <p:spPr>
          <a:xfrm>
            <a:off x="1390952" y="2007760"/>
            <a:ext cx="10801047" cy="1144914"/>
          </a:xfrm>
        </p:spPr>
        <p:txBody>
          <a:bodyPr/>
          <a:lstStyle/>
          <a:p>
            <a:r>
              <a:rPr lang="en-GB" b="1" dirty="0">
                <a:solidFill>
                  <a:schemeClr val="accent1"/>
                </a:solidFill>
              </a:rPr>
              <a:t>Gas Exchange and Transport</a:t>
            </a:r>
            <a:endParaRPr lang="x-none" b="1" dirty="0">
              <a:solidFill>
                <a:schemeClr val="accent1"/>
              </a:solidFill>
            </a:endParaRPr>
          </a:p>
        </p:txBody>
      </p:sp>
      <p:sp>
        <p:nvSpPr>
          <p:cNvPr id="3" name="Subtitle 2">
            <a:extLst>
              <a:ext uri="{FF2B5EF4-FFF2-40B4-BE49-F238E27FC236}">
                <a16:creationId xmlns:a16="http://schemas.microsoft.com/office/drawing/2014/main" id="{4C28FE58-5F1B-939B-020A-0ACEEABC3589}"/>
              </a:ext>
            </a:extLst>
          </p:cNvPr>
          <p:cNvSpPr>
            <a:spLocks noGrp="1"/>
          </p:cNvSpPr>
          <p:nvPr>
            <p:ph type="subTitle" idx="1"/>
          </p:nvPr>
        </p:nvSpPr>
        <p:spPr>
          <a:xfrm>
            <a:off x="4233333" y="4358418"/>
            <a:ext cx="27635936" cy="725953"/>
          </a:xfrm>
        </p:spPr>
        <p:txBody>
          <a:bodyPr/>
          <a:lstStyle/>
          <a:p>
            <a:r>
              <a:rPr lang="en-US" b="1" dirty="0">
                <a:solidFill>
                  <a:schemeClr val="tx1"/>
                </a:solidFill>
              </a:rPr>
              <a:t>Dr. Mahmoud AbuMettleq</a:t>
            </a:r>
            <a:r>
              <a:rPr lang="en-US" dirty="0"/>
              <a:t> </a:t>
            </a:r>
            <a:endParaRPr lang="x-none" dirty="0"/>
          </a:p>
        </p:txBody>
      </p:sp>
    </p:spTree>
    <p:extLst>
      <p:ext uri="{BB962C8B-B14F-4D97-AF65-F5344CB8AC3E}">
        <p14:creationId xmlns:p14="http://schemas.microsoft.com/office/powerpoint/2010/main" val="3580635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0F1F16-4696-9560-54CF-70FAAC699125}"/>
              </a:ext>
            </a:extLst>
          </p:cNvPr>
          <p:cNvSpPr>
            <a:spLocks noGrp="1"/>
          </p:cNvSpPr>
          <p:nvPr>
            <p:ph idx="1"/>
          </p:nvPr>
        </p:nvSpPr>
        <p:spPr>
          <a:xfrm>
            <a:off x="1663095" y="2267857"/>
            <a:ext cx="10764761" cy="2902857"/>
          </a:xfrm>
        </p:spPr>
        <p:txBody>
          <a:bodyPr/>
          <a:lstStyle/>
          <a:p>
            <a:pPr marL="0" indent="0">
              <a:buNone/>
            </a:pPr>
            <a:r>
              <a:rPr lang="en-GB" sz="6600" b="1" i="1" u="sng" dirty="0">
                <a:solidFill>
                  <a:schemeClr val="accent1"/>
                </a:solidFill>
              </a:rPr>
              <a:t>Pulmonary circulation</a:t>
            </a:r>
            <a:r>
              <a:rPr lang="en-GB" dirty="0"/>
              <a:t> </a:t>
            </a:r>
            <a:endParaRPr lang="x-none" dirty="0"/>
          </a:p>
        </p:txBody>
      </p:sp>
    </p:spTree>
    <p:extLst>
      <p:ext uri="{BB962C8B-B14F-4D97-AF65-F5344CB8AC3E}">
        <p14:creationId xmlns:p14="http://schemas.microsoft.com/office/powerpoint/2010/main" val="1078232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68EFB-2EE9-628C-2784-69AA0417407B}"/>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3B76B852-4EBC-DC16-9D0F-ED9D4EC8D75E}"/>
              </a:ext>
            </a:extLst>
          </p:cNvPr>
          <p:cNvPicPr>
            <a:picLocks noGrp="1" noChangeAspect="1"/>
          </p:cNvPicPr>
          <p:nvPr>
            <p:ph idx="1"/>
          </p:nvPr>
        </p:nvPicPr>
        <p:blipFill>
          <a:blip r:embed="rId2"/>
          <a:stretch>
            <a:fillRect/>
          </a:stretch>
        </p:blipFill>
        <p:spPr>
          <a:xfrm>
            <a:off x="0" y="-1"/>
            <a:ext cx="12192000" cy="6858001"/>
          </a:xfrm>
        </p:spPr>
      </p:pic>
    </p:spTree>
    <p:extLst>
      <p:ext uri="{BB962C8B-B14F-4D97-AF65-F5344CB8AC3E}">
        <p14:creationId xmlns:p14="http://schemas.microsoft.com/office/powerpoint/2010/main" val="103189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43F54A-A888-2CE5-7E1C-FACF68A217E6}"/>
              </a:ext>
            </a:extLst>
          </p:cNvPr>
          <p:cNvSpPr>
            <a:spLocks noGrp="1"/>
          </p:cNvSpPr>
          <p:nvPr>
            <p:ph idx="1"/>
          </p:nvPr>
        </p:nvSpPr>
        <p:spPr>
          <a:xfrm>
            <a:off x="1663095" y="423334"/>
            <a:ext cx="9901993" cy="5866190"/>
          </a:xfrm>
        </p:spPr>
        <p:txBody>
          <a:bodyPr>
            <a:normAutofit/>
          </a:bodyPr>
          <a:lstStyle/>
          <a:p>
            <a:pPr marL="0" indent="0">
              <a:buNone/>
            </a:pPr>
            <a:r>
              <a:rPr lang="en-GB" sz="2700" b="1" i="0" dirty="0">
                <a:solidFill>
                  <a:schemeClr val="accent1"/>
                </a:solidFill>
                <a:effectLst/>
                <a:latin typeface="Helvetica" pitchFamily="2" charset="0"/>
              </a:rPr>
              <a:t>Blood Volume of the Lungs</a:t>
            </a:r>
          </a:p>
          <a:p>
            <a:r>
              <a:rPr lang="en-GB" sz="2200" dirty="0">
                <a:effectLst/>
                <a:latin typeface="Helvetica" pitchFamily="2" charset="0"/>
              </a:rPr>
              <a:t>At any given moment, the pulmonary circulation contains about 0.5 </a:t>
            </a:r>
            <a:r>
              <a:rPr lang="en-GB" sz="2200" dirty="0" err="1">
                <a:effectLst/>
                <a:latin typeface="Helvetica" pitchFamily="2" charset="0"/>
              </a:rPr>
              <a:t>liter</a:t>
            </a:r>
            <a:r>
              <a:rPr lang="en-GB" sz="2200" dirty="0">
                <a:effectLst/>
                <a:latin typeface="Helvetica" pitchFamily="2" charset="0"/>
              </a:rPr>
              <a:t> of blood, or 10% of total blood volume.</a:t>
            </a:r>
          </a:p>
          <a:p>
            <a:r>
              <a:rPr lang="en-GB" sz="2200" dirty="0">
                <a:effectLst/>
                <a:latin typeface="Helvetica" pitchFamily="2" charset="0"/>
              </a:rPr>
              <a:t>About 75 mL of this amount is found in the capillaries, where gas exchange takes place, with the remainder in pulmonary arteries and veins. The rate of blood flow through the lungs is much higher than the rate in other tissues because the lungs receive the entire cardiac output of the right ventricle: 5 L/min.</a:t>
            </a:r>
          </a:p>
          <a:p>
            <a:r>
              <a:rPr lang="en-GB" sz="2200" dirty="0">
                <a:effectLst/>
                <a:latin typeface="Helvetica" pitchFamily="2" charset="0"/>
              </a:rPr>
              <a:t>Pulmonary transit time is 0.8 sec and when cardiac output increases as in exercise transit time is decreased to 0.3 sec.</a:t>
            </a:r>
          </a:p>
          <a:p>
            <a:r>
              <a:rPr lang="en-GB" sz="2200" b="0" i="0" dirty="0">
                <a:effectLst/>
                <a:latin typeface="Helvetica" pitchFamily="2" charset="0"/>
              </a:rPr>
              <a:t>During exercise blood flow increases in all regions of blood, near base increased by 2-3 time</a:t>
            </a:r>
            <a:r>
              <a:rPr lang="en-GB" sz="2200" dirty="0">
                <a:latin typeface="Helvetica" pitchFamily="2" charset="0"/>
              </a:rPr>
              <a:t>, and </a:t>
            </a:r>
            <a:r>
              <a:rPr lang="en-GB" sz="2200" b="0" i="0" dirty="0">
                <a:effectLst/>
                <a:latin typeface="Helvetica" pitchFamily="2" charset="0"/>
              </a:rPr>
              <a:t>near apex increased by 8 times.</a:t>
            </a:r>
            <a:endParaRPr lang="ar-SA" sz="2200" dirty="0">
              <a:latin typeface="Helvetica" pitchFamily="2" charset="0"/>
            </a:endParaRPr>
          </a:p>
          <a:p>
            <a:pPr marL="0" indent="0">
              <a:buNone/>
            </a:pPr>
            <a:r>
              <a:rPr lang="ar-SA" sz="2200" b="0" i="0" dirty="0">
                <a:effectLst/>
                <a:latin typeface="Helvetica" pitchFamily="2" charset="0"/>
              </a:rPr>
              <a:t>     </a:t>
            </a:r>
            <a:r>
              <a:rPr lang="en-GB" sz="2200" b="0" i="0" dirty="0">
                <a:effectLst/>
                <a:latin typeface="Helvetica" pitchFamily="2" charset="0"/>
              </a:rPr>
              <a:t>﻿﻿It occurs due to</a:t>
            </a:r>
            <a:r>
              <a:rPr lang="en-GB" sz="2200" dirty="0">
                <a:latin typeface="Helvetica" pitchFamily="2" charset="0"/>
              </a:rPr>
              <a:t> </a:t>
            </a:r>
            <a:r>
              <a:rPr lang="en-GB" sz="2200" b="0" i="0" dirty="0">
                <a:solidFill>
                  <a:schemeClr val="accent2"/>
                </a:solidFill>
                <a:effectLst/>
                <a:latin typeface="Helvetica" pitchFamily="2" charset="0"/>
              </a:rPr>
              <a:t>Recruitment of capillaries &amp;Distension of capillaries.</a:t>
            </a:r>
            <a:endParaRPr lang="en-GB" sz="2200" dirty="0">
              <a:solidFill>
                <a:schemeClr val="accent2"/>
              </a:solidFill>
              <a:effectLst/>
              <a:latin typeface="Helvetica" pitchFamily="2" charset="0"/>
            </a:endParaRPr>
          </a:p>
          <a:p>
            <a:endParaRPr lang="en-GB" dirty="0">
              <a:effectLst/>
              <a:latin typeface="Helvetica" pitchFamily="2" charset="0"/>
            </a:endParaRPr>
          </a:p>
        </p:txBody>
      </p:sp>
    </p:spTree>
    <p:extLst>
      <p:ext uri="{BB962C8B-B14F-4D97-AF65-F5344CB8AC3E}">
        <p14:creationId xmlns:p14="http://schemas.microsoft.com/office/powerpoint/2010/main" val="79286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191CC-9F08-555A-B0D4-842E22DD8F80}"/>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65A51690-4E77-858E-D8C9-4E57EFD37B82}"/>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742759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B363A-F5A9-2DB6-901E-AF1C7D79CD8D}"/>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4E69BC48-F271-7085-4506-1391FCBF9A5C}"/>
              </a:ext>
            </a:extLst>
          </p:cNvPr>
          <p:cNvPicPr>
            <a:picLocks noGrp="1" noChangeAspect="1"/>
          </p:cNvPicPr>
          <p:nvPr>
            <p:ph idx="1"/>
          </p:nvPr>
        </p:nvPicPr>
        <p:blipFill>
          <a:blip r:embed="rId2"/>
          <a:stretch>
            <a:fillRect/>
          </a:stretch>
        </p:blipFill>
        <p:spPr>
          <a:xfrm>
            <a:off x="0" y="1"/>
            <a:ext cx="12192000" cy="6857999"/>
          </a:xfrm>
        </p:spPr>
      </p:pic>
    </p:spTree>
    <p:extLst>
      <p:ext uri="{BB962C8B-B14F-4D97-AF65-F5344CB8AC3E}">
        <p14:creationId xmlns:p14="http://schemas.microsoft.com/office/powerpoint/2010/main" val="3131024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CDB63-086A-5D4A-642F-C22A4CA5C43E}"/>
              </a:ext>
            </a:extLst>
          </p:cNvPr>
          <p:cNvSpPr>
            <a:spLocks noGrp="1"/>
          </p:cNvSpPr>
          <p:nvPr>
            <p:ph idx="1"/>
          </p:nvPr>
        </p:nvSpPr>
        <p:spPr>
          <a:xfrm>
            <a:off x="1568823" y="1020980"/>
            <a:ext cx="10209803" cy="6139402"/>
          </a:xfrm>
        </p:spPr>
        <p:txBody>
          <a:bodyPr>
            <a:normAutofit/>
          </a:bodyPr>
          <a:lstStyle/>
          <a:p>
            <a:r>
              <a:rPr lang="en-GB" sz="2500" b="0" i="0" dirty="0">
                <a:effectLst/>
                <a:latin typeface="Helvetica" pitchFamily="2" charset="0"/>
              </a:rPr>
              <a:t>Zone 1: No blood flow during all portions of the cardiac cycle because the local alveolar capillary pressure in that area of the lung never rises higher than the alveolar air pressure during any part of the cardiac cycle</a:t>
            </a:r>
            <a:endParaRPr lang="en-GB" sz="2500" dirty="0">
              <a:effectLst/>
              <a:latin typeface="Helvetica" pitchFamily="2" charset="0"/>
            </a:endParaRPr>
          </a:p>
          <a:p>
            <a:r>
              <a:rPr lang="en-GB" sz="2500" b="0" i="0" dirty="0">
                <a:effectLst/>
                <a:latin typeface="Helvetica" pitchFamily="2" charset="0"/>
              </a:rPr>
              <a:t>Zone 2: Intermittent blood flow only during the pulmonary arterial pressure peaks because the systolic pressure is then greater than the alveolar air pressure, but the diastolic pressure is less than the alveolar air pressure</a:t>
            </a:r>
            <a:endParaRPr lang="en-GB" sz="2500" dirty="0">
              <a:effectLst/>
              <a:latin typeface="Helvetica" pitchFamily="2" charset="0"/>
            </a:endParaRPr>
          </a:p>
          <a:p>
            <a:r>
              <a:rPr lang="en-GB" sz="2500" b="0" i="0" dirty="0">
                <a:effectLst/>
                <a:latin typeface="Helvetica" pitchFamily="2" charset="0"/>
              </a:rPr>
              <a:t>Zone 3: Continuous blood flow because the alveolar capillary pressure remains greater than alveolar air pressure during the entire cardiac cycle</a:t>
            </a:r>
            <a:endParaRPr lang="en-GB" sz="2500" dirty="0">
              <a:effectLst/>
              <a:latin typeface="Helvetica" pitchFamily="2" charset="0"/>
            </a:endParaRPr>
          </a:p>
        </p:txBody>
      </p:sp>
    </p:spTree>
    <p:extLst>
      <p:ext uri="{BB962C8B-B14F-4D97-AF65-F5344CB8AC3E}">
        <p14:creationId xmlns:p14="http://schemas.microsoft.com/office/powerpoint/2010/main" val="3714724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A0DBEC-C07A-2119-AF3E-015A9A99547B}"/>
              </a:ext>
            </a:extLst>
          </p:cNvPr>
          <p:cNvSpPr>
            <a:spLocks noGrp="1"/>
          </p:cNvSpPr>
          <p:nvPr>
            <p:ph idx="1"/>
          </p:nvPr>
        </p:nvSpPr>
        <p:spPr>
          <a:xfrm>
            <a:off x="1451429" y="967619"/>
            <a:ext cx="10740571" cy="5563810"/>
          </a:xfrm>
        </p:spPr>
        <p:txBody>
          <a:bodyPr>
            <a:normAutofit/>
          </a:bodyPr>
          <a:lstStyle/>
          <a:p>
            <a:r>
              <a:rPr lang="en-GB" sz="2200" b="0" i="0" dirty="0">
                <a:effectLst/>
                <a:latin typeface="Helvetica" pitchFamily="2" charset="0"/>
              </a:rPr>
              <a:t>Normally, the lungs have only zones 2 and 3 blood flow</a:t>
            </a:r>
            <a:r>
              <a:rPr lang="en-US" sz="2200" dirty="0">
                <a:latin typeface="Helvetica" pitchFamily="2" charset="0"/>
              </a:rPr>
              <a:t>, </a:t>
            </a:r>
            <a:r>
              <a:rPr lang="en-GB" sz="2200" b="0" i="0" dirty="0">
                <a:effectLst/>
                <a:latin typeface="Helvetica" pitchFamily="2" charset="0"/>
              </a:rPr>
              <a:t>zone 2 (intermittent flow) in the apices, and zone 3 (continuous flow) in all the lower areas.</a:t>
            </a:r>
            <a:endParaRPr lang="en-GB" sz="2200" dirty="0">
              <a:effectLst/>
              <a:latin typeface="Helvetica" pitchFamily="2" charset="0"/>
            </a:endParaRPr>
          </a:p>
          <a:p>
            <a:r>
              <a:rPr lang="en-GB" sz="2200" b="0" i="0" dirty="0">
                <a:effectLst/>
                <a:latin typeface="Helvetica" pitchFamily="2" charset="0"/>
              </a:rPr>
              <a:t>blood flow through the apical part of the lung is intermittent, with flow during systole but cessation of flow during diastole; this is called zone 2 blood </a:t>
            </a:r>
          </a:p>
          <a:p>
            <a:r>
              <a:rPr lang="en-GB" sz="2200" dirty="0">
                <a:latin typeface="Helvetica" pitchFamily="2" charset="0"/>
              </a:rPr>
              <a:t>Zone</a:t>
            </a:r>
            <a:r>
              <a:rPr lang="en-GB" sz="2200" b="0" i="0" dirty="0">
                <a:effectLst/>
                <a:latin typeface="Helvetica" pitchFamily="2" charset="0"/>
              </a:rPr>
              <a:t>1 Blood Flow Occurs Only Under Abnormal Conditions. </a:t>
            </a:r>
          </a:p>
          <a:p>
            <a:pPr marL="0" indent="0">
              <a:buNone/>
            </a:pPr>
            <a:r>
              <a:rPr lang="en-GB" sz="2200" b="0" i="0" dirty="0">
                <a:effectLst/>
                <a:latin typeface="Helvetica" pitchFamily="2" charset="0"/>
              </a:rPr>
              <a:t>      Seen in positive pressure ventilation and in severe blood loss.</a:t>
            </a:r>
            <a:endParaRPr lang="en-GB" sz="2200" dirty="0">
              <a:effectLst/>
              <a:latin typeface="Helvetica" pitchFamily="2" charset="0"/>
            </a:endParaRPr>
          </a:p>
          <a:p>
            <a:r>
              <a:rPr lang="en-GB" sz="2200" b="0" i="0" dirty="0">
                <a:effectLst/>
                <a:latin typeface="Helvetica" pitchFamily="2" charset="0"/>
              </a:rPr>
              <a:t>Also, when a person is lying down, no part of the lung is more than a few centimetres above the level of the heart.</a:t>
            </a:r>
            <a:endParaRPr lang="en-GB" sz="2200" dirty="0">
              <a:latin typeface="Helvetica" pitchFamily="2" charset="0"/>
            </a:endParaRPr>
          </a:p>
          <a:p>
            <a:pPr marL="0" indent="0">
              <a:buNone/>
            </a:pPr>
            <a:r>
              <a:rPr lang="en-GB" sz="2200" b="0" i="0" dirty="0">
                <a:effectLst/>
                <a:latin typeface="Helvetica" pitchFamily="2" charset="0"/>
              </a:rPr>
              <a:t>    In this case, blood flow in a normal person is entirely zone 3 blood flow, including       </a:t>
            </a:r>
          </a:p>
          <a:p>
            <a:pPr marL="0" indent="0">
              <a:buNone/>
            </a:pPr>
            <a:r>
              <a:rPr lang="en-GB" sz="2200" dirty="0">
                <a:latin typeface="Helvetica" pitchFamily="2" charset="0"/>
              </a:rPr>
              <a:t>    </a:t>
            </a:r>
            <a:r>
              <a:rPr lang="en-GB" sz="2200" b="0" i="0" dirty="0">
                <a:effectLst/>
                <a:latin typeface="Helvetica" pitchFamily="2" charset="0"/>
              </a:rPr>
              <a:t>the lung apices.</a:t>
            </a:r>
            <a:endParaRPr lang="en-GB" sz="2200" dirty="0">
              <a:effectLst/>
              <a:latin typeface="Helvetica" pitchFamily="2" charset="0"/>
            </a:endParaRPr>
          </a:p>
          <a:p>
            <a:endParaRPr lang="en-GB" sz="2200" dirty="0">
              <a:effectLst/>
              <a:latin typeface="Helvetica" pitchFamily="2" charset="0"/>
            </a:endParaRPr>
          </a:p>
        </p:txBody>
      </p:sp>
    </p:spTree>
    <p:extLst>
      <p:ext uri="{BB962C8B-B14F-4D97-AF65-F5344CB8AC3E}">
        <p14:creationId xmlns:p14="http://schemas.microsoft.com/office/powerpoint/2010/main" val="1222312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7FB30-D6A4-B0B3-B95D-61A3D8920109}"/>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599E1E6C-D554-1CE3-1157-3CBCFE457479}"/>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2682025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3F397-781B-5642-2EDA-D9D9567D76F2}"/>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C93F6075-88B7-7E05-644E-E2B0F7B70A19}"/>
              </a:ext>
            </a:extLst>
          </p:cNvPr>
          <p:cNvPicPr>
            <a:picLocks noGrp="1" noChangeAspect="1"/>
          </p:cNvPicPr>
          <p:nvPr>
            <p:ph idx="1"/>
          </p:nvPr>
        </p:nvPicPr>
        <p:blipFill>
          <a:blip r:embed="rId2"/>
          <a:stretch>
            <a:fillRect/>
          </a:stretch>
        </p:blipFill>
        <p:spPr>
          <a:xfrm>
            <a:off x="0" y="0"/>
            <a:ext cx="12192000" cy="6857999"/>
          </a:xfrm>
        </p:spPr>
      </p:pic>
    </p:spTree>
    <p:extLst>
      <p:ext uri="{BB962C8B-B14F-4D97-AF65-F5344CB8AC3E}">
        <p14:creationId xmlns:p14="http://schemas.microsoft.com/office/powerpoint/2010/main" val="2048805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AED6B-ECAE-81AF-29DB-346C470078CA}"/>
              </a:ext>
            </a:extLst>
          </p:cNvPr>
          <p:cNvSpPr>
            <a:spLocks noGrp="1"/>
          </p:cNvSpPr>
          <p:nvPr>
            <p:ph type="title"/>
          </p:nvPr>
        </p:nvSpPr>
        <p:spPr/>
        <p:txBody>
          <a:bodyPr/>
          <a:lstStyle/>
          <a:p>
            <a:endParaRPr lang="x-none"/>
          </a:p>
        </p:txBody>
      </p:sp>
      <p:pic>
        <p:nvPicPr>
          <p:cNvPr id="7" name="Picture 7">
            <a:extLst>
              <a:ext uri="{FF2B5EF4-FFF2-40B4-BE49-F238E27FC236}">
                <a16:creationId xmlns:a16="http://schemas.microsoft.com/office/drawing/2014/main" id="{C8E2F588-7922-0211-EC81-6F94679BC4A9}"/>
              </a:ext>
            </a:extLst>
          </p:cNvPr>
          <p:cNvPicPr>
            <a:picLocks noGrp="1" noChangeAspect="1"/>
          </p:cNvPicPr>
          <p:nvPr>
            <p:ph idx="1"/>
          </p:nvPr>
        </p:nvPicPr>
        <p:blipFill>
          <a:blip r:embed="rId2"/>
          <a:stretch>
            <a:fillRect/>
          </a:stretch>
        </p:blipFill>
        <p:spPr>
          <a:xfrm>
            <a:off x="0" y="0"/>
            <a:ext cx="12191999" cy="6858000"/>
          </a:xfrm>
        </p:spPr>
      </p:pic>
    </p:spTree>
    <p:extLst>
      <p:ext uri="{BB962C8B-B14F-4D97-AF65-F5344CB8AC3E}">
        <p14:creationId xmlns:p14="http://schemas.microsoft.com/office/powerpoint/2010/main" val="1615301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B5F36-0D51-AD46-C8B7-C89043EF174C}"/>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C7462B5C-952B-0A3F-2AE4-216C06A670DF}"/>
              </a:ext>
            </a:extLst>
          </p:cNvPr>
          <p:cNvPicPr>
            <a:picLocks noGrp="1" noChangeAspect="1"/>
          </p:cNvPicPr>
          <p:nvPr>
            <p:ph idx="1"/>
          </p:nvPr>
        </p:nvPicPr>
        <p:blipFill>
          <a:blip r:embed="rId2"/>
          <a:stretch>
            <a:fillRect/>
          </a:stretch>
        </p:blipFill>
        <p:spPr>
          <a:xfrm>
            <a:off x="1" y="12095"/>
            <a:ext cx="12243338" cy="6858000"/>
          </a:xfrm>
        </p:spPr>
      </p:pic>
    </p:spTree>
    <p:extLst>
      <p:ext uri="{BB962C8B-B14F-4D97-AF65-F5344CB8AC3E}">
        <p14:creationId xmlns:p14="http://schemas.microsoft.com/office/powerpoint/2010/main" val="1725779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4CEA0-7E01-7D97-4A91-2D94D61CB9ED}"/>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C9CF2DC5-0632-018C-0378-44BD1C9769F4}"/>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2320914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E4E9B-93A3-2000-2F34-1B1E1631D815}"/>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27305220-4BBA-0F93-5F9D-A8A369E3436D}"/>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558641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414A7B-2ECE-5262-40DB-895060A8CF3E}"/>
              </a:ext>
            </a:extLst>
          </p:cNvPr>
          <p:cNvSpPr>
            <a:spLocks noGrp="1"/>
          </p:cNvSpPr>
          <p:nvPr>
            <p:ph idx="1"/>
          </p:nvPr>
        </p:nvSpPr>
        <p:spPr>
          <a:xfrm>
            <a:off x="1742802" y="612630"/>
            <a:ext cx="10025865" cy="6245370"/>
          </a:xfrm>
        </p:spPr>
        <p:txBody>
          <a:bodyPr/>
          <a:lstStyle/>
          <a:p>
            <a:pPr marL="0" indent="0">
              <a:buNone/>
            </a:pPr>
            <a:r>
              <a:rPr lang="en-GB" sz="2100" b="1" dirty="0">
                <a:solidFill>
                  <a:schemeClr val="accent1"/>
                </a:solidFill>
              </a:rPr>
              <a:t>Gas diffusion across the pulmonary membrane affected by the following :</a:t>
            </a:r>
          </a:p>
          <a:p>
            <a:pPr marL="0" indent="0">
              <a:buNone/>
            </a:pPr>
            <a:endParaRPr lang="en-GB" sz="2100" b="1" dirty="0">
              <a:solidFill>
                <a:schemeClr val="accent1"/>
              </a:solidFill>
            </a:endParaRPr>
          </a:p>
          <a:p>
            <a:pPr marL="0" indent="0">
              <a:buNone/>
            </a:pPr>
            <a:r>
              <a:rPr lang="en-GB" sz="2500" dirty="0"/>
              <a:t>1. Pressure gradient of gases across the pulmonary membrane</a:t>
            </a:r>
          </a:p>
          <a:p>
            <a:pPr marL="0" indent="0">
              <a:buNone/>
            </a:pPr>
            <a:r>
              <a:rPr lang="en-GB" sz="2500" dirty="0"/>
              <a:t>2. Surface area of the pulmonary membrane.</a:t>
            </a:r>
          </a:p>
          <a:p>
            <a:pPr marL="0" indent="0">
              <a:buNone/>
            </a:pPr>
            <a:r>
              <a:rPr lang="en-GB" sz="2500" dirty="0"/>
              <a:t>3. Lipid solubility of gases.</a:t>
            </a:r>
          </a:p>
          <a:p>
            <a:pPr marL="0" indent="0">
              <a:buNone/>
            </a:pPr>
            <a:r>
              <a:rPr lang="en-GB" sz="2500" dirty="0"/>
              <a:t>4. Thickness of pulmonary membrane.</a:t>
            </a:r>
          </a:p>
          <a:p>
            <a:pPr marL="0" indent="0">
              <a:buNone/>
            </a:pPr>
            <a:r>
              <a:rPr lang="en-GB" sz="2500" dirty="0"/>
              <a:t>5. Ventilation perfusion ratio.</a:t>
            </a:r>
          </a:p>
          <a:p>
            <a:pPr marL="0" indent="0">
              <a:buNone/>
            </a:pPr>
            <a:r>
              <a:rPr lang="en-GB" sz="2500" dirty="0"/>
              <a:t>6. Temperature</a:t>
            </a:r>
          </a:p>
          <a:p>
            <a:pPr marL="0" indent="0">
              <a:buNone/>
            </a:pPr>
            <a:r>
              <a:rPr lang="en-GB" sz="2500" dirty="0"/>
              <a:t>7. Molecular weight of the gas</a:t>
            </a:r>
          </a:p>
          <a:p>
            <a:pPr marL="0" indent="0">
              <a:buNone/>
            </a:pPr>
            <a:endParaRPr lang="x-none" sz="2500" dirty="0"/>
          </a:p>
        </p:txBody>
      </p:sp>
    </p:spTree>
    <p:extLst>
      <p:ext uri="{BB962C8B-B14F-4D97-AF65-F5344CB8AC3E}">
        <p14:creationId xmlns:p14="http://schemas.microsoft.com/office/powerpoint/2010/main" val="889434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C9B08B-E418-8B4D-4B7D-81C2A6BBC6C1}"/>
              </a:ext>
            </a:extLst>
          </p:cNvPr>
          <p:cNvSpPr>
            <a:spLocks noGrp="1"/>
          </p:cNvSpPr>
          <p:nvPr>
            <p:ph idx="1"/>
          </p:nvPr>
        </p:nvSpPr>
        <p:spPr>
          <a:xfrm>
            <a:off x="1481666" y="786190"/>
            <a:ext cx="10710334" cy="5412620"/>
          </a:xfrm>
        </p:spPr>
        <p:txBody>
          <a:bodyPr>
            <a:noAutofit/>
          </a:bodyPr>
          <a:lstStyle/>
          <a:p>
            <a:pPr marL="0" indent="0">
              <a:buNone/>
            </a:pPr>
            <a:r>
              <a:rPr lang="en-GB" sz="2600" b="1" dirty="0">
                <a:solidFill>
                  <a:schemeClr val="accent1"/>
                </a:solidFill>
              </a:rPr>
              <a:t>Partial pressure gradient</a:t>
            </a:r>
          </a:p>
          <a:p>
            <a:pPr marL="0" indent="0">
              <a:buNone/>
            </a:pPr>
            <a:endParaRPr lang="en-GB" sz="2600" b="1" dirty="0">
              <a:solidFill>
                <a:schemeClr val="accent1"/>
              </a:solidFill>
            </a:endParaRPr>
          </a:p>
          <a:p>
            <a:pPr marL="0" indent="0">
              <a:buNone/>
            </a:pPr>
            <a:r>
              <a:rPr lang="en-GB" b="1" dirty="0"/>
              <a:t> The greater the pressure gradient, the greater will be its rate of diffusion</a:t>
            </a:r>
          </a:p>
          <a:p>
            <a:r>
              <a:rPr lang="en-GB" b="1" dirty="0"/>
              <a:t> </a:t>
            </a:r>
            <a:r>
              <a:rPr lang="en-GB" sz="2300" b="1" dirty="0"/>
              <a:t>O2 In alveolar air has a partial pressure of 100 mmHg , and also in arterial blood is 100mmHg ,but it is 40 mmHg in venous blood So O2 diffuse from alveoli into the capillaries.</a:t>
            </a:r>
          </a:p>
          <a:p>
            <a:r>
              <a:rPr lang="en-GB" sz="2300" b="1" dirty="0"/>
              <a:t>Co2 partial pressure on the alveoli &amp; arterial blood pressure is 40 mmHg , but it’s 46 mmHg in venous blood, so it’s diffuse from the capillary to the alveoli</a:t>
            </a:r>
            <a:endParaRPr lang="x-none" sz="2300" b="1" dirty="0"/>
          </a:p>
        </p:txBody>
      </p:sp>
    </p:spTree>
    <p:extLst>
      <p:ext uri="{BB962C8B-B14F-4D97-AF65-F5344CB8AC3E}">
        <p14:creationId xmlns:p14="http://schemas.microsoft.com/office/powerpoint/2010/main" val="3930586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6B9D8-E9FE-2331-71FD-84A621F9A4AB}"/>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AC4A6954-F652-0ECE-F93F-B3AD5D24FAD5}"/>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922865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72C054-05B6-9687-C144-E3D250809DB7}"/>
              </a:ext>
            </a:extLst>
          </p:cNvPr>
          <p:cNvSpPr>
            <a:spLocks noGrp="1"/>
          </p:cNvSpPr>
          <p:nvPr>
            <p:ph idx="1"/>
          </p:nvPr>
        </p:nvSpPr>
        <p:spPr>
          <a:xfrm>
            <a:off x="1481667" y="604761"/>
            <a:ext cx="10492619" cy="6017381"/>
          </a:xfrm>
        </p:spPr>
        <p:txBody>
          <a:bodyPr/>
          <a:lstStyle/>
          <a:p>
            <a:pPr marL="0" indent="0">
              <a:buNone/>
            </a:pPr>
            <a:r>
              <a:rPr lang="en-GB" sz="2800" b="1" dirty="0">
                <a:solidFill>
                  <a:schemeClr val="accent1"/>
                </a:solidFill>
              </a:rPr>
              <a:t>Surface area of the pulmonary membrane</a:t>
            </a:r>
            <a:r>
              <a:rPr lang="en-GB" sz="2800" dirty="0">
                <a:solidFill>
                  <a:schemeClr val="accent1"/>
                </a:solidFill>
              </a:rPr>
              <a:t>:</a:t>
            </a:r>
          </a:p>
          <a:p>
            <a:pPr marL="0" indent="0">
              <a:buNone/>
            </a:pPr>
            <a:r>
              <a:rPr lang="en-GB" dirty="0"/>
              <a:t> </a:t>
            </a:r>
            <a:r>
              <a:rPr lang="en-GB" sz="2300" dirty="0"/>
              <a:t>The air in the alveoli is separated from the blood in the capillary by a thin respiratory membrane , which consist of :</a:t>
            </a:r>
          </a:p>
          <a:p>
            <a:pPr marL="0" indent="0">
              <a:buNone/>
            </a:pPr>
            <a:r>
              <a:rPr lang="en-GB" sz="2300" dirty="0"/>
              <a:t>A) Layer of fluid lining the alveolus.</a:t>
            </a:r>
          </a:p>
          <a:p>
            <a:pPr marL="0" indent="0">
              <a:buNone/>
            </a:pPr>
            <a:r>
              <a:rPr lang="en-GB" sz="2300" dirty="0"/>
              <a:t>B) Single layer of alveolar epithelial cells.</a:t>
            </a:r>
          </a:p>
          <a:p>
            <a:pPr marL="0" indent="0">
              <a:buNone/>
            </a:pPr>
            <a:r>
              <a:rPr lang="en-GB" sz="2300" dirty="0"/>
              <a:t>C) An epithelial basement membrane.</a:t>
            </a:r>
          </a:p>
          <a:p>
            <a:pPr marL="0" indent="0">
              <a:buNone/>
            </a:pPr>
            <a:r>
              <a:rPr lang="en-GB" sz="2300" dirty="0"/>
              <a:t>D) Thininterstitialspacebetweenthealveolarepithelium&amp;the capillary membrane.</a:t>
            </a:r>
          </a:p>
          <a:p>
            <a:pPr marL="0" indent="0">
              <a:buNone/>
            </a:pPr>
            <a:r>
              <a:rPr lang="en-GB" sz="2300" dirty="0"/>
              <a:t>E) Capillary basement membrane.</a:t>
            </a:r>
          </a:p>
          <a:p>
            <a:pPr marL="0" indent="0">
              <a:buNone/>
            </a:pPr>
            <a:r>
              <a:rPr lang="en-GB" sz="2300" dirty="0"/>
              <a:t>F) Capillary endothelium membrane.</a:t>
            </a:r>
            <a:endParaRPr lang="x-none" sz="2300" dirty="0"/>
          </a:p>
        </p:txBody>
      </p:sp>
    </p:spTree>
    <p:extLst>
      <p:ext uri="{BB962C8B-B14F-4D97-AF65-F5344CB8AC3E}">
        <p14:creationId xmlns:p14="http://schemas.microsoft.com/office/powerpoint/2010/main" val="4170595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851616-98D5-7DC5-E496-F5109385BE26}"/>
              </a:ext>
            </a:extLst>
          </p:cNvPr>
          <p:cNvSpPr>
            <a:spLocks noGrp="1"/>
          </p:cNvSpPr>
          <p:nvPr>
            <p:ph idx="1"/>
          </p:nvPr>
        </p:nvSpPr>
        <p:spPr>
          <a:xfrm>
            <a:off x="1451429" y="574524"/>
            <a:ext cx="10740571" cy="6283476"/>
          </a:xfrm>
        </p:spPr>
        <p:txBody>
          <a:bodyPr>
            <a:normAutofit lnSpcReduction="10000"/>
          </a:bodyPr>
          <a:lstStyle/>
          <a:p>
            <a:pPr marL="0" indent="0">
              <a:buNone/>
            </a:pPr>
            <a:r>
              <a:rPr lang="en-GB" sz="2500" dirty="0">
                <a:solidFill>
                  <a:schemeClr val="accent2"/>
                </a:solidFill>
              </a:rPr>
              <a:t>As regarded the surface area, the greater the surface area ,the more will be the rate of gas diffusion .</a:t>
            </a:r>
          </a:p>
          <a:p>
            <a:pPr marL="0" indent="0">
              <a:buNone/>
            </a:pPr>
            <a:r>
              <a:rPr lang="en-GB" sz="2500" dirty="0"/>
              <a:t>• The total surface area of respiratory membrane is approximately 70 m*2.</a:t>
            </a:r>
          </a:p>
          <a:p>
            <a:r>
              <a:rPr lang="en-GB" sz="2500" dirty="0"/>
              <a:t>The surface area increased in muscular exercise due to :</a:t>
            </a:r>
          </a:p>
          <a:p>
            <a:pPr marL="0" indent="0">
              <a:buNone/>
            </a:pPr>
            <a:r>
              <a:rPr lang="en-GB" sz="2500" dirty="0"/>
              <a:t> a) dilation of already opened capillaries.</a:t>
            </a:r>
          </a:p>
          <a:p>
            <a:pPr marL="0" indent="0">
              <a:buNone/>
            </a:pPr>
            <a:r>
              <a:rPr lang="en-GB" sz="2500" dirty="0"/>
              <a:t>b) Opening of the closed capillaries.</a:t>
            </a:r>
          </a:p>
          <a:p>
            <a:pPr marL="0" indent="0">
              <a:buNone/>
            </a:pPr>
            <a:r>
              <a:rPr lang="en-GB" sz="2500" dirty="0"/>
              <a:t>c) More expansion of the alveoli.</a:t>
            </a:r>
          </a:p>
          <a:p>
            <a:r>
              <a:rPr lang="en-GB" sz="2500" dirty="0"/>
              <a:t> It’s reduced in :</a:t>
            </a:r>
          </a:p>
          <a:p>
            <a:pPr marL="457200" indent="-457200">
              <a:buAutoNum type="alphaLcParenR"/>
            </a:pPr>
            <a:r>
              <a:rPr lang="en-GB" sz="2500" dirty="0"/>
              <a:t>old age due to reduced number of capillaries. </a:t>
            </a:r>
          </a:p>
          <a:p>
            <a:pPr marL="457200" indent="-457200">
              <a:buAutoNum type="alphaLcParenR"/>
            </a:pPr>
            <a:r>
              <a:rPr lang="en-GB" sz="2500" dirty="0"/>
              <a:t> lung collapse due to obstruction of bronchus . </a:t>
            </a:r>
          </a:p>
          <a:p>
            <a:pPr marL="457200" indent="-457200">
              <a:buAutoNum type="alphaLcParenR"/>
            </a:pPr>
            <a:r>
              <a:rPr lang="en-GB" sz="2500" dirty="0"/>
              <a:t> emphysema</a:t>
            </a:r>
          </a:p>
          <a:p>
            <a:pPr marL="457200" indent="-457200">
              <a:buAutoNum type="alphaLcParenR"/>
            </a:pPr>
            <a:r>
              <a:rPr lang="en-GB" sz="2500" dirty="0"/>
              <a:t>removal of entire lung </a:t>
            </a:r>
            <a:endParaRPr lang="x-none" sz="2500" dirty="0"/>
          </a:p>
        </p:txBody>
      </p:sp>
    </p:spTree>
    <p:extLst>
      <p:ext uri="{BB962C8B-B14F-4D97-AF65-F5344CB8AC3E}">
        <p14:creationId xmlns:p14="http://schemas.microsoft.com/office/powerpoint/2010/main" val="525497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C625D6-ECD9-8110-4885-5B56C0F047A8}"/>
              </a:ext>
            </a:extLst>
          </p:cNvPr>
          <p:cNvSpPr>
            <a:spLocks noGrp="1"/>
          </p:cNvSpPr>
          <p:nvPr>
            <p:ph idx="1"/>
          </p:nvPr>
        </p:nvSpPr>
        <p:spPr>
          <a:xfrm>
            <a:off x="1421190" y="302381"/>
            <a:ext cx="10770810" cy="6894286"/>
          </a:xfrm>
        </p:spPr>
        <p:txBody>
          <a:bodyPr>
            <a:normAutofit/>
          </a:bodyPr>
          <a:lstStyle/>
          <a:p>
            <a:pPr marL="0" indent="0">
              <a:buNone/>
            </a:pPr>
            <a:r>
              <a:rPr lang="en-GB" sz="3000" b="1" dirty="0">
                <a:solidFill>
                  <a:schemeClr val="accent1"/>
                </a:solidFill>
              </a:rPr>
              <a:t>Lipid solubility of the gases</a:t>
            </a:r>
            <a:r>
              <a:rPr lang="en-GB" sz="2600" b="1" dirty="0">
                <a:solidFill>
                  <a:schemeClr val="accent1"/>
                </a:solidFill>
              </a:rPr>
              <a:t>:</a:t>
            </a:r>
          </a:p>
          <a:p>
            <a:pPr marL="0" indent="0">
              <a:buNone/>
            </a:pPr>
            <a:endParaRPr lang="en-GB" sz="2600" b="1" dirty="0">
              <a:solidFill>
                <a:schemeClr val="accent1"/>
              </a:solidFill>
            </a:endParaRPr>
          </a:p>
          <a:p>
            <a:r>
              <a:rPr lang="en-GB" sz="2600" dirty="0"/>
              <a:t>As regard lipid solubility, all respiratory gases are lipid soluble , so the rate of diffusion is directly proportional to lipid solubility.</a:t>
            </a:r>
          </a:p>
          <a:p>
            <a:pPr marL="0" indent="0">
              <a:buNone/>
            </a:pPr>
            <a:endParaRPr lang="en-GB" sz="2600" dirty="0"/>
          </a:p>
          <a:p>
            <a:r>
              <a:rPr lang="en-GB" sz="2600" dirty="0"/>
              <a:t>The solubility of co2 is 24 time greater than that of O2 , so the rate of co2 diffusion is higher than that of O2.</a:t>
            </a:r>
            <a:endParaRPr lang="x-none" sz="2600" dirty="0"/>
          </a:p>
        </p:txBody>
      </p:sp>
    </p:spTree>
    <p:extLst>
      <p:ext uri="{BB962C8B-B14F-4D97-AF65-F5344CB8AC3E}">
        <p14:creationId xmlns:p14="http://schemas.microsoft.com/office/powerpoint/2010/main" val="3040219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C9C3E1-68FE-404A-93D1-D31479D442B1}"/>
              </a:ext>
            </a:extLst>
          </p:cNvPr>
          <p:cNvSpPr>
            <a:spLocks noGrp="1"/>
          </p:cNvSpPr>
          <p:nvPr>
            <p:ph idx="1"/>
          </p:nvPr>
        </p:nvSpPr>
        <p:spPr>
          <a:xfrm>
            <a:off x="1572381" y="423333"/>
            <a:ext cx="10619619" cy="6434667"/>
          </a:xfrm>
        </p:spPr>
        <p:txBody>
          <a:bodyPr>
            <a:normAutofit/>
          </a:bodyPr>
          <a:lstStyle/>
          <a:p>
            <a:pPr marL="0" indent="0">
              <a:buNone/>
            </a:pPr>
            <a:r>
              <a:rPr lang="en-GB" sz="3100" b="1" dirty="0">
                <a:solidFill>
                  <a:schemeClr val="accent1"/>
                </a:solidFill>
              </a:rPr>
              <a:t>Thickness of the pulmonary membrane:</a:t>
            </a:r>
          </a:p>
          <a:p>
            <a:pPr marL="0" indent="0">
              <a:buNone/>
            </a:pPr>
            <a:endParaRPr lang="en-GB" sz="3100" b="1" dirty="0">
              <a:solidFill>
                <a:schemeClr val="accent1"/>
              </a:solidFill>
            </a:endParaRPr>
          </a:p>
          <a:p>
            <a:r>
              <a:rPr lang="en-GB" sz="2400" dirty="0"/>
              <a:t> The thickness of the pulmonary membrane is .5 microns.</a:t>
            </a:r>
          </a:p>
          <a:p>
            <a:endParaRPr lang="en-GB" sz="2400" dirty="0"/>
          </a:p>
          <a:p>
            <a:r>
              <a:rPr lang="en-GB" sz="2400" dirty="0"/>
              <a:t> The rate of diffusion of gases across the pulmonary membrane is inversely proportional to the thickness of the membrane.</a:t>
            </a:r>
          </a:p>
          <a:p>
            <a:endParaRPr lang="en-GB" sz="2400" dirty="0"/>
          </a:p>
          <a:p>
            <a:r>
              <a:rPr lang="en-GB" sz="2400" dirty="0"/>
              <a:t> Thickness of the pulmonary membrane is increased in pulmonary fibrosis and pulmonary edema</a:t>
            </a:r>
            <a:endParaRPr lang="x-none" sz="2400" dirty="0"/>
          </a:p>
        </p:txBody>
      </p:sp>
    </p:spTree>
    <p:extLst>
      <p:ext uri="{BB962C8B-B14F-4D97-AF65-F5344CB8AC3E}">
        <p14:creationId xmlns:p14="http://schemas.microsoft.com/office/powerpoint/2010/main" val="3880295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5CC94C-3D68-0A8A-F37B-6E1FC3BABD56}"/>
              </a:ext>
            </a:extLst>
          </p:cNvPr>
          <p:cNvSpPr>
            <a:spLocks noGrp="1"/>
          </p:cNvSpPr>
          <p:nvPr>
            <p:ph idx="1"/>
          </p:nvPr>
        </p:nvSpPr>
        <p:spPr>
          <a:xfrm>
            <a:off x="1058333" y="483810"/>
            <a:ext cx="10446279" cy="5427412"/>
          </a:xfrm>
        </p:spPr>
        <p:txBody>
          <a:bodyPr>
            <a:normAutofit/>
          </a:bodyPr>
          <a:lstStyle/>
          <a:p>
            <a:r>
              <a:rPr lang="en-GB" sz="3100" b="1" dirty="0">
                <a:solidFill>
                  <a:schemeClr val="accent1"/>
                </a:solidFill>
              </a:rPr>
              <a:t>Ventilation perfusion ratio:</a:t>
            </a:r>
          </a:p>
          <a:p>
            <a:pPr marL="0" indent="0">
              <a:buNone/>
            </a:pPr>
            <a:r>
              <a:rPr lang="en-GB" sz="2400" b="0" i="0" dirty="0">
                <a:effectLst/>
                <a:latin typeface="Helvetica" pitchFamily="2" charset="0"/>
              </a:rPr>
              <a:t>The adequate gas exchange in the lungs, requires that alveolar ventilation and alveolar blood flow (perfusion) be matched to each other.</a:t>
            </a:r>
            <a:endParaRPr lang="en-GB" sz="2400" dirty="0">
              <a:effectLst/>
              <a:latin typeface="Helvetica" pitchFamily="2" charset="0"/>
            </a:endParaRPr>
          </a:p>
        </p:txBody>
      </p:sp>
      <p:pic>
        <p:nvPicPr>
          <p:cNvPr id="4" name="Picture 4">
            <a:extLst>
              <a:ext uri="{FF2B5EF4-FFF2-40B4-BE49-F238E27FC236}">
                <a16:creationId xmlns:a16="http://schemas.microsoft.com/office/drawing/2014/main" id="{79A626CD-9A8D-AA39-AE82-95A10B6011B0}"/>
              </a:ext>
            </a:extLst>
          </p:cNvPr>
          <p:cNvPicPr>
            <a:picLocks noChangeAspect="1"/>
          </p:cNvPicPr>
          <p:nvPr/>
        </p:nvPicPr>
        <p:blipFill>
          <a:blip r:embed="rId2"/>
          <a:stretch>
            <a:fillRect/>
          </a:stretch>
        </p:blipFill>
        <p:spPr>
          <a:xfrm>
            <a:off x="7130447" y="2146905"/>
            <a:ext cx="4843840" cy="4711095"/>
          </a:xfrm>
          <a:prstGeom prst="rect">
            <a:avLst/>
          </a:prstGeom>
        </p:spPr>
      </p:pic>
      <p:sp>
        <p:nvSpPr>
          <p:cNvPr id="5" name="TextBox 4">
            <a:extLst>
              <a:ext uri="{FF2B5EF4-FFF2-40B4-BE49-F238E27FC236}">
                <a16:creationId xmlns:a16="http://schemas.microsoft.com/office/drawing/2014/main" id="{95DD7099-31DB-4ADB-B2EF-0FE1D4764E70}"/>
              </a:ext>
            </a:extLst>
          </p:cNvPr>
          <p:cNvSpPr txBox="1"/>
          <p:nvPr/>
        </p:nvSpPr>
        <p:spPr>
          <a:xfrm>
            <a:off x="1058333" y="2517624"/>
            <a:ext cx="5964162" cy="1477328"/>
          </a:xfrm>
          <a:prstGeom prst="rect">
            <a:avLst/>
          </a:prstGeom>
          <a:noFill/>
        </p:spPr>
        <p:txBody>
          <a:bodyPr wrap="square" rtlCol="0">
            <a:spAutoFit/>
          </a:bodyPr>
          <a:lstStyle/>
          <a:p>
            <a:r>
              <a:rPr lang="en-GB" b="0" i="0" dirty="0">
                <a:solidFill>
                  <a:schemeClr val="accent2"/>
                </a:solidFill>
                <a:effectLst/>
                <a:latin typeface="Helvetica" pitchFamily="2" charset="0"/>
              </a:rPr>
              <a:t>Alveoli at apex</a:t>
            </a:r>
            <a:r>
              <a:rPr lang="en-GB" b="0" i="0" dirty="0">
                <a:effectLst/>
                <a:latin typeface="Helvetica" pitchFamily="2" charset="0"/>
              </a:rPr>
              <a:t> are under-perfused (over-ventilated) </a:t>
            </a:r>
            <a:endParaRPr lang="en-GB" dirty="0">
              <a:effectLst/>
              <a:latin typeface="Helvetica" pitchFamily="2" charset="0"/>
            </a:endParaRPr>
          </a:p>
          <a:p>
            <a:r>
              <a:rPr lang="en-GB" b="0" i="0" dirty="0">
                <a:effectLst/>
                <a:latin typeface="Helvetica" pitchFamily="2" charset="0"/>
              </a:rPr>
              <a:t>-Ventilation decreased.</a:t>
            </a:r>
            <a:endParaRPr lang="en-GB" dirty="0">
              <a:effectLst/>
              <a:latin typeface="Helvetica" pitchFamily="2" charset="0"/>
            </a:endParaRPr>
          </a:p>
          <a:p>
            <a:r>
              <a:rPr lang="en-GB" b="0" i="0" dirty="0">
                <a:effectLst/>
                <a:latin typeface="Helvetica" pitchFamily="2" charset="0"/>
              </a:rPr>
              <a:t>-Perfusion is markedly decrease by gravity</a:t>
            </a:r>
            <a:endParaRPr lang="en-GB" dirty="0">
              <a:effectLst/>
              <a:latin typeface="Helvetica" pitchFamily="2" charset="0"/>
            </a:endParaRPr>
          </a:p>
          <a:p>
            <a:r>
              <a:rPr lang="en-GB" b="0" i="0" dirty="0">
                <a:effectLst/>
                <a:latin typeface="Helvetica" pitchFamily="2" charset="0"/>
              </a:rPr>
              <a:t>-VA/O Ratio increase to become 3</a:t>
            </a:r>
            <a:endParaRPr lang="en-GB" dirty="0">
              <a:effectLst/>
              <a:latin typeface="Helvetica" pitchFamily="2" charset="0"/>
            </a:endParaRPr>
          </a:p>
          <a:p>
            <a:pPr algn="l"/>
            <a:endParaRPr lang="x-none" dirty="0"/>
          </a:p>
        </p:txBody>
      </p:sp>
      <p:sp>
        <p:nvSpPr>
          <p:cNvPr id="6" name="TextBox 5">
            <a:extLst>
              <a:ext uri="{FF2B5EF4-FFF2-40B4-BE49-F238E27FC236}">
                <a16:creationId xmlns:a16="http://schemas.microsoft.com/office/drawing/2014/main" id="{44D24DD6-9B60-2D4F-9E94-B09492692E18}"/>
              </a:ext>
            </a:extLst>
          </p:cNvPr>
          <p:cNvSpPr txBox="1"/>
          <p:nvPr/>
        </p:nvSpPr>
        <p:spPr>
          <a:xfrm>
            <a:off x="1058333" y="4433894"/>
            <a:ext cx="4512733" cy="1477328"/>
          </a:xfrm>
          <a:prstGeom prst="rect">
            <a:avLst/>
          </a:prstGeom>
          <a:noFill/>
        </p:spPr>
        <p:txBody>
          <a:bodyPr wrap="square" rtlCol="0">
            <a:spAutoFit/>
          </a:bodyPr>
          <a:lstStyle/>
          <a:p>
            <a:r>
              <a:rPr lang="en-GB" b="0" i="0" dirty="0">
                <a:solidFill>
                  <a:schemeClr val="accent2"/>
                </a:solidFill>
                <a:effectLst/>
                <a:latin typeface="Helvetica" pitchFamily="2" charset="0"/>
              </a:rPr>
              <a:t>Alveoli at the base</a:t>
            </a:r>
            <a:r>
              <a:rPr lang="en-GB" b="0" i="0" dirty="0">
                <a:effectLst/>
                <a:latin typeface="Helvetica" pitchFamily="2" charset="0"/>
              </a:rPr>
              <a:t> are under-ventilated (over-perfused)</a:t>
            </a:r>
            <a:endParaRPr lang="en-GB" dirty="0">
              <a:effectLst/>
              <a:latin typeface="Helvetica" pitchFamily="2" charset="0"/>
            </a:endParaRPr>
          </a:p>
          <a:p>
            <a:r>
              <a:rPr lang="en-GB" b="0" i="0" dirty="0">
                <a:effectLst/>
                <a:latin typeface="Helvetica" pitchFamily="2" charset="0"/>
              </a:rPr>
              <a:t>-Perfusion increases by gravity</a:t>
            </a:r>
            <a:endParaRPr lang="en-GB" dirty="0">
              <a:effectLst/>
              <a:latin typeface="Helvetica" pitchFamily="2" charset="0"/>
            </a:endParaRPr>
          </a:p>
          <a:p>
            <a:r>
              <a:rPr lang="en-GB" b="0" i="0" dirty="0">
                <a:effectLst/>
                <a:latin typeface="Helvetica" pitchFamily="2" charset="0"/>
              </a:rPr>
              <a:t>-Ratio decrease to become 0.6</a:t>
            </a:r>
            <a:endParaRPr lang="en-GB" dirty="0">
              <a:effectLst/>
              <a:latin typeface="Helvetica" pitchFamily="2" charset="0"/>
            </a:endParaRPr>
          </a:p>
          <a:p>
            <a:pPr algn="l"/>
            <a:endParaRPr lang="x-none" dirty="0"/>
          </a:p>
        </p:txBody>
      </p:sp>
    </p:spTree>
    <p:extLst>
      <p:ext uri="{BB962C8B-B14F-4D97-AF65-F5344CB8AC3E}">
        <p14:creationId xmlns:p14="http://schemas.microsoft.com/office/powerpoint/2010/main" val="1047916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EA6B9-270A-B511-F342-9B60B3239C53}"/>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EB6818EC-1B9C-3639-076F-2AC9741C76AF}"/>
              </a:ext>
            </a:extLst>
          </p:cNvPr>
          <p:cNvPicPr>
            <a:picLocks noGrp="1" noChangeAspect="1"/>
          </p:cNvPicPr>
          <p:nvPr>
            <p:ph idx="1"/>
          </p:nvPr>
        </p:nvPicPr>
        <p:blipFill>
          <a:blip r:embed="rId2"/>
          <a:stretch>
            <a:fillRect/>
          </a:stretch>
        </p:blipFill>
        <p:spPr>
          <a:xfrm>
            <a:off x="0" y="0"/>
            <a:ext cx="12192000" cy="6858000"/>
          </a:xfrm>
        </p:spPr>
      </p:pic>
      <p:sp>
        <p:nvSpPr>
          <p:cNvPr id="5" name="TextBox 4">
            <a:extLst>
              <a:ext uri="{FF2B5EF4-FFF2-40B4-BE49-F238E27FC236}">
                <a16:creationId xmlns:a16="http://schemas.microsoft.com/office/drawing/2014/main" id="{99D6BDA3-37C0-82B2-3317-485A5056E3E1}"/>
              </a:ext>
            </a:extLst>
          </p:cNvPr>
          <p:cNvSpPr txBox="1"/>
          <p:nvPr/>
        </p:nvSpPr>
        <p:spPr>
          <a:xfrm>
            <a:off x="8829524" y="4438436"/>
            <a:ext cx="3362476" cy="923330"/>
          </a:xfrm>
          <a:prstGeom prst="rect">
            <a:avLst/>
          </a:prstGeom>
          <a:noFill/>
        </p:spPr>
        <p:txBody>
          <a:bodyPr wrap="square" rtlCol="0">
            <a:spAutoFit/>
          </a:bodyPr>
          <a:lstStyle/>
          <a:p>
            <a:r>
              <a:rPr lang="en-GB" b="0" i="0" dirty="0">
                <a:solidFill>
                  <a:schemeClr val="tx2"/>
                </a:solidFill>
                <a:effectLst/>
                <a:latin typeface="Helvetica" pitchFamily="2" charset="0"/>
              </a:rPr>
              <a:t>So, the apex is more ventilated than perfused, and the base is more perfused than ventilated</a:t>
            </a:r>
            <a:r>
              <a:rPr lang="en-GB" b="0" i="0" dirty="0">
                <a:effectLst/>
                <a:latin typeface="Helvetica" pitchFamily="2" charset="0"/>
              </a:rPr>
              <a:t>.</a:t>
            </a:r>
            <a:endParaRPr lang="en-GB" dirty="0">
              <a:effectLst/>
              <a:latin typeface="Helvetica" pitchFamily="2" charset="0"/>
            </a:endParaRPr>
          </a:p>
        </p:txBody>
      </p:sp>
    </p:spTree>
    <p:extLst>
      <p:ext uri="{BB962C8B-B14F-4D97-AF65-F5344CB8AC3E}">
        <p14:creationId xmlns:p14="http://schemas.microsoft.com/office/powerpoint/2010/main" val="909972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190CB-0DC0-D52E-C23F-A3D9B4FEA65C}"/>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3CFB9A50-3D6E-51FE-2849-0F58F63226EB}"/>
              </a:ext>
            </a:extLst>
          </p:cNvPr>
          <p:cNvPicPr>
            <a:picLocks noGrp="1" noChangeAspect="1"/>
          </p:cNvPicPr>
          <p:nvPr>
            <p:ph idx="1"/>
          </p:nvPr>
        </p:nvPicPr>
        <p:blipFill>
          <a:blip r:embed="rId2"/>
          <a:stretch>
            <a:fillRect/>
          </a:stretch>
        </p:blipFill>
        <p:spPr>
          <a:xfrm>
            <a:off x="0" y="2"/>
            <a:ext cx="3749524" cy="6857998"/>
          </a:xfrm>
        </p:spPr>
      </p:pic>
      <p:pic>
        <p:nvPicPr>
          <p:cNvPr id="5" name="Picture 5">
            <a:extLst>
              <a:ext uri="{FF2B5EF4-FFF2-40B4-BE49-F238E27FC236}">
                <a16:creationId xmlns:a16="http://schemas.microsoft.com/office/drawing/2014/main" id="{800ED78A-A80C-53E7-53A5-B2E028B21807}"/>
              </a:ext>
            </a:extLst>
          </p:cNvPr>
          <p:cNvPicPr>
            <a:picLocks noChangeAspect="1"/>
          </p:cNvPicPr>
          <p:nvPr/>
        </p:nvPicPr>
        <p:blipFill>
          <a:blip r:embed="rId3"/>
          <a:stretch>
            <a:fillRect/>
          </a:stretch>
        </p:blipFill>
        <p:spPr>
          <a:xfrm>
            <a:off x="3749524" y="1"/>
            <a:ext cx="8678333" cy="6857998"/>
          </a:xfrm>
          <a:prstGeom prst="rect">
            <a:avLst/>
          </a:prstGeom>
        </p:spPr>
      </p:pic>
      <p:sp>
        <p:nvSpPr>
          <p:cNvPr id="6" name="Arrow: Notched Right 5">
            <a:extLst>
              <a:ext uri="{FF2B5EF4-FFF2-40B4-BE49-F238E27FC236}">
                <a16:creationId xmlns:a16="http://schemas.microsoft.com/office/drawing/2014/main" id="{87E9709D-BDF0-07AA-FE15-D3B6A643C1AA}"/>
              </a:ext>
            </a:extLst>
          </p:cNvPr>
          <p:cNvSpPr/>
          <p:nvPr/>
        </p:nvSpPr>
        <p:spPr>
          <a:xfrm>
            <a:off x="3749524" y="3000174"/>
            <a:ext cx="1956816" cy="969264"/>
          </a:xfrm>
          <a:prstGeom prst="notchedRightArrow">
            <a:avLst>
              <a:gd name="adj1" fmla="val 50000"/>
              <a:gd name="adj2" fmla="val 20188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Tree>
    <p:extLst>
      <p:ext uri="{BB962C8B-B14F-4D97-AF65-F5344CB8AC3E}">
        <p14:creationId xmlns:p14="http://schemas.microsoft.com/office/powerpoint/2010/main" val="3739579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F103-D1A6-7DC0-CE65-0DECBB472780}"/>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D54F4A21-EB46-08A7-3E79-51E6FBB2B9AE}"/>
              </a:ext>
            </a:extLst>
          </p:cNvPr>
          <p:cNvPicPr>
            <a:picLocks noGrp="1" noChangeAspect="1"/>
          </p:cNvPicPr>
          <p:nvPr>
            <p:ph idx="1"/>
          </p:nvPr>
        </p:nvPicPr>
        <p:blipFill>
          <a:blip r:embed="rId2"/>
          <a:stretch>
            <a:fillRect/>
          </a:stretch>
        </p:blipFill>
        <p:spPr>
          <a:xfrm>
            <a:off x="0" y="0"/>
            <a:ext cx="12191999" cy="6858000"/>
          </a:xfrm>
        </p:spPr>
      </p:pic>
    </p:spTree>
    <p:extLst>
      <p:ext uri="{BB962C8B-B14F-4D97-AF65-F5344CB8AC3E}">
        <p14:creationId xmlns:p14="http://schemas.microsoft.com/office/powerpoint/2010/main" val="3816012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36F81-A371-CC9B-8BD5-AECB92BC345E}"/>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5F9E453A-258B-8787-23FC-C7757BD9528A}"/>
              </a:ext>
            </a:extLst>
          </p:cNvPr>
          <p:cNvPicPr>
            <a:picLocks noGrp="1" noChangeAspect="1"/>
          </p:cNvPicPr>
          <p:nvPr>
            <p:ph idx="1"/>
          </p:nvPr>
        </p:nvPicPr>
        <p:blipFill>
          <a:blip r:embed="rId2"/>
          <a:stretch>
            <a:fillRect/>
          </a:stretch>
        </p:blipFill>
        <p:spPr>
          <a:xfrm>
            <a:off x="-1" y="0"/>
            <a:ext cx="12458095" cy="6858000"/>
          </a:xfrm>
        </p:spPr>
      </p:pic>
    </p:spTree>
    <p:extLst>
      <p:ext uri="{BB962C8B-B14F-4D97-AF65-F5344CB8AC3E}">
        <p14:creationId xmlns:p14="http://schemas.microsoft.com/office/powerpoint/2010/main" val="1943705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88EEB-1E3A-A94F-B88A-A33DF7015AE9}"/>
              </a:ext>
            </a:extLst>
          </p:cNvPr>
          <p:cNvSpPr>
            <a:spLocks noGrp="1"/>
          </p:cNvSpPr>
          <p:nvPr>
            <p:ph type="title"/>
          </p:nvPr>
        </p:nvSpPr>
        <p:spPr/>
        <p:txBody>
          <a:bodyPr/>
          <a:lstStyle/>
          <a:p>
            <a:endParaRPr lang="x-none"/>
          </a:p>
        </p:txBody>
      </p:sp>
      <p:pic>
        <p:nvPicPr>
          <p:cNvPr id="7" name="Picture 7">
            <a:extLst>
              <a:ext uri="{FF2B5EF4-FFF2-40B4-BE49-F238E27FC236}">
                <a16:creationId xmlns:a16="http://schemas.microsoft.com/office/drawing/2014/main" id="{B23B9A35-4659-EB93-66F3-AC40EBAD553A}"/>
              </a:ext>
            </a:extLst>
          </p:cNvPr>
          <p:cNvPicPr>
            <a:picLocks noGrp="1" noChangeAspect="1"/>
          </p:cNvPicPr>
          <p:nvPr>
            <p:ph idx="1"/>
          </p:nvPr>
        </p:nvPicPr>
        <p:blipFill>
          <a:blip r:embed="rId2"/>
          <a:stretch>
            <a:fillRect/>
          </a:stretch>
        </p:blipFill>
        <p:spPr>
          <a:xfrm>
            <a:off x="1" y="0"/>
            <a:ext cx="5930788" cy="3429000"/>
          </a:xfrm>
        </p:spPr>
      </p:pic>
      <p:pic>
        <p:nvPicPr>
          <p:cNvPr id="8" name="Picture 8">
            <a:extLst>
              <a:ext uri="{FF2B5EF4-FFF2-40B4-BE49-F238E27FC236}">
                <a16:creationId xmlns:a16="http://schemas.microsoft.com/office/drawing/2014/main" id="{409F6511-AF02-5F3A-41A3-0354A99694EC}"/>
              </a:ext>
            </a:extLst>
          </p:cNvPr>
          <p:cNvPicPr>
            <a:picLocks noChangeAspect="1"/>
          </p:cNvPicPr>
          <p:nvPr/>
        </p:nvPicPr>
        <p:blipFill>
          <a:blip r:embed="rId3"/>
          <a:stretch>
            <a:fillRect/>
          </a:stretch>
        </p:blipFill>
        <p:spPr>
          <a:xfrm>
            <a:off x="0" y="3429001"/>
            <a:ext cx="5930789" cy="3429000"/>
          </a:xfrm>
          <a:prstGeom prst="rect">
            <a:avLst/>
          </a:prstGeom>
        </p:spPr>
      </p:pic>
      <p:pic>
        <p:nvPicPr>
          <p:cNvPr id="9" name="Picture 9">
            <a:extLst>
              <a:ext uri="{FF2B5EF4-FFF2-40B4-BE49-F238E27FC236}">
                <a16:creationId xmlns:a16="http://schemas.microsoft.com/office/drawing/2014/main" id="{B81625B0-4898-12C9-7DA6-08B7EF6692BD}"/>
              </a:ext>
            </a:extLst>
          </p:cNvPr>
          <p:cNvPicPr>
            <a:picLocks noChangeAspect="1"/>
          </p:cNvPicPr>
          <p:nvPr/>
        </p:nvPicPr>
        <p:blipFill>
          <a:blip r:embed="rId4"/>
          <a:stretch>
            <a:fillRect/>
          </a:stretch>
        </p:blipFill>
        <p:spPr>
          <a:xfrm>
            <a:off x="5930789" y="0"/>
            <a:ext cx="6261209" cy="6858000"/>
          </a:xfrm>
          <a:prstGeom prst="rect">
            <a:avLst/>
          </a:prstGeom>
        </p:spPr>
      </p:pic>
    </p:spTree>
    <p:extLst>
      <p:ext uri="{BB962C8B-B14F-4D97-AF65-F5344CB8AC3E}">
        <p14:creationId xmlns:p14="http://schemas.microsoft.com/office/powerpoint/2010/main" val="1806273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DEDEE-06D5-F562-0211-F0F1ACE6C7B6}"/>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C0DB1A0D-F79B-61A9-AB1F-DCDD33315061}"/>
              </a:ext>
            </a:extLst>
          </p:cNvPr>
          <p:cNvPicPr>
            <a:picLocks noGrp="1" noChangeAspect="1"/>
          </p:cNvPicPr>
          <p:nvPr>
            <p:ph idx="1"/>
          </p:nvPr>
        </p:nvPicPr>
        <p:blipFill>
          <a:blip r:embed="rId2"/>
          <a:stretch>
            <a:fillRect/>
          </a:stretch>
        </p:blipFill>
        <p:spPr>
          <a:xfrm>
            <a:off x="-1" y="1"/>
            <a:ext cx="12192001" cy="6857999"/>
          </a:xfrm>
        </p:spPr>
      </p:pic>
    </p:spTree>
    <p:extLst>
      <p:ext uri="{BB962C8B-B14F-4D97-AF65-F5344CB8AC3E}">
        <p14:creationId xmlns:p14="http://schemas.microsoft.com/office/powerpoint/2010/main" val="2937395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337E33-6547-8539-C758-026377EE417B}"/>
              </a:ext>
            </a:extLst>
          </p:cNvPr>
          <p:cNvSpPr>
            <a:spLocks noGrp="1"/>
          </p:cNvSpPr>
          <p:nvPr>
            <p:ph idx="1"/>
          </p:nvPr>
        </p:nvSpPr>
        <p:spPr>
          <a:xfrm>
            <a:off x="1231674" y="2889552"/>
            <a:ext cx="10960326" cy="1857829"/>
          </a:xfrm>
        </p:spPr>
        <p:txBody>
          <a:bodyPr>
            <a:normAutofit/>
          </a:bodyPr>
          <a:lstStyle/>
          <a:p>
            <a:pPr marL="0" indent="0">
              <a:buNone/>
            </a:pPr>
            <a:r>
              <a:rPr lang="en-GB" sz="6100" b="1" i="1" u="sng" dirty="0">
                <a:solidFill>
                  <a:schemeClr val="accent1"/>
                </a:solidFill>
                <a:effectLst/>
                <a:latin typeface="Helvetica" pitchFamily="2" charset="0"/>
              </a:rPr>
              <a:t>Gas Transport in the Blood</a:t>
            </a:r>
          </a:p>
        </p:txBody>
      </p:sp>
    </p:spTree>
    <p:extLst>
      <p:ext uri="{BB962C8B-B14F-4D97-AF65-F5344CB8AC3E}">
        <p14:creationId xmlns:p14="http://schemas.microsoft.com/office/powerpoint/2010/main" val="1385143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07F12-EFDE-396F-FA90-A9490A3B0150}"/>
              </a:ext>
            </a:extLst>
          </p:cNvPr>
          <p:cNvSpPr>
            <a:spLocks noGrp="1"/>
          </p:cNvSpPr>
          <p:nvPr>
            <p:ph type="title"/>
          </p:nvPr>
        </p:nvSpPr>
        <p:spPr/>
        <p:txBody>
          <a:bodyPr/>
          <a:lstStyle/>
          <a:p>
            <a:endParaRPr lang="x-none"/>
          </a:p>
        </p:txBody>
      </p:sp>
      <p:pic>
        <p:nvPicPr>
          <p:cNvPr id="7" name="Picture 7">
            <a:extLst>
              <a:ext uri="{FF2B5EF4-FFF2-40B4-BE49-F238E27FC236}">
                <a16:creationId xmlns:a16="http://schemas.microsoft.com/office/drawing/2014/main" id="{85CEB707-9139-264A-3187-F362DB57D2D6}"/>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4259039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9A40F-34E4-980F-7540-14D29B8E7530}"/>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B7D96738-5AF3-FC6A-C806-FBC27FF04A72}"/>
              </a:ext>
            </a:extLst>
          </p:cNvPr>
          <p:cNvPicPr>
            <a:picLocks noGrp="1" noChangeAspect="1"/>
          </p:cNvPicPr>
          <p:nvPr>
            <p:ph idx="1"/>
          </p:nvPr>
        </p:nvPicPr>
        <p:blipFill>
          <a:blip r:embed="rId2"/>
          <a:stretch>
            <a:fillRect/>
          </a:stretch>
        </p:blipFill>
        <p:spPr>
          <a:xfrm>
            <a:off x="0" y="0"/>
            <a:ext cx="12192000" cy="6857999"/>
          </a:xfrm>
        </p:spPr>
      </p:pic>
    </p:spTree>
    <p:extLst>
      <p:ext uri="{BB962C8B-B14F-4D97-AF65-F5344CB8AC3E}">
        <p14:creationId xmlns:p14="http://schemas.microsoft.com/office/powerpoint/2010/main" val="13778949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BBB3B-68FF-489B-4442-095A6E2E08BD}"/>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CE7337F5-1C0C-C319-386E-293DE6B82963}"/>
              </a:ext>
            </a:extLst>
          </p:cNvPr>
          <p:cNvPicPr>
            <a:picLocks noGrp="1" noChangeAspect="1"/>
          </p:cNvPicPr>
          <p:nvPr>
            <p:ph idx="1"/>
          </p:nvPr>
        </p:nvPicPr>
        <p:blipFill>
          <a:blip r:embed="rId2"/>
          <a:stretch>
            <a:fillRect/>
          </a:stretch>
        </p:blipFill>
        <p:spPr>
          <a:xfrm>
            <a:off x="0" y="0"/>
            <a:ext cx="12192000" cy="7105951"/>
          </a:xfrm>
        </p:spPr>
      </p:pic>
    </p:spTree>
    <p:extLst>
      <p:ext uri="{BB962C8B-B14F-4D97-AF65-F5344CB8AC3E}">
        <p14:creationId xmlns:p14="http://schemas.microsoft.com/office/powerpoint/2010/main" val="888085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55DB11-2415-7632-2C23-6CC2ED67D575}"/>
              </a:ext>
            </a:extLst>
          </p:cNvPr>
          <p:cNvSpPr>
            <a:spLocks noGrp="1"/>
          </p:cNvSpPr>
          <p:nvPr>
            <p:ph idx="1"/>
          </p:nvPr>
        </p:nvSpPr>
        <p:spPr>
          <a:xfrm>
            <a:off x="1542142" y="846666"/>
            <a:ext cx="10143898" cy="5352143"/>
          </a:xfrm>
        </p:spPr>
        <p:txBody>
          <a:bodyPr/>
          <a:lstStyle/>
          <a:p>
            <a:r>
              <a:rPr lang="en-GB" sz="2300" b="1" dirty="0">
                <a:solidFill>
                  <a:schemeClr val="accent1"/>
                </a:solidFill>
                <a:latin typeface="Helvetica" pitchFamily="2" charset="0"/>
              </a:rPr>
              <a:t>O2</a:t>
            </a:r>
            <a:r>
              <a:rPr lang="en-GB" sz="2300" b="1" i="0" dirty="0">
                <a:solidFill>
                  <a:schemeClr val="accent1"/>
                </a:solidFill>
                <a:effectLst/>
                <a:latin typeface="Helvetica" pitchFamily="2" charset="0"/>
              </a:rPr>
              <a:t> content</a:t>
            </a:r>
            <a:r>
              <a:rPr lang="en-GB" b="0" i="0" dirty="0">
                <a:effectLst/>
                <a:latin typeface="Helvetica" pitchFamily="2" charset="0"/>
              </a:rPr>
              <a:t>:</a:t>
            </a:r>
            <a:r>
              <a:rPr lang="en-GB" dirty="0">
                <a:latin typeface="Helvetica" pitchFamily="2" charset="0"/>
              </a:rPr>
              <a:t> </a:t>
            </a:r>
            <a:r>
              <a:rPr lang="en-GB" b="0" i="0" dirty="0">
                <a:effectLst/>
                <a:latin typeface="Helvetica" pitchFamily="2" charset="0"/>
              </a:rPr>
              <a:t>I</a:t>
            </a:r>
            <a:r>
              <a:rPr lang="en-GB" sz="2000" b="0" i="0" dirty="0">
                <a:effectLst/>
                <a:latin typeface="Helvetica" pitchFamily="2" charset="0"/>
              </a:rPr>
              <a:t>t is the volume of O2 carried by blood combined with haemoglobin</a:t>
            </a:r>
            <a:endParaRPr lang="ar-SA" sz="2000" b="0" i="0" dirty="0">
              <a:effectLst/>
              <a:latin typeface="Helvetica" pitchFamily="2" charset="0"/>
            </a:endParaRPr>
          </a:p>
          <a:p>
            <a:r>
              <a:rPr lang="en-GB" sz="2300" b="1" i="0" dirty="0">
                <a:solidFill>
                  <a:schemeClr val="accent1"/>
                </a:solidFill>
                <a:effectLst/>
                <a:latin typeface="Helvetica" pitchFamily="2" charset="0"/>
              </a:rPr>
              <a:t>O2 capacity of blood</a:t>
            </a:r>
            <a:r>
              <a:rPr lang="en-GB" b="0" i="0" dirty="0">
                <a:effectLst/>
                <a:latin typeface="Helvetica" pitchFamily="2" charset="0"/>
              </a:rPr>
              <a:t>:</a:t>
            </a:r>
            <a:r>
              <a:rPr lang="en-GB" dirty="0">
                <a:latin typeface="Helvetica" pitchFamily="2" charset="0"/>
              </a:rPr>
              <a:t> </a:t>
            </a:r>
            <a:r>
              <a:rPr lang="en-GB" b="0" i="0" dirty="0">
                <a:effectLst/>
                <a:latin typeface="Helvetica" pitchFamily="2" charset="0"/>
              </a:rPr>
              <a:t>Is the maximum volume of O2 that can be carried by haemoglobin</a:t>
            </a:r>
            <a:endParaRPr lang="en-GB" dirty="0">
              <a:effectLst/>
              <a:latin typeface="Helvetica" pitchFamily="2" charset="0"/>
            </a:endParaRPr>
          </a:p>
          <a:p>
            <a:r>
              <a:rPr lang="en-GB" sz="2300" b="1" i="0" dirty="0">
                <a:solidFill>
                  <a:schemeClr val="accent1"/>
                </a:solidFill>
                <a:effectLst/>
                <a:latin typeface="Helvetica" pitchFamily="2" charset="0"/>
              </a:rPr>
              <a:t>The percent haemoglobin (%Hb) saturation</a:t>
            </a:r>
            <a:r>
              <a:rPr lang="en-GB" sz="2000" dirty="0">
                <a:latin typeface="Helvetica" pitchFamily="2" charset="0"/>
              </a:rPr>
              <a:t>: </a:t>
            </a:r>
            <a:r>
              <a:rPr lang="en-GB" sz="2000" b="0" i="0" dirty="0">
                <a:effectLst/>
                <a:latin typeface="Helvetica" pitchFamily="2" charset="0"/>
              </a:rPr>
              <a:t>A measure of the extent to which the Hb present is combined with O2</a:t>
            </a:r>
          </a:p>
          <a:p>
            <a:pPr marL="0" indent="0">
              <a:buNone/>
            </a:pPr>
            <a:r>
              <a:rPr lang="en-GB" sz="2000" dirty="0">
                <a:latin typeface="Helvetica" pitchFamily="2" charset="0"/>
              </a:rPr>
              <a:t>The </a:t>
            </a:r>
            <a:r>
              <a:rPr lang="az-Cyrl-AZ" sz="2000" b="0" i="0" dirty="0">
                <a:effectLst/>
                <a:latin typeface="Helvetica" pitchFamily="2" charset="0"/>
              </a:rPr>
              <a:t>Н</a:t>
            </a:r>
            <a:r>
              <a:rPr lang="en-GB" sz="2000" b="0" i="0" dirty="0">
                <a:effectLst/>
                <a:latin typeface="Helvetica" pitchFamily="2" charset="0"/>
              </a:rPr>
              <a:t>b% </a:t>
            </a:r>
            <a:r>
              <a:rPr lang="az-Cyrl-AZ" sz="2000" b="0" i="0" dirty="0">
                <a:effectLst/>
                <a:latin typeface="Helvetica" pitchFamily="2" charset="0"/>
              </a:rPr>
              <a:t> </a:t>
            </a:r>
            <a:r>
              <a:rPr lang="en-GB" sz="2000" b="0" i="0" dirty="0">
                <a:effectLst/>
                <a:latin typeface="Helvetica" pitchFamily="2" charset="0"/>
              </a:rPr>
              <a:t>saturation does not vary with Hb content) (as in anemia) because both O2 content and capacity are affected to the same extend.</a:t>
            </a:r>
            <a:endParaRPr lang="en-GB" sz="2000" dirty="0">
              <a:latin typeface="Helvetica" pitchFamily="2" charset="0"/>
            </a:endParaRPr>
          </a:p>
          <a:p>
            <a:pPr marL="0" indent="0">
              <a:buNone/>
            </a:pPr>
            <a:r>
              <a:rPr lang="en-GB" b="0" i="0" dirty="0">
                <a:effectLst/>
                <a:latin typeface="Helvetica" pitchFamily="2" charset="0"/>
              </a:rPr>
              <a:t>The most important factor determining the % Hb saturation is the Po2   of the blood.</a:t>
            </a:r>
            <a:endParaRPr lang="en-GB" dirty="0">
              <a:effectLst/>
              <a:latin typeface="Helvetica" pitchFamily="2" charset="0"/>
            </a:endParaRPr>
          </a:p>
          <a:p>
            <a:endParaRPr lang="en-GB" dirty="0">
              <a:effectLst/>
              <a:latin typeface="Helvetica" pitchFamily="2" charset="0"/>
            </a:endParaRPr>
          </a:p>
        </p:txBody>
      </p:sp>
    </p:spTree>
    <p:extLst>
      <p:ext uri="{BB962C8B-B14F-4D97-AF65-F5344CB8AC3E}">
        <p14:creationId xmlns:p14="http://schemas.microsoft.com/office/powerpoint/2010/main" val="1911160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4E132-92DB-CD2D-9EE5-012D7493EBF8}"/>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6894C0C0-6E62-A050-9E80-EFF013AB6BB7}"/>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2810083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6A32F-2803-670F-D49A-0EF0D1CC3835}"/>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69CFB7C3-A69C-61CD-D745-F81BEB703A97}"/>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1391781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DE5D2-DB70-6870-4294-AC5A0D48D128}"/>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D76F5054-2398-1D49-858F-27B73A2EFC19}"/>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3655423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7BF70-424F-CF88-BBE5-967D8EF1897E}"/>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28A7D1ED-6865-1B96-05DA-3886D8981773}"/>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28048247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A44B1-49A2-5BA9-8F7C-D4E83A93A680}"/>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3BA600A9-74DD-6EBE-8475-493E85A8BB30}"/>
              </a:ext>
            </a:extLst>
          </p:cNvPr>
          <p:cNvPicPr>
            <a:picLocks noGrp="1" noChangeAspect="1"/>
          </p:cNvPicPr>
          <p:nvPr>
            <p:ph idx="1"/>
          </p:nvPr>
        </p:nvPicPr>
        <p:blipFill>
          <a:blip r:embed="rId2"/>
          <a:stretch>
            <a:fillRect/>
          </a:stretch>
        </p:blipFill>
        <p:spPr>
          <a:xfrm>
            <a:off x="0" y="0"/>
            <a:ext cx="12427857" cy="6858000"/>
          </a:xfrm>
        </p:spPr>
      </p:pic>
    </p:spTree>
    <p:extLst>
      <p:ext uri="{BB962C8B-B14F-4D97-AF65-F5344CB8AC3E}">
        <p14:creationId xmlns:p14="http://schemas.microsoft.com/office/powerpoint/2010/main" val="32354327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35690-CB1C-6CF0-F372-D1C571B25F75}"/>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9C94C8CC-9DF0-05C4-78DB-CEDD96D57530}"/>
              </a:ext>
            </a:extLst>
          </p:cNvPr>
          <p:cNvPicPr>
            <a:picLocks noGrp="1" noChangeAspect="1"/>
          </p:cNvPicPr>
          <p:nvPr>
            <p:ph idx="1"/>
          </p:nvPr>
        </p:nvPicPr>
        <p:blipFill>
          <a:blip r:embed="rId2"/>
          <a:stretch>
            <a:fillRect/>
          </a:stretch>
        </p:blipFill>
        <p:spPr>
          <a:xfrm>
            <a:off x="0" y="0"/>
            <a:ext cx="12427857" cy="6858000"/>
          </a:xfrm>
        </p:spPr>
      </p:pic>
    </p:spTree>
    <p:extLst>
      <p:ext uri="{BB962C8B-B14F-4D97-AF65-F5344CB8AC3E}">
        <p14:creationId xmlns:p14="http://schemas.microsoft.com/office/powerpoint/2010/main" val="8722293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B7416-EEBE-0C55-2EBB-9471D1A86582}"/>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3F431585-0DD1-8DE4-31C8-6BAF24BCB448}"/>
              </a:ext>
            </a:extLst>
          </p:cNvPr>
          <p:cNvPicPr>
            <a:picLocks noGrp="1" noChangeAspect="1"/>
          </p:cNvPicPr>
          <p:nvPr>
            <p:ph idx="1"/>
          </p:nvPr>
        </p:nvPicPr>
        <p:blipFill>
          <a:blip r:embed="rId2"/>
          <a:stretch>
            <a:fillRect/>
          </a:stretch>
        </p:blipFill>
        <p:spPr>
          <a:xfrm>
            <a:off x="0" y="0"/>
            <a:ext cx="12192000" cy="6858000"/>
          </a:xfrm>
        </p:spPr>
      </p:pic>
      <p:sp>
        <p:nvSpPr>
          <p:cNvPr id="5" name="TextBox 4">
            <a:extLst>
              <a:ext uri="{FF2B5EF4-FFF2-40B4-BE49-F238E27FC236}">
                <a16:creationId xmlns:a16="http://schemas.microsoft.com/office/drawing/2014/main" id="{FE647F27-06CE-816A-1C38-3F50FA9A51F6}"/>
              </a:ext>
            </a:extLst>
          </p:cNvPr>
          <p:cNvSpPr txBox="1"/>
          <p:nvPr/>
        </p:nvSpPr>
        <p:spPr>
          <a:xfrm>
            <a:off x="6743095" y="6233890"/>
            <a:ext cx="4761516" cy="646331"/>
          </a:xfrm>
          <a:prstGeom prst="rect">
            <a:avLst/>
          </a:prstGeom>
          <a:noFill/>
        </p:spPr>
        <p:txBody>
          <a:bodyPr wrap="square" rtlCol="0">
            <a:spAutoFit/>
          </a:bodyPr>
          <a:lstStyle/>
          <a:p>
            <a:pPr algn="l"/>
            <a:r>
              <a:rPr lang="en-GB" dirty="0"/>
              <a:t>CO2 content = 48 ml / 100 ml arterial blood</a:t>
            </a:r>
            <a:endParaRPr lang="x-none" dirty="0"/>
          </a:p>
        </p:txBody>
      </p:sp>
      <p:sp>
        <p:nvSpPr>
          <p:cNvPr id="6" name="TextBox 5">
            <a:extLst>
              <a:ext uri="{FF2B5EF4-FFF2-40B4-BE49-F238E27FC236}">
                <a16:creationId xmlns:a16="http://schemas.microsoft.com/office/drawing/2014/main" id="{68978792-0944-C046-C0E8-B98039D477BF}"/>
              </a:ext>
            </a:extLst>
          </p:cNvPr>
          <p:cNvSpPr txBox="1"/>
          <p:nvPr/>
        </p:nvSpPr>
        <p:spPr>
          <a:xfrm>
            <a:off x="1169230" y="6211669"/>
            <a:ext cx="4886476" cy="646331"/>
          </a:xfrm>
          <a:prstGeom prst="rect">
            <a:avLst/>
          </a:prstGeom>
          <a:noFill/>
        </p:spPr>
        <p:txBody>
          <a:bodyPr wrap="square" rtlCol="0">
            <a:spAutoFit/>
          </a:bodyPr>
          <a:lstStyle/>
          <a:p>
            <a:pPr algn="l"/>
            <a:r>
              <a:rPr lang="en-GB"/>
              <a:t>CO2 content = 52 ml / 100 ml venous blood</a:t>
            </a:r>
            <a:endParaRPr lang="x-none" dirty="0"/>
          </a:p>
        </p:txBody>
      </p:sp>
      <p:sp>
        <p:nvSpPr>
          <p:cNvPr id="7" name="TextBox 6">
            <a:extLst>
              <a:ext uri="{FF2B5EF4-FFF2-40B4-BE49-F238E27FC236}">
                <a16:creationId xmlns:a16="http://schemas.microsoft.com/office/drawing/2014/main" id="{66572AB5-70C2-BC9B-9149-0F8A0CAB3D43}"/>
              </a:ext>
            </a:extLst>
          </p:cNvPr>
          <p:cNvSpPr txBox="1"/>
          <p:nvPr/>
        </p:nvSpPr>
        <p:spPr>
          <a:xfrm>
            <a:off x="4505476" y="3749524"/>
            <a:ext cx="3205237" cy="646331"/>
          </a:xfrm>
          <a:prstGeom prst="rect">
            <a:avLst/>
          </a:prstGeom>
          <a:noFill/>
        </p:spPr>
        <p:txBody>
          <a:bodyPr wrap="square" rtlCol="0">
            <a:spAutoFit/>
          </a:bodyPr>
          <a:lstStyle/>
          <a:p>
            <a:pPr algn="l"/>
            <a:r>
              <a:rPr lang="en-GB" dirty="0"/>
              <a:t>CO2 released from tissue to blood = 4ml (tidal CO2)</a:t>
            </a:r>
            <a:endParaRPr lang="x-none" dirty="0"/>
          </a:p>
        </p:txBody>
      </p:sp>
    </p:spTree>
    <p:extLst>
      <p:ext uri="{BB962C8B-B14F-4D97-AF65-F5344CB8AC3E}">
        <p14:creationId xmlns:p14="http://schemas.microsoft.com/office/powerpoint/2010/main" val="1058937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1AC0E-446C-28DC-7C2B-25A58C4A7797}"/>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E0E984D0-CD80-71BD-99E8-7B84F3F44E73}"/>
              </a:ext>
            </a:extLst>
          </p:cNvPr>
          <p:cNvPicPr>
            <a:picLocks noGrp="1" noChangeAspect="1"/>
          </p:cNvPicPr>
          <p:nvPr>
            <p:ph idx="1"/>
          </p:nvPr>
        </p:nvPicPr>
        <p:blipFill>
          <a:blip r:embed="rId2"/>
          <a:stretch>
            <a:fillRect/>
          </a:stretch>
        </p:blipFill>
        <p:spPr>
          <a:xfrm>
            <a:off x="0" y="0"/>
            <a:ext cx="12192000" cy="6858000"/>
          </a:xfrm>
        </p:spPr>
      </p:pic>
      <p:sp>
        <p:nvSpPr>
          <p:cNvPr id="5" name="TextBox 4">
            <a:extLst>
              <a:ext uri="{FF2B5EF4-FFF2-40B4-BE49-F238E27FC236}">
                <a16:creationId xmlns:a16="http://schemas.microsoft.com/office/drawing/2014/main" id="{D1627872-0D2B-59CE-E552-6C815E55714C}"/>
              </a:ext>
            </a:extLst>
          </p:cNvPr>
          <p:cNvSpPr txBox="1"/>
          <p:nvPr/>
        </p:nvSpPr>
        <p:spPr>
          <a:xfrm rot="10800000" flipV="1">
            <a:off x="8228580" y="1079889"/>
            <a:ext cx="4307114" cy="369332"/>
          </a:xfrm>
          <a:prstGeom prst="rect">
            <a:avLst/>
          </a:prstGeom>
          <a:noFill/>
        </p:spPr>
        <p:txBody>
          <a:bodyPr wrap="square" rtlCol="0">
            <a:spAutoFit/>
          </a:bodyPr>
          <a:lstStyle/>
          <a:p>
            <a:pPr algn="l"/>
            <a:r>
              <a:rPr lang="en-GB" dirty="0"/>
              <a:t>Alveolus </a:t>
            </a:r>
            <a:endParaRPr lang="x-none" dirty="0"/>
          </a:p>
        </p:txBody>
      </p:sp>
      <p:sp>
        <p:nvSpPr>
          <p:cNvPr id="6" name="TextBox 5">
            <a:extLst>
              <a:ext uri="{FF2B5EF4-FFF2-40B4-BE49-F238E27FC236}">
                <a16:creationId xmlns:a16="http://schemas.microsoft.com/office/drawing/2014/main" id="{79E49CF5-AAF9-ECEB-61E8-A6007DF76FFC}"/>
              </a:ext>
            </a:extLst>
          </p:cNvPr>
          <p:cNvSpPr txBox="1"/>
          <p:nvPr/>
        </p:nvSpPr>
        <p:spPr>
          <a:xfrm>
            <a:off x="211666" y="4756562"/>
            <a:ext cx="2873639" cy="1477328"/>
          </a:xfrm>
          <a:prstGeom prst="rect">
            <a:avLst/>
          </a:prstGeom>
          <a:noFill/>
        </p:spPr>
        <p:txBody>
          <a:bodyPr wrap="square" rtlCol="0">
            <a:spAutoFit/>
          </a:bodyPr>
          <a:lstStyle/>
          <a:p>
            <a:r>
              <a:rPr lang="en-GB" b="0" i="0" dirty="0">
                <a:effectLst/>
                <a:latin typeface="Helvetica" pitchFamily="2" charset="0"/>
              </a:rPr>
              <a:t>CO2 transported as:</a:t>
            </a:r>
            <a:endParaRPr lang="en-GB" dirty="0">
              <a:effectLst/>
              <a:latin typeface="Helvetica" pitchFamily="2" charset="0"/>
            </a:endParaRPr>
          </a:p>
          <a:p>
            <a:r>
              <a:rPr lang="en-GB" dirty="0">
                <a:latin typeface="Helvetica" pitchFamily="2" charset="0"/>
              </a:rPr>
              <a:t>CO2</a:t>
            </a:r>
            <a:r>
              <a:rPr lang="en-GB" b="0" i="0" dirty="0">
                <a:effectLst/>
                <a:latin typeface="Helvetica" pitchFamily="2" charset="0"/>
              </a:rPr>
              <a:t>= 7%</a:t>
            </a:r>
            <a:endParaRPr lang="en-GB" dirty="0">
              <a:effectLst/>
              <a:latin typeface="Helvetica" pitchFamily="2" charset="0"/>
            </a:endParaRPr>
          </a:p>
          <a:p>
            <a:r>
              <a:rPr lang="en-GB" b="0" i="0" dirty="0" err="1">
                <a:effectLst/>
                <a:latin typeface="Helvetica" pitchFamily="2" charset="0"/>
              </a:rPr>
              <a:t>Hgb</a:t>
            </a:r>
            <a:r>
              <a:rPr lang="en-GB" dirty="0" err="1">
                <a:latin typeface="Helvetica" pitchFamily="2" charset="0"/>
              </a:rPr>
              <a:t>-</a:t>
            </a:r>
            <a:r>
              <a:rPr lang="en-GB" b="0" i="0" dirty="0" err="1">
                <a:effectLst/>
                <a:latin typeface="Helvetica" pitchFamily="2" charset="0"/>
              </a:rPr>
              <a:t>CO2</a:t>
            </a:r>
            <a:r>
              <a:rPr lang="en-GB" b="0" i="0" dirty="0">
                <a:effectLst/>
                <a:latin typeface="Helvetica" pitchFamily="2" charset="0"/>
              </a:rPr>
              <a:t> = 23%</a:t>
            </a:r>
            <a:endParaRPr lang="en-GB" dirty="0">
              <a:effectLst/>
              <a:latin typeface="Helvetica" pitchFamily="2" charset="0"/>
            </a:endParaRPr>
          </a:p>
          <a:p>
            <a:r>
              <a:rPr lang="en-GB" b="0" i="0" dirty="0">
                <a:effectLst/>
                <a:latin typeface="Helvetica" pitchFamily="2" charset="0"/>
              </a:rPr>
              <a:t>HCO;= 70%</a:t>
            </a:r>
            <a:endParaRPr lang="en-GB" dirty="0">
              <a:effectLst/>
              <a:latin typeface="Helvetica" pitchFamily="2" charset="0"/>
            </a:endParaRPr>
          </a:p>
          <a:p>
            <a:pPr algn="l"/>
            <a:endParaRPr lang="x-none" dirty="0"/>
          </a:p>
        </p:txBody>
      </p:sp>
    </p:spTree>
    <p:extLst>
      <p:ext uri="{BB962C8B-B14F-4D97-AF65-F5344CB8AC3E}">
        <p14:creationId xmlns:p14="http://schemas.microsoft.com/office/powerpoint/2010/main" val="21530971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8C8CD0-6859-A8C1-A269-64E210561E5B}"/>
              </a:ext>
            </a:extLst>
          </p:cNvPr>
          <p:cNvSpPr>
            <a:spLocks noGrp="1"/>
          </p:cNvSpPr>
          <p:nvPr>
            <p:ph idx="1"/>
          </p:nvPr>
        </p:nvSpPr>
        <p:spPr>
          <a:xfrm>
            <a:off x="1432265" y="635000"/>
            <a:ext cx="10300116" cy="6223000"/>
          </a:xfrm>
        </p:spPr>
        <p:txBody>
          <a:bodyPr/>
          <a:lstStyle/>
          <a:p>
            <a:pPr marL="0" indent="0">
              <a:buNone/>
            </a:pPr>
            <a:r>
              <a:rPr lang="en-GB" sz="2700" b="1" dirty="0">
                <a:solidFill>
                  <a:schemeClr val="accent1"/>
                </a:solidFill>
              </a:rPr>
              <a:t>CO2 transport in 3 forms</a:t>
            </a:r>
            <a:r>
              <a:rPr lang="en-GB" dirty="0"/>
              <a:t>:</a:t>
            </a:r>
            <a:endParaRPr lang="en-US" dirty="0"/>
          </a:p>
          <a:p>
            <a:r>
              <a:rPr lang="en-GB" sz="2200" dirty="0"/>
              <a:t> </a:t>
            </a:r>
            <a:r>
              <a:rPr lang="en-GB" sz="2200" b="1" dirty="0">
                <a:solidFill>
                  <a:schemeClr val="accent2"/>
                </a:solidFill>
              </a:rPr>
              <a:t>7% CO2 dissolved in plasma</a:t>
            </a:r>
            <a:endParaRPr lang="en-US" sz="2200" b="1" dirty="0">
              <a:solidFill>
                <a:schemeClr val="accent2"/>
              </a:solidFill>
            </a:endParaRPr>
          </a:p>
          <a:p>
            <a:r>
              <a:rPr lang="en-GB" sz="2200" b="1" dirty="0">
                <a:solidFill>
                  <a:schemeClr val="accent2"/>
                </a:solidFill>
              </a:rPr>
              <a:t>CO2 binds to </a:t>
            </a:r>
            <a:r>
              <a:rPr lang="en-GB" sz="2200" b="1" dirty="0" err="1">
                <a:solidFill>
                  <a:schemeClr val="accent2"/>
                </a:solidFill>
              </a:rPr>
              <a:t>hemoglobin</a:t>
            </a:r>
            <a:r>
              <a:rPr lang="en-GB" sz="2200" b="1" dirty="0">
                <a:solidFill>
                  <a:schemeClr val="accent2"/>
                </a:solidFill>
              </a:rPr>
              <a:t> (HbCO2): 23%</a:t>
            </a:r>
            <a:r>
              <a:rPr lang="en-GB" sz="2200" dirty="0"/>
              <a:t> of the CO2 in venous blood binds directly to Hb.At the tissues, when O2 leaves its binding sites on the Hb molecule, CO2 binds with free Hb at exposed amino groups (-NH2), forming </a:t>
            </a:r>
            <a:r>
              <a:rPr lang="en-GB" sz="2200" dirty="0" err="1"/>
              <a:t>carbaminohemoglobin:CO2</a:t>
            </a:r>
            <a:r>
              <a:rPr lang="en-GB" sz="2200" dirty="0"/>
              <a:t> + Hb ↔ HbCO2 (</a:t>
            </a:r>
            <a:r>
              <a:rPr lang="en-GB" sz="2200" dirty="0" err="1"/>
              <a:t>carbaminohemoglobin</a:t>
            </a:r>
            <a:r>
              <a:rPr lang="en-GB" sz="2200" dirty="0"/>
              <a:t>).The presence of CO2 and H+ facilitates formation of HbCO2 because both of these factors decrease </a:t>
            </a:r>
            <a:r>
              <a:rPr lang="en-GB" sz="2200" dirty="0" err="1"/>
              <a:t>hemoglobin’s</a:t>
            </a:r>
            <a:r>
              <a:rPr lang="en-GB" sz="2200" dirty="0"/>
              <a:t> binding affinity for oxygen .</a:t>
            </a:r>
            <a:endParaRPr lang="en-US" sz="2200" dirty="0"/>
          </a:p>
          <a:p>
            <a:endParaRPr lang="x-none" sz="1900" dirty="0"/>
          </a:p>
        </p:txBody>
      </p:sp>
    </p:spTree>
    <p:extLst>
      <p:ext uri="{BB962C8B-B14F-4D97-AF65-F5344CB8AC3E}">
        <p14:creationId xmlns:p14="http://schemas.microsoft.com/office/powerpoint/2010/main" val="6400951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BEBC57-66C0-CC9A-C109-C952AE5C705D}"/>
              </a:ext>
            </a:extLst>
          </p:cNvPr>
          <p:cNvSpPr>
            <a:spLocks noGrp="1"/>
          </p:cNvSpPr>
          <p:nvPr>
            <p:ph idx="1"/>
          </p:nvPr>
        </p:nvSpPr>
        <p:spPr>
          <a:xfrm>
            <a:off x="1209524" y="1088570"/>
            <a:ext cx="10295088" cy="5140477"/>
          </a:xfrm>
        </p:spPr>
        <p:txBody>
          <a:bodyPr/>
          <a:lstStyle/>
          <a:p>
            <a:r>
              <a:rPr lang="en-GB" sz="1800" dirty="0">
                <a:solidFill>
                  <a:schemeClr val="accent2"/>
                </a:solidFill>
              </a:rPr>
              <a:t>CO2 transport in the form of Bicarbonate Ions (70%):</a:t>
            </a:r>
            <a:endParaRPr lang="en-US" sz="1800" dirty="0">
              <a:solidFill>
                <a:schemeClr val="accent2"/>
              </a:solidFill>
            </a:endParaRPr>
          </a:p>
          <a:p>
            <a:pPr marL="0" indent="0">
              <a:buNone/>
            </a:pPr>
            <a:r>
              <a:rPr lang="en-GB" sz="2100" dirty="0"/>
              <a:t>Most of the CO2 that enters the blood is transported to the lungs as bicarbonate ions (HCO3-) dissolved in the plasma. The conversion of CO2 to HCO3- serves two purposes:(1) it provides an additional way to transport CO2 from cells to lungs, and(2) HCO3- is available to act as a buffer for metabolic acids, thereby helping </a:t>
            </a:r>
            <a:r>
              <a:rPr lang="en-GB" sz="2100" dirty="0" err="1"/>
              <a:t>stabilize</a:t>
            </a:r>
            <a:r>
              <a:rPr lang="en-GB" sz="2100" dirty="0"/>
              <a:t> the body’s pH.The rapid production of HCO3- depends on the presence of carbonic anhydrase (CA). Dissolved CO2 in the plasma diffuses into RBCs, where it can react with water in the presence of carbonic anhydrase to form H ion and HCO3 ion:</a:t>
            </a:r>
            <a:endParaRPr lang="en-US" sz="2100" dirty="0"/>
          </a:p>
          <a:p>
            <a:pPr marL="0" indent="0">
              <a:buNone/>
            </a:pPr>
            <a:r>
              <a:rPr lang="en-GB" sz="2100" dirty="0"/>
              <a:t>CO2 + H2O ↔ H+ + HCO3-</a:t>
            </a:r>
            <a:endParaRPr lang="x-none" sz="2100" dirty="0"/>
          </a:p>
        </p:txBody>
      </p:sp>
    </p:spTree>
    <p:extLst>
      <p:ext uri="{BB962C8B-B14F-4D97-AF65-F5344CB8AC3E}">
        <p14:creationId xmlns:p14="http://schemas.microsoft.com/office/powerpoint/2010/main" val="38494351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D3C159-8909-A543-F315-2E10957FFCBE}"/>
              </a:ext>
            </a:extLst>
          </p:cNvPr>
          <p:cNvSpPr>
            <a:spLocks noGrp="1"/>
          </p:cNvSpPr>
          <p:nvPr>
            <p:ph idx="1"/>
          </p:nvPr>
        </p:nvSpPr>
        <p:spPr>
          <a:xfrm>
            <a:off x="687388" y="423333"/>
            <a:ext cx="11202231" cy="5487889"/>
          </a:xfrm>
        </p:spPr>
        <p:txBody>
          <a:bodyPr/>
          <a:lstStyle/>
          <a:p>
            <a:r>
              <a:rPr lang="en-GB" sz="4700" b="1" dirty="0">
                <a:solidFill>
                  <a:schemeClr val="accent1"/>
                </a:solidFill>
              </a:rPr>
              <a:t>Hypoxia vs </a:t>
            </a:r>
            <a:r>
              <a:rPr lang="en-GB" sz="4700" b="1" dirty="0" err="1">
                <a:solidFill>
                  <a:schemeClr val="accent1"/>
                </a:solidFill>
              </a:rPr>
              <a:t>Hypoxemia</a:t>
            </a:r>
            <a:endParaRPr lang="en-GB" sz="4700" b="1" dirty="0">
              <a:solidFill>
                <a:schemeClr val="accent1"/>
              </a:solidFill>
            </a:endParaRPr>
          </a:p>
          <a:p>
            <a:pPr marL="400050" lvl="1" indent="0">
              <a:buNone/>
            </a:pPr>
            <a:r>
              <a:rPr lang="en-GB" dirty="0"/>
              <a:t>• </a:t>
            </a:r>
            <a:r>
              <a:rPr lang="en-GB" sz="2200" dirty="0"/>
              <a:t>Normal arterial PO2 80-100 mmHg</a:t>
            </a:r>
          </a:p>
          <a:p>
            <a:pPr marL="400050" lvl="1" indent="0">
              <a:buNone/>
            </a:pPr>
            <a:r>
              <a:rPr lang="en-GB" sz="2200" dirty="0"/>
              <a:t>• </a:t>
            </a:r>
            <a:r>
              <a:rPr lang="en-GB" sz="2200" dirty="0" err="1"/>
              <a:t>Hypoxemia</a:t>
            </a:r>
            <a:r>
              <a:rPr lang="en-GB" sz="2200" dirty="0"/>
              <a:t> = low O2 tension in the arterial blood- arterial PO2 &lt; 75- 80 mmHg </a:t>
            </a:r>
          </a:p>
          <a:p>
            <a:pPr marL="400050" lvl="1" indent="0">
              <a:buNone/>
            </a:pPr>
            <a:r>
              <a:rPr lang="en-GB" sz="2200" dirty="0"/>
              <a:t>• Hypoxia = low O2 tension at the tissue level</a:t>
            </a:r>
          </a:p>
          <a:p>
            <a:pPr marL="400050" lvl="1" indent="0">
              <a:buNone/>
            </a:pPr>
            <a:r>
              <a:rPr lang="en-GB" sz="2200" dirty="0"/>
              <a:t>• when arterial PO2 &lt; 60 mmHg = Respiratory failure</a:t>
            </a:r>
            <a:endParaRPr lang="x-none" sz="2200" dirty="0"/>
          </a:p>
        </p:txBody>
      </p:sp>
      <p:pic>
        <p:nvPicPr>
          <p:cNvPr id="7" name="Picture 7">
            <a:extLst>
              <a:ext uri="{FF2B5EF4-FFF2-40B4-BE49-F238E27FC236}">
                <a16:creationId xmlns:a16="http://schemas.microsoft.com/office/drawing/2014/main" id="{C049FBBA-A254-7FE1-943D-D56929414BF3}"/>
              </a:ext>
            </a:extLst>
          </p:cNvPr>
          <p:cNvPicPr>
            <a:picLocks noChangeAspect="1"/>
          </p:cNvPicPr>
          <p:nvPr/>
        </p:nvPicPr>
        <p:blipFill>
          <a:blip r:embed="rId2"/>
          <a:stretch>
            <a:fillRect/>
          </a:stretch>
        </p:blipFill>
        <p:spPr>
          <a:xfrm>
            <a:off x="687388" y="4082143"/>
            <a:ext cx="10817224" cy="2352524"/>
          </a:xfrm>
          <a:prstGeom prst="rect">
            <a:avLst/>
          </a:prstGeom>
        </p:spPr>
      </p:pic>
    </p:spTree>
    <p:extLst>
      <p:ext uri="{BB962C8B-B14F-4D97-AF65-F5344CB8AC3E}">
        <p14:creationId xmlns:p14="http://schemas.microsoft.com/office/powerpoint/2010/main" val="4419628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53EE1-A4A9-8FCD-F880-F395D420A340}"/>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DD4E5317-4E43-E542-DBE3-178616B289F9}"/>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6413876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1DFE-863A-5514-5A85-C07F8B16A8FB}"/>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62127358-BBFF-7E9F-E4E1-EBA91505D1D8}"/>
              </a:ext>
            </a:extLst>
          </p:cNvPr>
          <p:cNvPicPr>
            <a:picLocks noGrp="1" noChangeAspect="1"/>
          </p:cNvPicPr>
          <p:nvPr>
            <p:ph idx="1"/>
          </p:nvPr>
        </p:nvPicPr>
        <p:blipFill>
          <a:blip r:embed="rId2"/>
          <a:stretch>
            <a:fillRect/>
          </a:stretch>
        </p:blipFill>
        <p:spPr>
          <a:xfrm>
            <a:off x="-122087" y="0"/>
            <a:ext cx="12314087" cy="6858000"/>
          </a:xfrm>
        </p:spPr>
      </p:pic>
    </p:spTree>
    <p:extLst>
      <p:ext uri="{BB962C8B-B14F-4D97-AF65-F5344CB8AC3E}">
        <p14:creationId xmlns:p14="http://schemas.microsoft.com/office/powerpoint/2010/main" val="18426438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561DE-5B90-A256-1177-23A2F41CE7CC}"/>
              </a:ext>
            </a:extLst>
          </p:cNvPr>
          <p:cNvSpPr>
            <a:spLocks noGrp="1"/>
          </p:cNvSpPr>
          <p:nvPr>
            <p:ph type="title"/>
          </p:nvPr>
        </p:nvSpPr>
        <p:spPr/>
        <p:txBody>
          <a:bodyPr/>
          <a:lstStyle/>
          <a:p>
            <a:endParaRPr lang="x-none"/>
          </a:p>
        </p:txBody>
      </p:sp>
      <p:pic>
        <p:nvPicPr>
          <p:cNvPr id="10" name="Picture 10">
            <a:extLst>
              <a:ext uri="{FF2B5EF4-FFF2-40B4-BE49-F238E27FC236}">
                <a16:creationId xmlns:a16="http://schemas.microsoft.com/office/drawing/2014/main" id="{9D92EAA9-2BF6-0837-B55D-7BFB9A2B254C}"/>
              </a:ext>
            </a:extLst>
          </p:cNvPr>
          <p:cNvPicPr>
            <a:picLocks noGrp="1" noChangeAspect="1"/>
          </p:cNvPicPr>
          <p:nvPr>
            <p:ph idx="1"/>
          </p:nvPr>
        </p:nvPicPr>
        <p:blipFill>
          <a:blip r:embed="rId2"/>
          <a:stretch>
            <a:fillRect/>
          </a:stretch>
        </p:blipFill>
        <p:spPr>
          <a:xfrm>
            <a:off x="0" y="0"/>
            <a:ext cx="12192000" cy="6858000"/>
          </a:xfrm>
        </p:spPr>
      </p:pic>
      <p:sp>
        <p:nvSpPr>
          <p:cNvPr id="11" name="TextBox 10">
            <a:extLst>
              <a:ext uri="{FF2B5EF4-FFF2-40B4-BE49-F238E27FC236}">
                <a16:creationId xmlns:a16="http://schemas.microsoft.com/office/drawing/2014/main" id="{85C2D600-FE60-FD70-D914-E1389F31C7D1}"/>
              </a:ext>
            </a:extLst>
          </p:cNvPr>
          <p:cNvSpPr txBox="1"/>
          <p:nvPr/>
        </p:nvSpPr>
        <p:spPr>
          <a:xfrm>
            <a:off x="3810001" y="362858"/>
            <a:ext cx="4898570" cy="892552"/>
          </a:xfrm>
          <a:prstGeom prst="rect">
            <a:avLst/>
          </a:prstGeom>
          <a:noFill/>
        </p:spPr>
        <p:txBody>
          <a:bodyPr wrap="square" rtlCol="0">
            <a:spAutoFit/>
          </a:bodyPr>
          <a:lstStyle/>
          <a:p>
            <a:pPr algn="l"/>
            <a:r>
              <a:rPr lang="en-US" sz="5200" b="1" dirty="0">
                <a:solidFill>
                  <a:schemeClr val="accent1"/>
                </a:solidFill>
              </a:rPr>
              <a:t>Cyanosis</a:t>
            </a:r>
            <a:endParaRPr lang="x-none" sz="5200" b="1" dirty="0">
              <a:solidFill>
                <a:schemeClr val="accent1"/>
              </a:solidFill>
            </a:endParaRPr>
          </a:p>
        </p:txBody>
      </p:sp>
    </p:spTree>
    <p:extLst>
      <p:ext uri="{BB962C8B-B14F-4D97-AF65-F5344CB8AC3E}">
        <p14:creationId xmlns:p14="http://schemas.microsoft.com/office/powerpoint/2010/main" val="5121116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9DB3A-237A-A581-E654-12B79B7F6169}"/>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87AE4A36-008F-2B3F-D497-13BC71B0330C}"/>
              </a:ext>
            </a:extLst>
          </p:cNvPr>
          <p:cNvPicPr>
            <a:picLocks noGrp="1" noChangeAspect="1"/>
          </p:cNvPicPr>
          <p:nvPr>
            <p:ph idx="1"/>
          </p:nvPr>
        </p:nvPicPr>
        <p:blipFill>
          <a:blip r:embed="rId2"/>
          <a:stretch>
            <a:fillRect/>
          </a:stretch>
        </p:blipFill>
        <p:spPr>
          <a:xfrm>
            <a:off x="-211667" y="0"/>
            <a:ext cx="12403667" cy="6777162"/>
          </a:xfrm>
        </p:spPr>
      </p:pic>
      <p:pic>
        <p:nvPicPr>
          <p:cNvPr id="5" name="Picture 5">
            <a:extLst>
              <a:ext uri="{FF2B5EF4-FFF2-40B4-BE49-F238E27FC236}">
                <a16:creationId xmlns:a16="http://schemas.microsoft.com/office/drawing/2014/main" id="{09CEBB3C-0008-58F3-5E94-675653AB5AB3}"/>
              </a:ext>
            </a:extLst>
          </p:cNvPr>
          <p:cNvPicPr>
            <a:picLocks noChangeAspect="1"/>
          </p:cNvPicPr>
          <p:nvPr/>
        </p:nvPicPr>
        <p:blipFill>
          <a:blip r:embed="rId3"/>
          <a:stretch>
            <a:fillRect/>
          </a:stretch>
        </p:blipFill>
        <p:spPr>
          <a:xfrm rot="10800000" flipV="1">
            <a:off x="-211668" y="5548289"/>
            <a:ext cx="12403667" cy="1394626"/>
          </a:xfrm>
          <a:prstGeom prst="rect">
            <a:avLst/>
          </a:prstGeom>
        </p:spPr>
      </p:pic>
    </p:spTree>
    <p:extLst>
      <p:ext uri="{BB962C8B-B14F-4D97-AF65-F5344CB8AC3E}">
        <p14:creationId xmlns:p14="http://schemas.microsoft.com/office/powerpoint/2010/main" val="7296946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4DF3C1-2A15-6643-FE1A-6892C258DC1D}"/>
              </a:ext>
            </a:extLst>
          </p:cNvPr>
          <p:cNvSpPr>
            <a:spLocks noGrp="1"/>
          </p:cNvSpPr>
          <p:nvPr>
            <p:ph idx="1"/>
          </p:nvPr>
        </p:nvSpPr>
        <p:spPr>
          <a:xfrm>
            <a:off x="1421190" y="876904"/>
            <a:ext cx="10770810" cy="5034317"/>
          </a:xfrm>
        </p:spPr>
        <p:txBody>
          <a:bodyPr>
            <a:normAutofit/>
          </a:bodyPr>
          <a:lstStyle/>
          <a:p>
            <a:r>
              <a:rPr lang="en-GB" sz="2400" b="1" dirty="0">
                <a:solidFill>
                  <a:schemeClr val="accent1"/>
                </a:solidFill>
              </a:rPr>
              <a:t>With regard to the distribution of pulmonary blood flow</a:t>
            </a:r>
          </a:p>
          <a:p>
            <a:endParaRPr lang="en-GB" sz="2400" b="1" dirty="0">
              <a:solidFill>
                <a:schemeClr val="accent1"/>
              </a:solidFill>
            </a:endParaRPr>
          </a:p>
          <a:p>
            <a:pPr>
              <a:buFont typeface="+mj-lt"/>
              <a:buAutoNum type="arabicPeriod"/>
            </a:pPr>
            <a:r>
              <a:rPr lang="en-GB" sz="2500" dirty="0"/>
              <a:t> Hypoxia leads to pulmonary vasodilation</a:t>
            </a:r>
          </a:p>
          <a:p>
            <a:pPr>
              <a:buFont typeface="+mj-lt"/>
              <a:buAutoNum type="arabicPeriod"/>
            </a:pPr>
            <a:r>
              <a:rPr lang="en-GB" sz="2500" dirty="0"/>
              <a:t>Typically there is a zone at the apex that is not perfused</a:t>
            </a:r>
          </a:p>
          <a:p>
            <a:pPr>
              <a:buFont typeface="+mj-lt"/>
              <a:buAutoNum type="arabicPeriod"/>
            </a:pPr>
            <a:r>
              <a:rPr lang="en-GB" sz="2500" dirty="0"/>
              <a:t>The mean pulmonary arterial pressure is 8 mmHg</a:t>
            </a:r>
          </a:p>
          <a:p>
            <a:pPr>
              <a:buFont typeface="+mj-lt"/>
              <a:buAutoNum type="arabicPeriod"/>
            </a:pPr>
            <a:r>
              <a:rPr lang="en-GB" sz="2500" dirty="0"/>
              <a:t>Flow is determined by the arterial/alveolar pressure difference</a:t>
            </a:r>
            <a:endParaRPr lang="x-none" sz="2500" dirty="0"/>
          </a:p>
        </p:txBody>
      </p:sp>
    </p:spTree>
    <p:extLst>
      <p:ext uri="{BB962C8B-B14F-4D97-AF65-F5344CB8AC3E}">
        <p14:creationId xmlns:p14="http://schemas.microsoft.com/office/powerpoint/2010/main" val="6784338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21B4E5-BED2-3ABE-FC6A-8AD091BCA26D}"/>
              </a:ext>
            </a:extLst>
          </p:cNvPr>
          <p:cNvSpPr>
            <a:spLocks noGrp="1"/>
          </p:cNvSpPr>
          <p:nvPr>
            <p:ph idx="1"/>
          </p:nvPr>
        </p:nvSpPr>
        <p:spPr>
          <a:xfrm>
            <a:off x="1390952" y="1088571"/>
            <a:ext cx="10801048" cy="5533571"/>
          </a:xfrm>
        </p:spPr>
        <p:txBody>
          <a:bodyPr/>
          <a:lstStyle/>
          <a:p>
            <a:r>
              <a:rPr lang="en-GB" sz="2600" b="1" dirty="0">
                <a:solidFill>
                  <a:schemeClr val="accent1"/>
                </a:solidFill>
              </a:rPr>
              <a:t>Concerning O2 transport, oxygen capacity of the blood is determined by</a:t>
            </a:r>
          </a:p>
          <a:p>
            <a:pPr>
              <a:buFont typeface="+mj-lt"/>
              <a:buAutoNum type="arabicPeriod"/>
            </a:pPr>
            <a:r>
              <a:rPr lang="en-GB" sz="2400" dirty="0"/>
              <a:t>Plasma volume</a:t>
            </a:r>
          </a:p>
          <a:p>
            <a:pPr>
              <a:buFont typeface="+mj-lt"/>
              <a:buAutoNum type="arabicPeriod"/>
            </a:pPr>
            <a:r>
              <a:rPr lang="en-GB" sz="2400" dirty="0"/>
              <a:t>Amount of O2 dissolved in the blood</a:t>
            </a:r>
          </a:p>
          <a:p>
            <a:pPr>
              <a:buFont typeface="+mj-lt"/>
              <a:buAutoNum type="arabicPeriod"/>
            </a:pPr>
            <a:r>
              <a:rPr lang="en-GB" sz="2400" dirty="0"/>
              <a:t>Amount of Hb in the blood</a:t>
            </a:r>
          </a:p>
          <a:p>
            <a:pPr>
              <a:buFont typeface="+mj-lt"/>
              <a:buAutoNum type="arabicPeriod"/>
            </a:pPr>
            <a:r>
              <a:rPr lang="en-GB" sz="2400" dirty="0"/>
              <a:t>Affinity of Hb for oxygen</a:t>
            </a:r>
          </a:p>
          <a:p>
            <a:pPr marL="457200" indent="-457200">
              <a:buFont typeface="+mj-lt"/>
              <a:buAutoNum type="arabicPeriod"/>
            </a:pPr>
            <a:r>
              <a:rPr lang="en-GB" sz="2400" dirty="0"/>
              <a:t>All of the above</a:t>
            </a:r>
            <a:endParaRPr lang="x-none" sz="2400" dirty="0"/>
          </a:p>
        </p:txBody>
      </p:sp>
    </p:spTree>
    <p:extLst>
      <p:ext uri="{BB962C8B-B14F-4D97-AF65-F5344CB8AC3E}">
        <p14:creationId xmlns:p14="http://schemas.microsoft.com/office/powerpoint/2010/main" val="28529419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23016B-4E60-4AF3-B22D-7D24B858D4B2}"/>
              </a:ext>
            </a:extLst>
          </p:cNvPr>
          <p:cNvSpPr>
            <a:spLocks noGrp="1"/>
          </p:cNvSpPr>
          <p:nvPr>
            <p:ph idx="1"/>
          </p:nvPr>
        </p:nvSpPr>
        <p:spPr>
          <a:xfrm>
            <a:off x="1319212" y="1088570"/>
            <a:ext cx="10872788" cy="5769429"/>
          </a:xfrm>
        </p:spPr>
        <p:txBody>
          <a:bodyPr/>
          <a:lstStyle/>
          <a:p>
            <a:r>
              <a:rPr lang="en-GB" dirty="0"/>
              <a:t> </a:t>
            </a:r>
            <a:r>
              <a:rPr lang="en-GB" sz="2300" b="1" dirty="0">
                <a:solidFill>
                  <a:schemeClr val="accent1"/>
                </a:solidFill>
              </a:rPr>
              <a:t>All the following shift the oxygen dissociation curve to the right EXCEPT</a:t>
            </a:r>
          </a:p>
          <a:p>
            <a:pPr>
              <a:buFont typeface="+mj-lt"/>
              <a:buAutoNum type="arabicPeriod"/>
            </a:pPr>
            <a:r>
              <a:rPr lang="en-GB" sz="2500" dirty="0"/>
              <a:t>Increased temperature</a:t>
            </a:r>
          </a:p>
          <a:p>
            <a:pPr>
              <a:buFont typeface="+mj-lt"/>
              <a:buAutoNum type="arabicPeriod"/>
            </a:pPr>
            <a:r>
              <a:rPr lang="en-GB" sz="2500" dirty="0"/>
              <a:t>Carbon monoxide poisoning</a:t>
            </a:r>
          </a:p>
          <a:p>
            <a:pPr>
              <a:buFont typeface="+mj-lt"/>
              <a:buAutoNum type="arabicPeriod"/>
            </a:pPr>
            <a:r>
              <a:rPr lang="en-GB" sz="2500" dirty="0"/>
              <a:t>Increased CO2</a:t>
            </a:r>
          </a:p>
          <a:p>
            <a:pPr>
              <a:buFont typeface="+mj-lt"/>
              <a:buAutoNum type="arabicPeriod"/>
            </a:pPr>
            <a:r>
              <a:rPr lang="en-GB" sz="2500" dirty="0"/>
              <a:t> Increased hydrogen ion</a:t>
            </a:r>
          </a:p>
          <a:p>
            <a:pPr>
              <a:buFont typeface="+mj-lt"/>
              <a:buAutoNum type="arabicPeriod"/>
            </a:pPr>
            <a:r>
              <a:rPr lang="en-GB" sz="2500" dirty="0"/>
              <a:t>Increased </a:t>
            </a:r>
            <a:r>
              <a:rPr lang="en-GB" sz="2500" dirty="0" err="1"/>
              <a:t>biphosphoglycerate</a:t>
            </a:r>
            <a:endParaRPr lang="x-none" sz="2500" dirty="0"/>
          </a:p>
        </p:txBody>
      </p:sp>
    </p:spTree>
    <p:extLst>
      <p:ext uri="{BB962C8B-B14F-4D97-AF65-F5344CB8AC3E}">
        <p14:creationId xmlns:p14="http://schemas.microsoft.com/office/powerpoint/2010/main" val="24735398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4F4E03-68FB-197C-10E8-7B97E79E2E55}"/>
              </a:ext>
            </a:extLst>
          </p:cNvPr>
          <p:cNvSpPr>
            <a:spLocks noGrp="1"/>
          </p:cNvSpPr>
          <p:nvPr>
            <p:ph idx="1"/>
          </p:nvPr>
        </p:nvSpPr>
        <p:spPr>
          <a:xfrm>
            <a:off x="1209524" y="1028095"/>
            <a:ext cx="10295088" cy="5049762"/>
          </a:xfrm>
        </p:spPr>
        <p:txBody>
          <a:bodyPr>
            <a:normAutofit/>
          </a:bodyPr>
          <a:lstStyle/>
          <a:p>
            <a:r>
              <a:rPr lang="en-GB" sz="2400" b="1" dirty="0">
                <a:solidFill>
                  <a:schemeClr val="accent1"/>
                </a:solidFill>
              </a:rPr>
              <a:t>With respect to gas transport in the blood</a:t>
            </a:r>
            <a:endParaRPr lang="en-US" sz="2400" b="1" dirty="0">
              <a:solidFill>
                <a:schemeClr val="accent1"/>
              </a:solidFill>
            </a:endParaRPr>
          </a:p>
          <a:p>
            <a:pPr marL="457200" indent="-457200">
              <a:buFont typeface="+mj-lt"/>
              <a:buAutoNum type="arabicPeriod"/>
            </a:pPr>
            <a:r>
              <a:rPr lang="en-GB" sz="2100" dirty="0"/>
              <a:t> Normal arterial blood with a pO2 of 100mHg contains 3ml of dissolved oxygen per </a:t>
            </a:r>
            <a:r>
              <a:rPr lang="en-GB" sz="2100" dirty="0" err="1"/>
              <a:t>liter</a:t>
            </a:r>
            <a:endParaRPr lang="en-US" sz="2100" dirty="0"/>
          </a:p>
          <a:p>
            <a:pPr marL="457200" indent="-457200">
              <a:buFont typeface="+mj-lt"/>
              <a:buAutoNum type="arabicPeriod"/>
            </a:pPr>
            <a:r>
              <a:rPr lang="en-GB" sz="2100" dirty="0"/>
              <a:t> The great bulk of carbon dioxide in blood is found as dissolved carbon dioxide and </a:t>
            </a:r>
            <a:r>
              <a:rPr lang="en-GB" sz="2100" dirty="0" err="1"/>
              <a:t>carbamino</a:t>
            </a:r>
            <a:r>
              <a:rPr lang="en-GB" sz="2100" dirty="0"/>
              <a:t> compounds</a:t>
            </a:r>
            <a:endParaRPr lang="en-US" sz="2100" dirty="0"/>
          </a:p>
          <a:p>
            <a:pPr marL="457200" indent="-457200">
              <a:buFont typeface="+mj-lt"/>
              <a:buAutoNum type="arabicPeriod"/>
            </a:pPr>
            <a:r>
              <a:rPr lang="en-GB" sz="2100" dirty="0"/>
              <a:t> Oxygen capacity is the total amount of oxygen that can be carried in 100ml of blood</a:t>
            </a:r>
            <a:endParaRPr lang="en-US" sz="2100" dirty="0"/>
          </a:p>
          <a:p>
            <a:pPr marL="457200" indent="-457200">
              <a:buFont typeface="+mj-lt"/>
              <a:buAutoNum type="arabicPeriod"/>
            </a:pPr>
            <a:r>
              <a:rPr lang="en-GB" sz="2100" dirty="0"/>
              <a:t> Haldane effect refers to the shift of Chloride ions into the RBC to maintain electrical neutrality</a:t>
            </a:r>
            <a:r>
              <a:rPr lang="en-US" sz="2100" dirty="0"/>
              <a:t> </a:t>
            </a:r>
            <a:r>
              <a:rPr lang="en-GB" sz="2100" dirty="0"/>
              <a:t>after carbon dioxide diffuses out of </a:t>
            </a:r>
            <a:r>
              <a:rPr lang="en-US" sz="2100" dirty="0"/>
              <a:t>cells </a:t>
            </a:r>
          </a:p>
          <a:p>
            <a:pPr marL="457200" indent="-457200">
              <a:buFont typeface="+mj-lt"/>
              <a:buAutoNum type="arabicPeriod"/>
            </a:pPr>
            <a:r>
              <a:rPr lang="en-GB" sz="2100" dirty="0"/>
              <a:t>Arterial pO2 measures the amount of oxygen bound to </a:t>
            </a:r>
            <a:r>
              <a:rPr lang="en-GB" sz="2100" dirty="0" err="1"/>
              <a:t>hemoglobin</a:t>
            </a:r>
            <a:endParaRPr lang="x-none" sz="2100" dirty="0"/>
          </a:p>
        </p:txBody>
      </p:sp>
    </p:spTree>
    <p:extLst>
      <p:ext uri="{BB962C8B-B14F-4D97-AF65-F5344CB8AC3E}">
        <p14:creationId xmlns:p14="http://schemas.microsoft.com/office/powerpoint/2010/main" val="20169365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113571-0F0D-ED6B-E9D1-F30F9B76C302}"/>
              </a:ext>
            </a:extLst>
          </p:cNvPr>
          <p:cNvSpPr>
            <a:spLocks noGrp="1"/>
          </p:cNvSpPr>
          <p:nvPr>
            <p:ph idx="1"/>
          </p:nvPr>
        </p:nvSpPr>
        <p:spPr>
          <a:xfrm>
            <a:off x="1638299" y="1149047"/>
            <a:ext cx="10033605" cy="5473095"/>
          </a:xfrm>
        </p:spPr>
        <p:txBody>
          <a:bodyPr>
            <a:normAutofit/>
          </a:bodyPr>
          <a:lstStyle/>
          <a:p>
            <a:r>
              <a:rPr lang="en-GB" sz="2800" b="1" dirty="0">
                <a:solidFill>
                  <a:schemeClr val="accent1"/>
                </a:solidFill>
              </a:rPr>
              <a:t>Which of the following is Cause of hypoxic hypoxia</a:t>
            </a:r>
          </a:p>
          <a:p>
            <a:pPr marL="514350" indent="-514350">
              <a:buFont typeface="+mj-lt"/>
              <a:buAutoNum type="arabicPeriod"/>
            </a:pPr>
            <a:r>
              <a:rPr lang="en-GB" sz="3000" dirty="0"/>
              <a:t>Increase PO2 in inspired air </a:t>
            </a:r>
          </a:p>
          <a:p>
            <a:pPr marL="514350" indent="-514350">
              <a:buFont typeface="+mj-lt"/>
              <a:buAutoNum type="arabicPeriod"/>
            </a:pPr>
            <a:r>
              <a:rPr lang="en-GB" sz="3000" dirty="0"/>
              <a:t>Hyperventilation</a:t>
            </a:r>
          </a:p>
          <a:p>
            <a:pPr marL="514350" indent="-514350">
              <a:buFont typeface="+mj-lt"/>
              <a:buAutoNum type="arabicPeriod"/>
            </a:pPr>
            <a:r>
              <a:rPr lang="en-GB" sz="3000" dirty="0"/>
              <a:t>Normal gas exchange </a:t>
            </a:r>
          </a:p>
          <a:p>
            <a:pPr marL="514350" indent="-514350">
              <a:buFont typeface="+mj-lt"/>
              <a:buAutoNum type="arabicPeriod"/>
            </a:pPr>
            <a:r>
              <a:rPr lang="en-GB" sz="3000" dirty="0"/>
              <a:t> Arteriovenous shunt</a:t>
            </a:r>
            <a:endParaRPr lang="x-none" sz="3000" dirty="0"/>
          </a:p>
        </p:txBody>
      </p:sp>
    </p:spTree>
    <p:extLst>
      <p:ext uri="{BB962C8B-B14F-4D97-AF65-F5344CB8AC3E}">
        <p14:creationId xmlns:p14="http://schemas.microsoft.com/office/powerpoint/2010/main" val="21502089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980B4-E1CB-EEB2-0ED7-52FA57854537}"/>
              </a:ext>
            </a:extLst>
          </p:cNvPr>
          <p:cNvSpPr>
            <a:spLocks noGrp="1"/>
          </p:cNvSpPr>
          <p:nvPr>
            <p:ph type="title"/>
          </p:nvPr>
        </p:nvSpPr>
        <p:spPr/>
        <p:txBody>
          <a:bodyPr/>
          <a:lstStyle/>
          <a:p>
            <a:endParaRPr lang="x-none"/>
          </a:p>
        </p:txBody>
      </p:sp>
      <p:pic>
        <p:nvPicPr>
          <p:cNvPr id="4" name="Picture 4">
            <a:extLst>
              <a:ext uri="{FF2B5EF4-FFF2-40B4-BE49-F238E27FC236}">
                <a16:creationId xmlns:a16="http://schemas.microsoft.com/office/drawing/2014/main" id="{97D734E6-D728-D83A-ED3A-8F6734E8B5AB}"/>
              </a:ext>
            </a:extLst>
          </p:cNvPr>
          <p:cNvPicPr>
            <a:picLocks noGrp="1" noChangeAspect="1"/>
          </p:cNvPicPr>
          <p:nvPr>
            <p:ph idx="1"/>
          </p:nvPr>
        </p:nvPicPr>
        <p:blipFill>
          <a:blip r:embed="rId2"/>
          <a:stretch>
            <a:fillRect/>
          </a:stretch>
        </p:blipFill>
        <p:spPr>
          <a:xfrm>
            <a:off x="0" y="0"/>
            <a:ext cx="12192000" cy="6858000"/>
          </a:xfrm>
        </p:spPr>
      </p:pic>
      <p:sp>
        <p:nvSpPr>
          <p:cNvPr id="5" name="TextBox 4">
            <a:extLst>
              <a:ext uri="{FF2B5EF4-FFF2-40B4-BE49-F238E27FC236}">
                <a16:creationId xmlns:a16="http://schemas.microsoft.com/office/drawing/2014/main" id="{629963ED-C053-2756-E260-B862D03D70DF}"/>
              </a:ext>
            </a:extLst>
          </p:cNvPr>
          <p:cNvSpPr txBox="1"/>
          <p:nvPr/>
        </p:nvSpPr>
        <p:spPr>
          <a:xfrm>
            <a:off x="5193695" y="2517624"/>
            <a:ext cx="1828800" cy="1828800"/>
          </a:xfrm>
          <a:prstGeom prst="rect">
            <a:avLst/>
          </a:prstGeom>
          <a:noFill/>
        </p:spPr>
        <p:txBody>
          <a:bodyPr wrap="square" rtlCol="0">
            <a:spAutoFit/>
          </a:bodyPr>
          <a:lstStyle/>
          <a:p>
            <a:pPr algn="l"/>
            <a:endParaRPr lang="x-none" dirty="0"/>
          </a:p>
        </p:txBody>
      </p:sp>
    </p:spTree>
    <p:extLst>
      <p:ext uri="{BB962C8B-B14F-4D97-AF65-F5344CB8AC3E}">
        <p14:creationId xmlns:p14="http://schemas.microsoft.com/office/powerpoint/2010/main" val="121074508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otalTime>91</TotalTime>
  <Words>1576</Words>
  <Application>Microsoft Office PowerPoint</Application>
  <PresentationFormat>شاشة عريضة</PresentationFormat>
  <Paragraphs>129</Paragraphs>
  <Slides>54</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54</vt:i4>
      </vt:variant>
    </vt:vector>
  </HeadingPairs>
  <TitlesOfParts>
    <vt:vector size="59" baseType="lpstr">
      <vt:lpstr>Arial</vt:lpstr>
      <vt:lpstr>Century Gothic</vt:lpstr>
      <vt:lpstr>Helvetica</vt:lpstr>
      <vt:lpstr>Wingdings 3</vt:lpstr>
      <vt:lpstr>Wisp</vt:lpstr>
      <vt:lpstr>Gas Exchange and Transport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محمود سليمان</dc:creator>
  <cp:lastModifiedBy>jit</cp:lastModifiedBy>
  <cp:revision>4</cp:revision>
  <dcterms:created xsi:type="dcterms:W3CDTF">2023-04-25T16:18:09Z</dcterms:created>
  <dcterms:modified xsi:type="dcterms:W3CDTF">2023-04-30T05:55:00Z</dcterms:modified>
</cp:coreProperties>
</file>