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7" r:id="rId3"/>
    <p:sldId id="256" r:id="rId4"/>
    <p:sldId id="261" r:id="rId5"/>
    <p:sldId id="259" r:id="rId6"/>
    <p:sldId id="260" r:id="rId8"/>
    <p:sldId id="262" r:id="rId9"/>
    <p:sldId id="306" r:id="rId10"/>
    <p:sldId id="281" r:id="rId11"/>
    <p:sldId id="263" r:id="rId12"/>
    <p:sldId id="264" r:id="rId13"/>
    <p:sldId id="267" r:id="rId14"/>
    <p:sldId id="266" r:id="rId15"/>
    <p:sldId id="265" r:id="rId16"/>
    <p:sldId id="268" r:id="rId17"/>
    <p:sldId id="269" r:id="rId18"/>
    <p:sldId id="270" r:id="rId19"/>
    <p:sldId id="271" r:id="rId20"/>
    <p:sldId id="272" r:id="rId21"/>
    <p:sldId id="275" r:id="rId22"/>
    <p:sldId id="273" r:id="rId23"/>
    <p:sldId id="274" r:id="rId24"/>
    <p:sldId id="277" r:id="rId25"/>
    <p:sldId id="278" r:id="rId26"/>
    <p:sldId id="280" r:id="rId27"/>
    <p:sldId id="282" r:id="rId28"/>
    <p:sldId id="284" r:id="rId29"/>
    <p:sldId id="285" r:id="rId30"/>
    <p:sldId id="307" r:id="rId31"/>
    <p:sldId id="287" r:id="rId32"/>
    <p:sldId id="288" r:id="rId33"/>
    <p:sldId id="286" r:id="rId34"/>
    <p:sldId id="289" r:id="rId35"/>
    <p:sldId id="310" r:id="rId36"/>
    <p:sldId id="292" r:id="rId37"/>
    <p:sldId id="303" r:id="rId38"/>
    <p:sldId id="293" r:id="rId39"/>
    <p:sldId id="295" r:id="rId40"/>
    <p:sldId id="296" r:id="rId41"/>
    <p:sldId id="305" r:id="rId42"/>
    <p:sldId id="294" r:id="rId43"/>
    <p:sldId id="308" r:id="rId44"/>
    <p:sldId id="309" r:id="rId45"/>
    <p:sldId id="300" r:id="rId46"/>
    <p:sldId id="302" r:id="rId47"/>
    <p:sldId id="297" r:id="rId48"/>
    <p:sldId id="298" r:id="rId49"/>
    <p:sldId id="283"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89DA844-280D-4BDA-8583-7BCC207D9BDD}" styleName="Table_0">
    <a:wholeTbl>
      <a:tcTxStyle>
        <a:font>
          <a:latin typeface="Georgia"/>
          <a:ea typeface="Georgia"/>
          <a:cs typeface="Georgi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EF2"/>
          </a:solidFill>
        </a:fill>
      </a:tcStyle>
    </a:wholeTbl>
    <a:band1H>
      <a:tcStyle>
        <a:tcBdr/>
        <a:fill>
          <a:solidFill>
            <a:srgbClr val="D1DBE5"/>
          </a:solidFill>
        </a:fill>
      </a:tcStyle>
    </a:band1H>
    <a:band2H>
      <a:tcStyle>
        <a:tcBdr/>
      </a:tcStyle>
    </a:band2H>
    <a:band1V>
      <a:tcStyle>
        <a:tcBdr/>
        <a:fill>
          <a:solidFill>
            <a:srgbClr val="D1DBE5"/>
          </a:solidFill>
        </a:fill>
      </a:tcStyle>
    </a:band1V>
    <a:band2V>
      <a:tcStyle>
        <a:tcBdr/>
      </a:tcStyle>
    </a:band2V>
    <a:lastCol>
      <a:tcTxStyle b="on">
        <a:font>
          <a:latin typeface="Georgia"/>
          <a:ea typeface="Georgia"/>
          <a:cs typeface="Georgia"/>
        </a:font>
        <a:schemeClr val="lt1"/>
      </a:tcTxStyle>
      <a:tcStyle>
        <a:tcBdr/>
        <a:fill>
          <a:solidFill>
            <a:schemeClr val="accent6"/>
          </a:solidFill>
        </a:fill>
      </a:tcStyle>
    </a:lastCol>
    <a:firstCol>
      <a:tcTxStyle b="on">
        <a:font>
          <a:latin typeface="Georgia"/>
          <a:ea typeface="Georgia"/>
          <a:cs typeface="Georgia"/>
        </a:font>
        <a:schemeClr val="lt1"/>
      </a:tcTxStyle>
      <a:tcStyle>
        <a:tcBdr/>
        <a:fill>
          <a:solidFill>
            <a:schemeClr val="accent6"/>
          </a:solidFill>
        </a:fill>
      </a:tcStyle>
    </a:firstCol>
    <a:lastRow>
      <a:tcTxStyle b="on">
        <a:font>
          <a:latin typeface="Georgia"/>
          <a:ea typeface="Georgia"/>
          <a:cs typeface="Georgia"/>
        </a:font>
        <a:schemeClr val="lt1"/>
      </a:tcTxStyle>
      <a:tcStyle>
        <a:tcBdr>
          <a:top>
            <a:ln w="38100" cap="flat" cmpd="sng">
              <a:solidFill>
                <a:schemeClr val="lt1"/>
              </a:solidFill>
              <a:prstDash val="solid"/>
              <a:round/>
              <a:headEnd type="none" w="sm" len="sm"/>
              <a:tailEnd type="none" w="sm" len="sm"/>
            </a:ln>
          </a:top>
        </a:tcBdr>
        <a:fill>
          <a:solidFill>
            <a:schemeClr val="accent6"/>
          </a:solidFill>
        </a:fill>
      </a:tcStyle>
    </a:lastRow>
    <a:seCell>
      <a:tcStyle>
        <a:tcBdr/>
      </a:tcStyle>
    </a:seCell>
    <a:swCell>
      <a:tcStyle>
        <a:tcBdr/>
      </a:tcStyle>
    </a:swCell>
    <a:firstRow>
      <a:tcTxStyle b="on">
        <a:font>
          <a:latin typeface="Georgia"/>
          <a:ea typeface="Georgia"/>
          <a:cs typeface="Georgia"/>
        </a:font>
        <a:schemeClr val="lt1"/>
      </a:tcTxStyle>
      <a:tcStyle>
        <a:tcBdr>
          <a:bottom>
            <a:ln w="38100" cap="flat" cmpd="sng">
              <a:solidFill>
                <a:schemeClr val="lt1"/>
              </a:solidFill>
              <a:prstDash val="solid"/>
              <a:round/>
              <a:headEnd type="none" w="sm" len="sm"/>
              <a:tailEnd type="none" w="sm" len="sm"/>
            </a:ln>
          </a:bottom>
        </a:tcBdr>
        <a:fill>
          <a:solidFill>
            <a:schemeClr val="accent6"/>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4" Type="http://schemas.openxmlformats.org/officeDocument/2006/relationships/commentAuthors" Target="commentAuthors.xml"/><Relationship Id="rId53" Type="http://schemas.openxmlformats.org/officeDocument/2006/relationships/tableStyles" Target="tableStyles.xml"/><Relationship Id="rId52" Type="http://schemas.openxmlformats.org/officeDocument/2006/relationships/viewProps" Target="viewProps.xml"/><Relationship Id="rId51" Type="http://schemas.openxmlformats.org/officeDocument/2006/relationships/presProps" Target="presProps.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4-25T02:12:55.486" idx="1">
    <p:pos x="10" y="10"/>
    <p:text>vc</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1" name="Shape 201"/>
        <p:cNvGrpSpPr/>
        <p:nvPr/>
      </p:nvGrpSpPr>
      <p:grpSpPr>
        <a:xfrm>
          <a:off x="0" y="0"/>
          <a:ext cx="0" cy="0"/>
          <a:chOff x="0" y="0"/>
          <a:chExt cx="0" cy="0"/>
        </a:xfrm>
      </p:grpSpPr>
      <p:sp>
        <p:nvSpPr>
          <p:cNvPr id="202" name="Google Shape;202;p12: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3" name="Google Shape;203;p12: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90" name="Shape 290"/>
        <p:cNvGrpSpPr/>
        <p:nvPr/>
      </p:nvGrpSpPr>
      <p:grpSpPr>
        <a:xfrm>
          <a:off x="0" y="0"/>
          <a:ext cx="0" cy="0"/>
          <a:chOff x="0" y="0"/>
          <a:chExt cx="0" cy="0"/>
        </a:xfrm>
      </p:grpSpPr>
      <p:sp>
        <p:nvSpPr>
          <p:cNvPr id="291" name="Google Shape;291;p25: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92" name="Google Shape;292;p2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658" name="Shape 658"/>
        <p:cNvGrpSpPr/>
        <p:nvPr/>
      </p:nvGrpSpPr>
      <p:grpSpPr>
        <a:xfrm>
          <a:off x="0" y="0"/>
          <a:ext cx="0" cy="0"/>
          <a:chOff x="0" y="0"/>
          <a:chExt cx="0" cy="0"/>
        </a:xfrm>
      </p:grpSpPr>
      <p:sp>
        <p:nvSpPr>
          <p:cNvPr id="659" name="Google Shape;659;p66: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660" name="Google Shape;660;p66: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682" name="Shape 682"/>
        <p:cNvGrpSpPr/>
        <p:nvPr/>
      </p:nvGrpSpPr>
      <p:grpSpPr>
        <a:xfrm>
          <a:off x="0" y="0"/>
          <a:ext cx="0" cy="0"/>
          <a:chOff x="0" y="0"/>
          <a:chExt cx="0" cy="0"/>
        </a:xfrm>
      </p:grpSpPr>
      <p:sp>
        <p:nvSpPr>
          <p:cNvPr id="683" name="Google Shape;683;p70: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684" name="Google Shape;684;p70: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695" name="Shape 695"/>
        <p:cNvGrpSpPr/>
        <p:nvPr/>
      </p:nvGrpSpPr>
      <p:grpSpPr>
        <a:xfrm>
          <a:off x="0" y="0"/>
          <a:ext cx="0" cy="0"/>
          <a:chOff x="0" y="0"/>
          <a:chExt cx="0" cy="0"/>
        </a:xfrm>
      </p:grpSpPr>
      <p:sp>
        <p:nvSpPr>
          <p:cNvPr id="696" name="Google Shape;696;p72: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697" name="Google Shape;697;p72: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701" name="Shape 701"/>
        <p:cNvGrpSpPr/>
        <p:nvPr/>
      </p:nvGrpSpPr>
      <p:grpSpPr>
        <a:xfrm>
          <a:off x="0" y="0"/>
          <a:ext cx="0" cy="0"/>
          <a:chOff x="0" y="0"/>
          <a:chExt cx="0" cy="0"/>
        </a:xfrm>
      </p:grpSpPr>
      <p:sp>
        <p:nvSpPr>
          <p:cNvPr id="702" name="Google Shape;702;p73:notes"/>
          <p:cNvSpPr txBox="1"/>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703" name="Google Shape;703;p7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76672"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205728" y="1600200"/>
            <a:ext cx="5376672"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0573"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0">
          <a:gsLst>
            <a:gs pos="86000">
              <a:schemeClr val="tx2">
                <a:lumMod val="60000"/>
                <a:lumOff val="40000"/>
              </a:schemeClr>
            </a:gs>
            <a:gs pos="60000">
              <a:schemeClr val="accent3">
                <a:lumMod val="20000"/>
                <a:lumOff val="80000"/>
              </a:schemeClr>
            </a:gs>
          </a:gsLst>
          <a:lin ang="7500000" scaled="0"/>
        </a:gradFill>
        <a:effectLst/>
      </p:bgPr>
    </p:bg>
    <p:spTree>
      <p:nvGrpSpPr>
        <p:cNvPr id="1" name=""/>
        <p:cNvGrpSpPr/>
        <p:nvPr/>
      </p:nvGrpSpPr>
      <p:grpSpPr/>
      <p:sp>
        <p:nvSpPr>
          <p:cNvPr id="1026" name="Title 1025"/>
          <p:cNvSpPr/>
          <p:nvPr>
            <p:ph type="title"/>
          </p:nvPr>
        </p:nvSpPr>
        <p:spPr>
          <a:xfrm>
            <a:off x="609600" y="274638"/>
            <a:ext cx="10972800" cy="1143000"/>
          </a:xfrm>
          <a:prstGeom prst="rect">
            <a:avLst/>
          </a:prstGeom>
          <a:noFill/>
          <a:ln w="9525">
            <a:noFill/>
          </a:ln>
        </p:spPr>
        <p:txBody>
          <a:bodyPr anchor="ctr" anchorCtr="0"/>
          <a:p>
            <a:pPr lvl="0"/>
            <a:r>
              <a:t>Click to edit Master title style</a:t>
            </a:r>
          </a:p>
        </p:txBody>
      </p:sp>
      <p:sp>
        <p:nvSpPr>
          <p:cNvPr id="1027" name="Text Placeholder 1026"/>
          <p:cNvSpPr/>
          <p:nvPr>
            <p:ph type="body" idx="1"/>
          </p:nvPr>
        </p:nvSpPr>
        <p:spPr>
          <a:xfrm>
            <a:off x="609600" y="1600200"/>
            <a:ext cx="10972800" cy="4525963"/>
          </a:xfrm>
          <a:prstGeom prst="rect">
            <a:avLst/>
          </a:prstGeom>
          <a:noFill/>
          <a:ln w="9525">
            <a:noFill/>
          </a:ln>
        </p:spPr>
        <p:txBody>
          <a:bodyPr/>
          <a:p>
            <a:pPr lvl="0"/>
            <a:r>
              <a:t>Click to edit Master text styles</a:t>
            </a:r>
          </a:p>
          <a:p>
            <a:pPr lvl="1"/>
            <a:r>
              <a:t>Second level</a:t>
            </a:r>
          </a:p>
          <a:p>
            <a:pPr lvl="2"/>
            <a:r>
              <a:t>Third level</a:t>
            </a:r>
          </a:p>
          <a:p>
            <a:pPr lvl="3"/>
            <a:r>
              <a:t>Fourth level</a:t>
            </a:r>
          </a:p>
          <a:p>
            <a:pPr lvl="4"/>
            <a:r>
              <a:t>Fifth level</a:t>
            </a:r>
          </a:p>
        </p:txBody>
      </p:sp>
      <p:sp>
        <p:nvSpPr>
          <p:cNvPr id="1028" name="Date Placeholder 1027"/>
          <p:cNvSpPr/>
          <p:nvPr>
            <p:ph type="dt" sz="half" idx="2"/>
          </p:nvPr>
        </p:nvSpPr>
        <p:spPr>
          <a:xfrm>
            <a:off x="609600" y="6245225"/>
            <a:ext cx="2844800" cy="476250"/>
          </a:xfrm>
          <a:prstGeom prst="rect">
            <a:avLst/>
          </a:prstGeom>
          <a:noFill/>
          <a:ln w="9525">
            <a:noFill/>
          </a:ln>
        </p:spPr>
        <p:txBody>
          <a:bodyPr/>
          <a:lstStyle>
            <a:lvl1pPr>
              <a:defRPr sz="1400"/>
            </a:lvl1pPr>
          </a:lstStyle>
          <a:p>
            <a:fld id="{63A1C593-65D0-4073-BCC9-577B9352EA97}" type="datetimeFigureOut">
              <a:rPr lang="en-US" smtClean="0"/>
            </a:fld>
            <a:endParaRPr lang="en-US"/>
          </a:p>
        </p:txBody>
      </p:sp>
      <p:sp>
        <p:nvSpPr>
          <p:cNvPr id="1029" name="Footer Placeholder 1028"/>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en-US"/>
          </a:p>
        </p:txBody>
      </p:sp>
      <p:sp>
        <p:nvSpPr>
          <p:cNvPr id="1030" name="Slide Number Placeholder 1029"/>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1.jpeg"/><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4.xml"/><Relationship Id="rId3" Type="http://schemas.openxmlformats.org/officeDocument/2006/relationships/image" Target="../media/image13.png"/><Relationship Id="rId2" Type="http://schemas.openxmlformats.org/officeDocument/2006/relationships/oleObject" Target="../embeddings/oleObject1.bin"/><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uptodate.com/contents/albuterol-salbutamol-drug-information?search=Pulmonary+Function+Test&amp;topicRef=6969&amp;source=see_link" TargetMode="Externa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16.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607060"/>
            <a:ext cx="10972800" cy="5910580"/>
          </a:xfrm>
        </p:spPr>
        <p:txBody>
          <a:bodyPr/>
          <a:p>
            <a:pPr algn="l"/>
            <a:br>
              <a:rPr lang="en-US" sz="6000" b="1">
                <a:solidFill>
                  <a:schemeClr val="tx1"/>
                </a:solidFill>
              </a:rPr>
            </a:br>
            <a:r>
              <a:rPr lang="en-US" sz="6000" b="1">
                <a:solidFill>
                  <a:schemeClr val="tx1"/>
                </a:solidFill>
              </a:rPr>
              <a:t>Pulmonary functions tests</a:t>
            </a:r>
            <a:br>
              <a:rPr lang="en-US" sz="6000" b="1">
                <a:solidFill>
                  <a:schemeClr val="tx1"/>
                </a:solidFill>
              </a:rPr>
            </a:br>
            <a:br>
              <a:rPr lang="en-US" sz="6000" b="1">
                <a:solidFill>
                  <a:schemeClr val="tx1"/>
                </a:solidFill>
              </a:rPr>
            </a:br>
            <a:br>
              <a:rPr lang="en-US" sz="6000" b="1">
                <a:solidFill>
                  <a:schemeClr val="tx1"/>
                </a:solidFill>
              </a:rPr>
            </a:br>
            <a:br>
              <a:rPr lang="en-US" sz="5400" b="1">
                <a:solidFill>
                  <a:schemeClr val="tx1"/>
                </a:solidFill>
              </a:rPr>
            </a:br>
            <a:r>
              <a:rPr lang="en-US" sz="3200" b="1">
                <a:solidFill>
                  <a:srgbClr val="002060"/>
                </a:solidFill>
              </a:rPr>
              <a:t>prepared by : dr. alaa abushahla</a:t>
            </a:r>
            <a:br>
              <a:rPr lang="en-US" sz="3200" b="1">
                <a:solidFill>
                  <a:srgbClr val="002060"/>
                </a:solidFill>
              </a:rPr>
            </a:br>
            <a:r>
              <a:rPr lang="en-US" sz="3200" b="1">
                <a:solidFill>
                  <a:srgbClr val="002060"/>
                </a:solidFill>
              </a:rPr>
              <a:t>teaching assistant, AUG </a:t>
            </a:r>
            <a:endParaRPr lang="en-US" sz="3200" b="1">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275590"/>
            <a:ext cx="10515600" cy="1118235"/>
          </a:xfrm>
        </p:spPr>
        <p:txBody>
          <a:bodyPr>
            <a:normAutofit fontScale="90000"/>
          </a:bodyPr>
          <a:p>
            <a:r>
              <a:rPr lang="en-US" b="1">
                <a:sym typeface="+mn-ea"/>
              </a:rPr>
              <a:t>Purposes Pulmonary Function Testing</a:t>
            </a:r>
            <a:br>
              <a:rPr lang="en-US" b="1"/>
            </a:br>
            <a:endParaRPr lang="en-US"/>
          </a:p>
        </p:txBody>
      </p:sp>
      <p:sp>
        <p:nvSpPr>
          <p:cNvPr id="7" name="Content Placeholder 6"/>
          <p:cNvSpPr>
            <a:spLocks noGrp="1"/>
          </p:cNvSpPr>
          <p:nvPr>
            <p:ph idx="1"/>
          </p:nvPr>
        </p:nvSpPr>
        <p:spPr>
          <a:xfrm>
            <a:off x="0" y="894715"/>
            <a:ext cx="12322810" cy="5962650"/>
          </a:xfrm>
        </p:spPr>
        <p:txBody>
          <a:bodyPr/>
          <a:p>
            <a:r>
              <a:rPr lang="en-US" sz="2800"/>
              <a:t>diagnosis of symptomatic </a:t>
            </a:r>
            <a:endParaRPr lang="en-US" sz="2800"/>
          </a:p>
          <a:p>
            <a:r>
              <a:rPr lang="en-US" sz="2800"/>
              <a:t>screening for early, asymptomatic disease </a:t>
            </a:r>
            <a:endParaRPr lang="en-US" sz="2800"/>
          </a:p>
          <a:p>
            <a:r>
              <a:rPr lang="en-US" sz="2800"/>
              <a:t>prognostic of known disease </a:t>
            </a:r>
            <a:endParaRPr lang="en-US" sz="2800"/>
          </a:p>
          <a:p>
            <a:r>
              <a:rPr lang="en-US" sz="2800"/>
              <a:t>monitoring response to treatment </a:t>
            </a:r>
            <a:endParaRPr lang="en-US" sz="2800"/>
          </a:p>
          <a:p>
            <a:endParaRPr lang="en-US" sz="2800"/>
          </a:p>
          <a:p>
            <a:pPr>
              <a:buFont typeface="Wingdings" panose="05000000000000000000" charset="0"/>
              <a:buChar char="v"/>
            </a:pPr>
            <a:r>
              <a:rPr lang="en-US" sz="2800"/>
              <a:t>as a diagnostic tool, PFTs help classify diffuse lung disease into three categories </a:t>
            </a:r>
            <a:endParaRPr lang="en-US" sz="2800"/>
          </a:p>
          <a:p>
            <a:pPr marL="0" indent="0">
              <a:buNone/>
            </a:pPr>
            <a:r>
              <a:rPr lang="en-US" sz="2800"/>
              <a:t>1- obstructive lung disease </a:t>
            </a:r>
            <a:endParaRPr lang="en-US" sz="2800"/>
          </a:p>
          <a:p>
            <a:pPr marL="0" indent="0">
              <a:buNone/>
            </a:pPr>
            <a:r>
              <a:rPr lang="en-US" sz="2800"/>
              <a:t>2- restrictive lung disease </a:t>
            </a:r>
            <a:endParaRPr lang="en-US" sz="2800"/>
          </a:p>
          <a:p>
            <a:pPr marL="0" indent="0">
              <a:buNone/>
            </a:pPr>
            <a:r>
              <a:rPr lang="en-US" sz="2800"/>
              <a:t>3- pulmonary vascular disease </a:t>
            </a:r>
            <a:endParaRPr lang="en-US" sz="2800"/>
          </a:p>
          <a:p>
            <a:pPr marL="0" indent="0">
              <a:buNone/>
            </a:pPr>
            <a:endParaRPr lang="en-US" sz="2800"/>
          </a:p>
        </p:txBody>
      </p:sp>
      <p:sp>
        <p:nvSpPr>
          <p:cNvPr id="139" name="Google Shape;139;p2"/>
          <p:cNvSpPr txBox="1"/>
          <p:nvPr/>
        </p:nvSpPr>
        <p:spPr>
          <a:xfrm>
            <a:off x="1485900" y="5941060"/>
            <a:ext cx="8465820" cy="705485"/>
          </a:xfrm>
          <a:prstGeom prst="rect">
            <a:avLst/>
          </a:prstGeom>
          <a:solidFill>
            <a:srgbClr val="92D050"/>
          </a:solidFill>
          <a:ln>
            <a:noFill/>
          </a:ln>
        </p:spPr>
        <p:txBody>
          <a:bodyPr spcFirstLastPara="1" wrap="square" lIns="91425" tIns="45700" rIns="91425" bIns="45700" anchor="t" anchorCtr="0">
            <a:spAutoFit/>
          </a:bodyPr>
          <a:p>
            <a:pPr marL="609600" marR="0" lvl="0" indent="-609600" algn="l" rtl="0">
              <a:spcBef>
                <a:spcPts val="0"/>
              </a:spcBef>
              <a:spcAft>
                <a:spcPts val="0"/>
              </a:spcAft>
              <a:buNone/>
            </a:pPr>
            <a:r>
              <a:rPr lang="en-US" sz="2000" b="0" i="0" u="none" strike="noStrike" cap="none">
                <a:solidFill>
                  <a:schemeClr val="dk1"/>
                </a:solidFill>
                <a:latin typeface="Georgia" panose="02040502050405020303"/>
                <a:ea typeface="Georgia" panose="02040502050405020303"/>
                <a:cs typeface="Georgia" panose="02040502050405020303"/>
                <a:sym typeface="Georgia" panose="02040502050405020303"/>
              </a:rPr>
              <a:t>Group of procedures that measure the function of the lungs </a:t>
            </a:r>
            <a:endParaRPr sz="20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pPr marL="0" marR="0" lvl="0" indent="0" algn="l" rtl="0">
              <a:spcBef>
                <a:spcPts val="0"/>
              </a:spcBef>
              <a:spcAft>
                <a:spcPts val="0"/>
              </a:spcAft>
              <a:buNone/>
            </a:pPr>
            <a:endParaRPr sz="20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functions of pulmonary systems tested by PFTs</a:t>
            </a:r>
            <a:endParaRPr lang="en-US"/>
          </a:p>
        </p:txBody>
      </p:sp>
      <p:sp>
        <p:nvSpPr>
          <p:cNvPr id="3" name="Content Placeholder 2"/>
          <p:cNvSpPr>
            <a:spLocks noGrp="1"/>
          </p:cNvSpPr>
          <p:nvPr>
            <p:ph idx="1"/>
          </p:nvPr>
        </p:nvSpPr>
        <p:spPr>
          <a:xfrm>
            <a:off x="46990" y="416560"/>
            <a:ext cx="12098020" cy="6441440"/>
          </a:xfrm>
        </p:spPr>
        <p:txBody>
          <a:bodyPr/>
          <a:p>
            <a:endParaRPr lang="en-US"/>
          </a:p>
          <a:p>
            <a:endParaRPr lang="en-US"/>
          </a:p>
          <a:p>
            <a:r>
              <a:rPr lang="en-US"/>
              <a:t>provide information about every component of respiration </a:t>
            </a:r>
            <a:endParaRPr lang="en-US"/>
          </a:p>
          <a:p>
            <a:pPr marL="0" indent="0">
              <a:buNone/>
            </a:pPr>
            <a:r>
              <a:rPr lang="en-US"/>
              <a:t>including :</a:t>
            </a:r>
            <a:endParaRPr lang="en-US"/>
          </a:p>
          <a:p>
            <a:pPr>
              <a:buFont typeface="Wingdings" panose="05000000000000000000" charset="0"/>
              <a:buChar char="§"/>
            </a:pPr>
            <a:r>
              <a:rPr lang="en-US"/>
              <a:t>patency of the airways (large and small)</a:t>
            </a:r>
            <a:endParaRPr lang="en-US"/>
          </a:p>
          <a:p>
            <a:pPr>
              <a:buFont typeface="Wingdings" panose="05000000000000000000" charset="0"/>
              <a:buChar char="§"/>
            </a:pPr>
            <a:r>
              <a:rPr lang="en-US"/>
              <a:t>parenchyma (alveoli and interstitium )</a:t>
            </a:r>
            <a:endParaRPr lang="en-US"/>
          </a:p>
          <a:p>
            <a:pPr>
              <a:buFont typeface="Wingdings" panose="05000000000000000000" charset="0"/>
              <a:buChar char="§"/>
            </a:pPr>
            <a:r>
              <a:rPr lang="en-US"/>
              <a:t>pulmonary vasculature </a:t>
            </a:r>
            <a:endParaRPr lang="en-US"/>
          </a:p>
          <a:p>
            <a:pPr>
              <a:buFont typeface="Wingdings" panose="05000000000000000000" charset="0"/>
              <a:buChar char="§"/>
            </a:pPr>
            <a:r>
              <a:rPr lang="en-US"/>
              <a:t>bellows/pumps mechanism resposible for the changes of intrathoracic pressure (diaphragm and chest wall )</a:t>
            </a:r>
            <a:endParaRPr lang="en-US"/>
          </a:p>
          <a:p>
            <a:pPr>
              <a:buFont typeface="Wingdings" panose="05000000000000000000" charset="0"/>
              <a:buChar char="§"/>
            </a:pPr>
            <a:r>
              <a:rPr lang="en-US"/>
              <a:t>neural control of ventillation </a:t>
            </a:r>
            <a:endParaRPr lang="en-US"/>
          </a:p>
          <a:p>
            <a:pPr>
              <a:buFont typeface="Wingdings" panose="05000000000000000000" charset="0"/>
              <a:buChar char="§"/>
            </a:pP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04" name="Shape 204"/>
        <p:cNvGrpSpPr/>
        <p:nvPr/>
      </p:nvGrpSpPr>
      <p:grpSpPr>
        <a:xfrm>
          <a:off x="0" y="0"/>
          <a:ext cx="0" cy="0"/>
          <a:chOff x="0" y="0"/>
          <a:chExt cx="0" cy="0"/>
        </a:xfrm>
      </p:grpSpPr>
      <p:sp>
        <p:nvSpPr>
          <p:cNvPr id="205" name="Google Shape;205;p12"/>
          <p:cNvSpPr txBox="1"/>
          <p:nvPr>
            <p:ph type="title"/>
          </p:nvPr>
        </p:nvSpPr>
        <p:spPr>
          <a:xfrm>
            <a:off x="894715" y="373380"/>
            <a:ext cx="8229600" cy="1066800"/>
          </a:xfrm>
          <a:prstGeom prst="rect">
            <a:avLst/>
          </a:prstGeom>
          <a:noFill/>
          <a:ln>
            <a:noFill/>
          </a:ln>
        </p:spPr>
        <p:txBody>
          <a:bodyPr spcFirstLastPara="1" wrap="square" lIns="91425" tIns="45700" rIns="91425" bIns="45700" anchor="ctr" anchorCtr="0">
            <a:normAutofit/>
          </a:bodyPr>
          <a:lstStyle/>
          <a:p>
            <a:pPr marL="0" lvl="0" indent="0" algn="l" rtl="1">
              <a:spcBef>
                <a:spcPts val="0"/>
              </a:spcBef>
              <a:spcAft>
                <a:spcPts val="0"/>
              </a:spcAft>
              <a:buClr>
                <a:schemeClr val="dk2"/>
              </a:buClr>
              <a:buSzPts val="4000"/>
              <a:buFont typeface="Trebuchet MS" panose="020B0603020202020204"/>
              <a:buNone/>
            </a:pPr>
            <a:r>
              <a:rPr lang="en-US" sz="4000" b="1"/>
              <a:t>PULMONARY FUNCTION TESTS:</a:t>
            </a:r>
            <a:endParaRPr lang="en-US" sz="4000" b="1"/>
          </a:p>
        </p:txBody>
      </p:sp>
      <p:sp>
        <p:nvSpPr>
          <p:cNvPr id="206" name="Google Shape;206;p12"/>
          <p:cNvSpPr txBox="1"/>
          <p:nvPr>
            <p:ph type="body" idx="1"/>
          </p:nvPr>
        </p:nvSpPr>
        <p:spPr>
          <a:xfrm>
            <a:off x="759460" y="1167765"/>
            <a:ext cx="9843135" cy="5690235"/>
          </a:xfrm>
          <a:prstGeom prst="rect">
            <a:avLst/>
          </a:prstGeom>
          <a:noFill/>
          <a:ln>
            <a:noFill/>
          </a:ln>
        </p:spPr>
        <p:txBody>
          <a:bodyPr spcFirstLastPara="1" wrap="square" lIns="91425" tIns="45700" rIns="91425" bIns="45700" anchor="t" anchorCtr="0">
            <a:normAutofit fontScale="90000"/>
          </a:bodyPr>
          <a:lstStyle/>
          <a:p>
            <a:pPr marL="365760" lvl="0" indent="-255905" algn="l" rtl="0">
              <a:lnSpc>
                <a:spcPct val="150000"/>
              </a:lnSpc>
              <a:spcBef>
                <a:spcPts val="0"/>
              </a:spcBef>
              <a:spcAft>
                <a:spcPts val="0"/>
              </a:spcAft>
              <a:buSzPts val="2800"/>
              <a:buFont typeface="Noto Sans Symbols"/>
              <a:buChar char="❖"/>
            </a:pPr>
            <a:r>
              <a:rPr lang="en-US"/>
              <a:t>Spirometry.</a:t>
            </a:r>
            <a:endParaRPr lang="en-US"/>
          </a:p>
          <a:p>
            <a:pPr marL="365760" lvl="0" indent="-255905" algn="l" rtl="0">
              <a:lnSpc>
                <a:spcPct val="150000"/>
              </a:lnSpc>
              <a:spcBef>
                <a:spcPts val="300"/>
              </a:spcBef>
              <a:spcAft>
                <a:spcPts val="0"/>
              </a:spcAft>
              <a:buSzPts val="2800"/>
              <a:buFont typeface="Noto Sans Symbols"/>
              <a:buChar char="❖"/>
            </a:pPr>
            <a:r>
              <a:rPr lang="en-US"/>
              <a:t> lung volumes.</a:t>
            </a:r>
            <a:endParaRPr lang="en-US"/>
          </a:p>
          <a:p>
            <a:pPr marL="365760" lvl="0" indent="-255905" algn="l" rtl="0">
              <a:lnSpc>
                <a:spcPct val="150000"/>
              </a:lnSpc>
              <a:spcBef>
                <a:spcPts val="300"/>
              </a:spcBef>
              <a:spcAft>
                <a:spcPts val="0"/>
              </a:spcAft>
              <a:buSzPts val="2800"/>
              <a:buFont typeface="Noto Sans Symbols"/>
              <a:buChar char="❖"/>
            </a:pPr>
            <a:r>
              <a:rPr lang="en-US"/>
              <a:t> diffusing capacity for carbon monoxide(Dlco)</a:t>
            </a:r>
            <a:endParaRPr lang="en-US"/>
          </a:p>
          <a:p>
            <a:pPr marL="365760" lvl="0" indent="-255905" algn="l" rtl="0">
              <a:lnSpc>
                <a:spcPct val="150000"/>
              </a:lnSpc>
              <a:spcBef>
                <a:spcPts val="300"/>
              </a:spcBef>
              <a:spcAft>
                <a:spcPts val="0"/>
              </a:spcAft>
              <a:buSzPts val="2800"/>
              <a:buFont typeface="Noto Sans Symbols"/>
              <a:buChar char="❖"/>
            </a:pPr>
            <a:r>
              <a:rPr lang="en-US"/>
              <a:t>ABG</a:t>
            </a:r>
            <a:endParaRPr lang="en-US"/>
          </a:p>
          <a:p>
            <a:pPr marL="365760" lvl="0" indent="-255905" algn="l" rtl="0">
              <a:lnSpc>
                <a:spcPct val="150000"/>
              </a:lnSpc>
              <a:spcBef>
                <a:spcPts val="300"/>
              </a:spcBef>
              <a:spcAft>
                <a:spcPts val="0"/>
              </a:spcAft>
              <a:buSzPts val="2800"/>
              <a:buFont typeface="Noto Sans Symbols"/>
              <a:buChar char="❖"/>
            </a:pPr>
            <a:r>
              <a:rPr lang="en-US"/>
              <a:t> maximum respiratory pressures measurment</a:t>
            </a:r>
            <a:endParaRPr lang="en-US"/>
          </a:p>
          <a:p>
            <a:pPr marL="365760" lvl="0" indent="-255905" algn="l" rtl="0">
              <a:lnSpc>
                <a:spcPct val="150000"/>
              </a:lnSpc>
              <a:spcBef>
                <a:spcPts val="300"/>
              </a:spcBef>
              <a:spcAft>
                <a:spcPts val="0"/>
              </a:spcAft>
              <a:buSzPts val="2800"/>
              <a:buFont typeface="Noto Sans Symbols"/>
              <a:buChar char="❖"/>
            </a:pPr>
            <a:r>
              <a:rPr lang="en-US"/>
              <a:t>peak flow</a:t>
            </a:r>
            <a:endParaRPr lang="en-US"/>
          </a:p>
          <a:p>
            <a:pPr marL="365760" lvl="0" indent="-255905" algn="l" rtl="0">
              <a:lnSpc>
                <a:spcPct val="150000"/>
              </a:lnSpc>
              <a:spcBef>
                <a:spcPts val="300"/>
              </a:spcBef>
              <a:spcAft>
                <a:spcPts val="0"/>
              </a:spcAft>
              <a:buSzPts val="2800"/>
              <a:buFont typeface="Noto Sans Symbols"/>
              <a:buChar char="❖"/>
            </a:pPr>
            <a:r>
              <a:rPr lang="en-US"/>
              <a:t>exercise oxymetry </a:t>
            </a:r>
            <a:endParaRPr lang="en-US"/>
          </a:p>
          <a:p>
            <a:pPr marL="365760" lvl="0" indent="-255905" algn="l" rtl="0">
              <a:lnSpc>
                <a:spcPct val="150000"/>
              </a:lnSpc>
              <a:spcBef>
                <a:spcPts val="300"/>
              </a:spcBef>
              <a:spcAft>
                <a:spcPts val="0"/>
              </a:spcAft>
              <a:buSzPts val="2800"/>
              <a:buFont typeface="Noto Sans Symbols"/>
              <a:buChar char="❖"/>
            </a:pPr>
            <a:r>
              <a:rPr lang="en-US"/>
              <a:t>6 minute walk test </a:t>
            </a:r>
            <a:endParaRPr lang="en-US"/>
          </a:p>
          <a:p>
            <a:pPr marL="109855" lvl="0" indent="0" algn="l" rtl="0">
              <a:lnSpc>
                <a:spcPct val="150000"/>
              </a:lnSpc>
              <a:spcBef>
                <a:spcPts val="300"/>
              </a:spcBef>
              <a:spcAft>
                <a:spcPts val="0"/>
              </a:spcAft>
              <a:buSzPts val="2800"/>
              <a:buFont typeface="Noto Sans Symbols"/>
              <a:buNone/>
            </a:pP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329" name="Google Shape;329;p30"/>
          <p:cNvPicPr preferRelativeResize="0">
            <a:picLocks noChangeAspect="1"/>
          </p:cNvPicPr>
          <p:nvPr>
            <p:ph idx="1"/>
          </p:nvPr>
        </p:nvPicPr>
        <p:blipFill rotWithShape="1">
          <a:blip r:embed="rId1"/>
          <a:srcRect/>
          <a:stretch>
            <a:fillRect/>
          </a:stretch>
        </p:blipFill>
        <p:spPr>
          <a:xfrm>
            <a:off x="143510" y="-65405"/>
            <a:ext cx="11544300" cy="676021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97155" y="0"/>
            <a:ext cx="11923395" cy="6685915"/>
          </a:xfrm>
        </p:spPr>
        <p:txBody>
          <a:bodyPr/>
          <a:p>
            <a:endParaRPr lang="en-US" sz="2000"/>
          </a:p>
          <a:p>
            <a:pPr marL="38100" marR="0" lvl="0" indent="0" algn="l" rtl="0">
              <a:lnSpc>
                <a:spcPct val="119000"/>
              </a:lnSpc>
              <a:spcBef>
                <a:spcPts val="0"/>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Tidal volume (TV) </a:t>
            </a:r>
            <a:r>
              <a:rPr lang="en-US" sz="2400">
                <a:solidFill>
                  <a:schemeClr val="dk1"/>
                </a:solidFill>
                <a:latin typeface="Calibri" panose="020F0502020204030204"/>
                <a:ea typeface="Calibri" panose="020F0502020204030204"/>
                <a:cs typeface="Calibri" panose="020F0502020204030204"/>
                <a:sym typeface="Calibri" panose="020F0502020204030204"/>
              </a:rPr>
              <a:t>is the volume of air moved in and out of the respiratory tract (breathed) duringeach ventilatory cycle.</a:t>
            </a:r>
            <a:endParaRPr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8100" marR="549910" lvl="0" indent="0" algn="l" rtl="0">
              <a:lnSpc>
                <a:spcPct val="70000"/>
              </a:lnSpc>
              <a:spcBef>
                <a:spcPts val="1010"/>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Inspiratory reserve volume (IRV) </a:t>
            </a:r>
            <a:r>
              <a:rPr lang="en-US" sz="2400">
                <a:solidFill>
                  <a:schemeClr val="dk1"/>
                </a:solidFill>
                <a:latin typeface="Calibri" panose="020F0502020204030204"/>
                <a:ea typeface="Calibri" panose="020F0502020204030204"/>
                <a:cs typeface="Calibri" panose="020F0502020204030204"/>
                <a:sym typeface="Calibri" panose="020F0502020204030204"/>
              </a:rPr>
              <a:t>is the additional volume of air that can be forcibly inhaled  following a normal inspiration. It can be accessed simply by inspiring maximally, to the maximal  inspiratory level.</a:t>
            </a:r>
            <a:endParaRPr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8100" marR="719455" lvl="0" indent="0" algn="l" rtl="0">
              <a:lnSpc>
                <a:spcPct val="70000"/>
              </a:lnSpc>
              <a:spcBef>
                <a:spcPts val="990"/>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Expiratory reserve volume (ERV) </a:t>
            </a:r>
            <a:r>
              <a:rPr lang="en-US" sz="2400">
                <a:solidFill>
                  <a:schemeClr val="dk1"/>
                </a:solidFill>
                <a:latin typeface="Calibri" panose="020F0502020204030204"/>
                <a:ea typeface="Calibri" panose="020F0502020204030204"/>
                <a:cs typeface="Calibri" panose="020F0502020204030204"/>
                <a:sym typeface="Calibri" panose="020F0502020204030204"/>
              </a:rPr>
              <a:t>is the additional volume of air that can be forcibly exhaled  following a normal expiration. It can be accessed simply by expiring maximally to the maximal  expiratory level.</a:t>
            </a:r>
            <a:endParaRPr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8100" marR="603885" lvl="0" indent="0" algn="l" rtl="0">
              <a:lnSpc>
                <a:spcPct val="70000"/>
              </a:lnSpc>
              <a:spcBef>
                <a:spcPts val="1010"/>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Residual volume (RV) </a:t>
            </a:r>
            <a:r>
              <a:rPr lang="en-US" sz="2400">
                <a:solidFill>
                  <a:schemeClr val="dk1"/>
                </a:solidFill>
                <a:latin typeface="Calibri" panose="020F0502020204030204"/>
                <a:ea typeface="Calibri" panose="020F0502020204030204"/>
                <a:cs typeface="Calibri" panose="020F0502020204030204"/>
                <a:sym typeface="Calibri" panose="020F0502020204030204"/>
              </a:rPr>
              <a:t>is that volume of air remaining in the lungs after a maximal expiration. It  cannot be expired no matter how vigorous or long the effort. RV = FRC - ERV.</a:t>
            </a:r>
            <a:endParaRPr lang="en-US" sz="2400" b="1">
              <a:solidFill>
                <a:schemeClr val="dk1"/>
              </a:solidFill>
              <a:latin typeface="Calibri" panose="020F0502020204030204"/>
              <a:ea typeface="Calibri" panose="020F0502020204030204"/>
              <a:cs typeface="Calibri" panose="020F0502020204030204"/>
              <a:sym typeface="Calibri" panose="020F0502020204030204"/>
            </a:endParaRPr>
          </a:p>
          <a:p>
            <a:pPr marL="38100" marR="30480" lvl="0" indent="0" algn="l" rtl="0">
              <a:lnSpc>
                <a:spcPct val="70000"/>
              </a:lnSpc>
              <a:spcBef>
                <a:spcPts val="995"/>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Functional residual capacity (FRC) </a:t>
            </a:r>
            <a:r>
              <a:rPr lang="en-US" sz="2400">
                <a:solidFill>
                  <a:schemeClr val="dk1"/>
                </a:solidFill>
                <a:latin typeface="Calibri" panose="020F0502020204030204"/>
                <a:ea typeface="Calibri" panose="020F0502020204030204"/>
                <a:cs typeface="Calibri" panose="020F0502020204030204"/>
                <a:sym typeface="Calibri" panose="020F0502020204030204"/>
              </a:rPr>
              <a:t>is the volume of air remaining in the lungs at the end of a normal  expiration. FRC = RV + ERV.</a:t>
            </a:r>
            <a:endParaRPr lang="en-US" sz="2400">
              <a:solidFill>
                <a:schemeClr val="dk1"/>
              </a:solidFill>
              <a:latin typeface="Calibri" panose="020F0502020204030204"/>
              <a:ea typeface="Calibri" panose="020F0502020204030204"/>
              <a:cs typeface="Calibri" panose="020F0502020204030204"/>
              <a:sym typeface="Calibri" panose="020F0502020204030204"/>
            </a:endParaRPr>
          </a:p>
          <a:p>
            <a:pPr marL="38100" marR="30480" lvl="0" indent="0" algn="l" rtl="0">
              <a:lnSpc>
                <a:spcPct val="70000"/>
              </a:lnSpc>
              <a:spcBef>
                <a:spcPts val="995"/>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inpiratory capacity(IC)  </a:t>
            </a:r>
            <a:r>
              <a:rPr lang="en-US" sz="2400">
                <a:solidFill>
                  <a:schemeClr val="dk1"/>
                </a:solidFill>
                <a:latin typeface="Calibri" panose="020F0502020204030204"/>
                <a:ea typeface="Calibri" panose="020F0502020204030204"/>
                <a:cs typeface="Calibri" panose="020F0502020204030204"/>
                <a:sym typeface="Calibri" panose="020F0502020204030204"/>
              </a:rPr>
              <a:t>the volume of air that can be maximally forcefully inhaled .</a:t>
            </a:r>
            <a:endParaRPr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8100" marR="183515" lvl="0" indent="0" algn="l" rtl="0">
              <a:lnSpc>
                <a:spcPct val="70000"/>
              </a:lnSpc>
              <a:spcBef>
                <a:spcPts val="1000"/>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Vital capacity (VC) </a:t>
            </a:r>
            <a:r>
              <a:rPr lang="en-US" sz="2400">
                <a:solidFill>
                  <a:schemeClr val="dk1"/>
                </a:solidFill>
                <a:latin typeface="Calibri" panose="020F0502020204030204"/>
                <a:ea typeface="Calibri" panose="020F0502020204030204"/>
                <a:cs typeface="Calibri" panose="020F0502020204030204"/>
                <a:sym typeface="Calibri" panose="020F0502020204030204"/>
              </a:rPr>
              <a:t>is the maximal volume of air that can be forcibly exhaled after a maximal  inspiration. VC = TV + IRV + ERV.</a:t>
            </a:r>
            <a:endParaRPr sz="24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8100" marR="183515" lvl="0" indent="0" algn="l" rtl="0">
              <a:lnSpc>
                <a:spcPct val="70000"/>
              </a:lnSpc>
              <a:spcBef>
                <a:spcPts val="1000"/>
              </a:spcBef>
              <a:spcAft>
                <a:spcPts val="0"/>
              </a:spcAft>
              <a:buNone/>
            </a:pPr>
            <a:r>
              <a:rPr lang="en-US" sz="2400" b="1">
                <a:solidFill>
                  <a:schemeClr val="dk1"/>
                </a:solidFill>
                <a:latin typeface="Calibri" panose="020F0502020204030204"/>
                <a:ea typeface="Calibri" panose="020F0502020204030204"/>
                <a:cs typeface="Calibri" panose="020F0502020204030204"/>
                <a:sym typeface="Calibri" panose="020F0502020204030204"/>
              </a:rPr>
              <a:t>Total lung capacity (TLC) </a:t>
            </a:r>
            <a:r>
              <a:rPr lang="en-US" sz="2400">
                <a:solidFill>
                  <a:schemeClr val="dk1"/>
                </a:solidFill>
                <a:latin typeface="Calibri" panose="020F0502020204030204"/>
                <a:ea typeface="Calibri" panose="020F0502020204030204"/>
                <a:cs typeface="Calibri" panose="020F0502020204030204"/>
                <a:sym typeface="Calibri" panose="020F0502020204030204"/>
              </a:rPr>
              <a:t>is the volume of air in the lungs at the end of a maximal inspiration. TLC =  FRC + TV + IRV = VC + RV</a:t>
            </a:r>
            <a:endParaRPr lang="en-US" sz="2400">
              <a:solidFill>
                <a:schemeClr val="dk1"/>
              </a:solidFill>
              <a:latin typeface="Calibri" panose="020F0502020204030204"/>
              <a:ea typeface="Calibri" panose="020F0502020204030204"/>
              <a:cs typeface="Calibri" panose="020F0502020204030204"/>
              <a:sym typeface="Calibri" panose="020F0502020204030204"/>
            </a:endParaRPr>
          </a:p>
          <a:p>
            <a:endParaRPr lang="en-US"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1530985" y="634365"/>
            <a:ext cx="8076565" cy="1765300"/>
          </a:xfrm>
        </p:spPr>
        <p:txBody>
          <a:bodyPr/>
          <a:p>
            <a:pPr marL="0" indent="0" algn="ctr">
              <a:buNone/>
            </a:pPr>
            <a:r>
              <a:rPr lang="en-US" sz="6000" b="1">
                <a:solidFill>
                  <a:srgbClr val="002060"/>
                </a:solidFill>
              </a:rPr>
              <a:t>Spirometry </a:t>
            </a:r>
            <a:endParaRPr lang="en-US" sz="6000" b="1">
              <a:solidFill>
                <a:srgbClr val="002060"/>
              </a:solidFill>
            </a:endParaRPr>
          </a:p>
        </p:txBody>
      </p:sp>
      <p:pic>
        <p:nvPicPr>
          <p:cNvPr id="229" name="Google Shape;229;p16"/>
          <p:cNvPicPr preferRelativeResize="0">
            <a:picLocks noChangeAspect="1"/>
          </p:cNvPicPr>
          <p:nvPr>
            <p:ph sz="half" idx="2"/>
          </p:nvPr>
        </p:nvPicPr>
        <p:blipFill rotWithShape="1">
          <a:blip r:embed="rId1"/>
          <a:srcRect/>
          <a:stretch>
            <a:fillRect/>
          </a:stretch>
        </p:blipFill>
        <p:spPr>
          <a:xfrm>
            <a:off x="1435735" y="1791970"/>
            <a:ext cx="9332595" cy="474281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l"/>
            <a:r>
              <a:rPr lang="en-US" b="1">
                <a:sym typeface="+mn-ea"/>
              </a:rPr>
              <a:t>Indications</a:t>
            </a:r>
            <a:r>
              <a:rPr lang="en-US">
                <a:sym typeface="+mn-ea"/>
              </a:rPr>
              <a:t> </a:t>
            </a:r>
            <a:r>
              <a:rPr lang="en-US" b="1">
                <a:sym typeface="+mn-ea"/>
              </a:rPr>
              <a:t>of</a:t>
            </a:r>
            <a:r>
              <a:rPr lang="en-US">
                <a:sym typeface="+mn-ea"/>
              </a:rPr>
              <a:t> </a:t>
            </a:r>
            <a:r>
              <a:rPr lang="en-US" b="1">
                <a:sym typeface="+mn-ea"/>
              </a:rPr>
              <a:t>Spirometry:</a:t>
            </a:r>
            <a:r>
              <a:rPr lang="en-US">
                <a:sym typeface="+mn-ea"/>
              </a:rPr>
              <a:t> </a:t>
            </a:r>
            <a:br>
              <a:rPr lang="en-US"/>
            </a:br>
            <a:endParaRPr lang="en-US"/>
          </a:p>
        </p:txBody>
      </p:sp>
      <p:sp>
        <p:nvSpPr>
          <p:cNvPr id="3" name="Content Placeholder 2"/>
          <p:cNvSpPr>
            <a:spLocks noGrp="1"/>
          </p:cNvSpPr>
          <p:nvPr>
            <p:ph idx="1"/>
          </p:nvPr>
        </p:nvSpPr>
        <p:spPr>
          <a:xfrm>
            <a:off x="609600" y="1523365"/>
            <a:ext cx="10972800" cy="4963160"/>
          </a:xfrm>
        </p:spPr>
        <p:txBody>
          <a:bodyPr/>
          <a:p>
            <a:r>
              <a:rPr lang="en-US">
                <a:sym typeface="+mn-ea"/>
              </a:rPr>
              <a:t>Spirometry is a key diagnostic test for asthma and chronic obstructive pulmonary disease (COPD; when performed before and after bronchodilator) and is useful to assess for asthma or other causes of airflow obstruction in the evaluation of chronic cough. </a:t>
            </a:r>
            <a:endParaRPr lang="en-US"/>
          </a:p>
          <a:p>
            <a:r>
              <a:rPr lang="en-US">
                <a:sym typeface="+mn-ea"/>
              </a:rPr>
              <a:t>It is also used to monitor a broad spectrum of respiratory diseases, including asthma, COPD, interstitial lung disease, and neuromuscular diseases affecting respiratory muscles.</a:t>
            </a:r>
            <a:endParaRPr lang="en-US"/>
          </a:p>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368300" y="-317"/>
            <a:ext cx="10972800" cy="1143000"/>
          </a:xfrm>
        </p:spPr>
        <p:txBody>
          <a:bodyPr/>
          <a:p>
            <a:pPr algn="l"/>
            <a:r>
              <a:rPr lang="en-US" b="1">
                <a:sym typeface="+mn-ea"/>
              </a:rPr>
              <a:t>Spirometry</a:t>
            </a:r>
            <a:endParaRPr lang="en-US"/>
          </a:p>
        </p:txBody>
      </p:sp>
      <p:sp>
        <p:nvSpPr>
          <p:cNvPr id="3" name="Content Placeholder 2"/>
          <p:cNvSpPr>
            <a:spLocks noGrp="1"/>
          </p:cNvSpPr>
          <p:nvPr>
            <p:ph idx="1"/>
          </p:nvPr>
        </p:nvSpPr>
        <p:spPr>
          <a:xfrm>
            <a:off x="609600" y="1060450"/>
            <a:ext cx="10972800" cy="5979160"/>
          </a:xfrm>
        </p:spPr>
        <p:txBody>
          <a:bodyPr/>
          <a:p>
            <a:r>
              <a:rPr lang="en-US">
                <a:sym typeface="+mn-ea"/>
              </a:rPr>
              <a:t>Proper technique consists of the patient sitting upright with the head erect and the mouthpiece held tightly between the lips.</a:t>
            </a:r>
            <a:endParaRPr lang="en-US">
              <a:sym typeface="+mn-ea"/>
            </a:endParaRPr>
          </a:p>
          <a:p>
            <a:r>
              <a:rPr lang="en-US">
                <a:sym typeface="+mn-ea"/>
              </a:rPr>
              <a:t>patient is instructed to inhale maximally then exhale as fast as possible and continue exhaling for at least 6 secounds </a:t>
            </a:r>
            <a:endParaRPr lang="en-US">
              <a:sym typeface="+mn-ea"/>
            </a:endParaRPr>
          </a:p>
          <a:p>
            <a:r>
              <a:rPr lang="en-US">
                <a:solidFill>
                  <a:schemeClr val="tx1"/>
                </a:solidFill>
                <a:sym typeface="+mn-ea"/>
              </a:rPr>
              <a:t>the maneuver</a:t>
            </a:r>
            <a:r>
              <a:rPr lang="en-US">
                <a:sym typeface="+mn-ea"/>
              </a:rPr>
              <a:t> should be repeatedat least three time ; the two largest values within 150 mL of each other should be used even if at different attempts. Normal reference values for spirometry are dependent on age, gender, height, and race.</a:t>
            </a:r>
            <a:endParaRPr lang="en-US">
              <a:sym typeface="+mn-ea"/>
            </a:endParaRPr>
          </a:p>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Content Placeholder 8" descr="R"/>
          <p:cNvPicPr>
            <a:picLocks noChangeAspect="1"/>
          </p:cNvPicPr>
          <p:nvPr>
            <p:ph idx="1"/>
          </p:nvPr>
        </p:nvPicPr>
        <p:blipFill>
          <a:blip r:embed="rId1"/>
          <a:stretch>
            <a:fillRect/>
          </a:stretch>
        </p:blipFill>
        <p:spPr>
          <a:xfrm>
            <a:off x="491490" y="100965"/>
            <a:ext cx="11511280" cy="65773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121920"/>
            <a:ext cx="10972800" cy="4525963"/>
          </a:xfrm>
        </p:spPr>
        <p:txBody>
          <a:bodyPr/>
          <a:p>
            <a:r>
              <a:rPr lang="en-US" b="1">
                <a:solidFill>
                  <a:schemeClr val="folHlink"/>
                </a:solidFill>
                <a:sym typeface="+mn-ea"/>
              </a:rPr>
              <a:t>Volume Time Graph</a:t>
            </a:r>
            <a:r>
              <a:rPr lang="en-US" b="1">
                <a:sym typeface="+mn-ea"/>
              </a:rPr>
              <a:t> </a:t>
            </a:r>
            <a:br>
              <a:rPr lang="en-US" b="1">
                <a:sym typeface="+mn-ea"/>
              </a:rPr>
            </a:br>
            <a:r>
              <a:rPr lang="en-US">
                <a:sym typeface="+mn-ea"/>
              </a:rPr>
              <a:t>The volume is plotted against the time, it displays the expiration.</a:t>
            </a:r>
            <a:br>
              <a:rPr lang="en-US">
                <a:sym typeface="+mn-ea"/>
              </a:rPr>
            </a:br>
            <a:endParaRPr lang="en-US"/>
          </a:p>
        </p:txBody>
      </p:sp>
      <p:pic>
        <p:nvPicPr>
          <p:cNvPr id="379" name="Google Shape;379;p37" descr="Spirometry_VolumeTimeCurve"/>
          <p:cNvPicPr preferRelativeResize="0"/>
          <p:nvPr>
            <p:ph type="body" idx="2"/>
          </p:nvPr>
        </p:nvPicPr>
        <p:blipFill rotWithShape="1">
          <a:blip r:embed="rId1"/>
          <a:srcRect/>
          <a:stretch>
            <a:fillRect/>
          </a:stretch>
        </p:blipFill>
        <p:spPr>
          <a:xfrm>
            <a:off x="1628775" y="2065655"/>
            <a:ext cx="7771765" cy="4098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Content Placeholder 7" descr="ea73c428d07e9437b60de80375e46a85"/>
          <p:cNvPicPr>
            <a:picLocks noChangeAspect="1"/>
          </p:cNvPicPr>
          <p:nvPr>
            <p:ph idx="1"/>
          </p:nvPr>
        </p:nvPicPr>
        <p:blipFill>
          <a:blip r:embed="rId1"/>
          <a:stretch>
            <a:fillRect/>
          </a:stretch>
        </p:blipFill>
        <p:spPr>
          <a:xfrm>
            <a:off x="907415" y="374650"/>
            <a:ext cx="10859135" cy="608457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noChangeArrowheads="1"/>
          </p:cNvSpPr>
          <p:nvPr>
            <p:ph type="ctrTitle"/>
          </p:nvPr>
        </p:nvSpPr>
        <p:spPr>
          <a:xfrm>
            <a:off x="389255" y="267970"/>
            <a:ext cx="9498965" cy="1082675"/>
          </a:xfrm>
        </p:spPr>
        <p:txBody>
          <a:bodyPr/>
          <a:p>
            <a:pPr algn="l"/>
            <a:r>
              <a:rPr lang="en-US" b="1"/>
              <a:t>values meassured by spirometry :</a:t>
            </a:r>
            <a:endParaRPr lang="en-US" b="1"/>
          </a:p>
        </p:txBody>
      </p:sp>
      <p:sp>
        <p:nvSpPr>
          <p:cNvPr id="3" name="Subtitle 2"/>
          <p:cNvSpPr>
            <a:spLocks noGrp="1"/>
          </p:cNvSpPr>
          <p:nvPr>
            <p:ph type="subTitle" idx="1"/>
          </p:nvPr>
        </p:nvSpPr>
        <p:spPr>
          <a:xfrm>
            <a:off x="676275" y="1350645"/>
            <a:ext cx="10619740" cy="5313045"/>
          </a:xfrm>
        </p:spPr>
        <p:txBody>
          <a:bodyPr/>
          <a:p>
            <a:pPr marL="381000" marR="0" lvl="0" indent="-342900" algn="l" rtl="0">
              <a:lnSpc>
                <a:spcPct val="100000"/>
              </a:lnSpc>
              <a:spcBef>
                <a:spcPts val="1005"/>
              </a:spcBef>
              <a:spcAft>
                <a:spcPts val="0"/>
              </a:spcAft>
              <a:buFont typeface="Arial" panose="020B0604020202020204" pitchFamily="34" charset="0"/>
              <a:buChar char="•"/>
            </a:pPr>
            <a:r>
              <a:rPr lang="en-US" sz="2400" b="1">
                <a:solidFill>
                  <a:schemeClr val="dk1"/>
                </a:solidFill>
                <a:latin typeface="Calibri" panose="020F0502020204030204"/>
                <a:ea typeface="Calibri" panose="020F0502020204030204"/>
                <a:cs typeface="Calibri" panose="020F0502020204030204"/>
                <a:sym typeface="Calibri" panose="020F0502020204030204"/>
              </a:rPr>
              <a:t>Forced expiratory volume 1 (FEV</a:t>
            </a:r>
            <a:r>
              <a:rPr lang="en-US" sz="2400" b="1" baseline="-25000">
                <a:solidFill>
                  <a:schemeClr val="dk1"/>
                </a:solidFill>
                <a:latin typeface="Calibri" panose="020F0502020204030204"/>
                <a:ea typeface="Calibri" panose="020F0502020204030204"/>
                <a:cs typeface="Calibri" panose="020F0502020204030204"/>
                <a:sym typeface="Calibri" panose="020F0502020204030204"/>
              </a:rPr>
              <a:t>1</a:t>
            </a:r>
            <a:r>
              <a:rPr lang="en-US" sz="2400" b="1">
                <a:solidFill>
                  <a:schemeClr val="dk1"/>
                </a:solidFill>
                <a:latin typeface="Calibri" panose="020F0502020204030204"/>
                <a:ea typeface="Calibri" panose="020F0502020204030204"/>
                <a:cs typeface="Calibri" panose="020F0502020204030204"/>
                <a:sym typeface="Calibri" panose="020F0502020204030204"/>
              </a:rPr>
              <a:t>) </a:t>
            </a:r>
            <a:r>
              <a:rPr lang="en-US" sz="2400">
                <a:solidFill>
                  <a:schemeClr val="dk1"/>
                </a:solidFill>
                <a:latin typeface="Calibri" panose="020F0502020204030204"/>
                <a:ea typeface="Calibri" panose="020F0502020204030204"/>
                <a:cs typeface="Calibri" panose="020F0502020204030204"/>
                <a:sym typeface="Calibri" panose="020F0502020204030204"/>
              </a:rPr>
              <a:t>- the volume of air that is forcefully exhaled in one second.</a:t>
            </a:r>
            <a:endParaRPr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81000" marR="0" lvl="0" indent="-342900" algn="l" rtl="0">
              <a:lnSpc>
                <a:spcPct val="100000"/>
              </a:lnSpc>
              <a:spcBef>
                <a:spcPts val="1010"/>
              </a:spcBef>
              <a:spcAft>
                <a:spcPts val="0"/>
              </a:spcAft>
              <a:buFont typeface="Arial" panose="020B0604020202020204" pitchFamily="34" charset="0"/>
              <a:buChar char="•"/>
            </a:pPr>
            <a:r>
              <a:rPr lang="en-US" sz="2400" b="1">
                <a:solidFill>
                  <a:schemeClr val="dk1"/>
                </a:solidFill>
                <a:latin typeface="Calibri" panose="020F0502020204030204"/>
                <a:ea typeface="Calibri" panose="020F0502020204030204"/>
                <a:cs typeface="Calibri" panose="020F0502020204030204"/>
                <a:sym typeface="Calibri" panose="020F0502020204030204"/>
              </a:rPr>
              <a:t>Forced vital capacity (FVC) </a:t>
            </a:r>
            <a:r>
              <a:rPr lang="en-US" sz="2400">
                <a:solidFill>
                  <a:schemeClr val="dk1"/>
                </a:solidFill>
                <a:latin typeface="Calibri" panose="020F0502020204030204"/>
                <a:ea typeface="Calibri" panose="020F0502020204030204"/>
                <a:cs typeface="Calibri" panose="020F0502020204030204"/>
                <a:sym typeface="Calibri" panose="020F0502020204030204"/>
              </a:rPr>
              <a:t>- the volume of air that can be maximally forcefully exhaled.</a:t>
            </a:r>
            <a:endParaRPr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81000" marR="0" lvl="0" indent="-342900" algn="l" rtl="0">
              <a:lnSpc>
                <a:spcPct val="100000"/>
              </a:lnSpc>
              <a:spcBef>
                <a:spcPts val="1010"/>
              </a:spcBef>
              <a:spcAft>
                <a:spcPts val="0"/>
              </a:spcAft>
              <a:buFont typeface="Arial" panose="020B0604020202020204" pitchFamily="34" charset="0"/>
              <a:buChar char="•"/>
            </a:pPr>
            <a:r>
              <a:rPr lang="en-US" sz="2400" b="1">
                <a:solidFill>
                  <a:schemeClr val="dk1"/>
                </a:solidFill>
                <a:latin typeface="Calibri" panose="020F0502020204030204"/>
                <a:ea typeface="Calibri" panose="020F0502020204030204"/>
                <a:cs typeface="Calibri" panose="020F0502020204030204"/>
                <a:sym typeface="Calibri" panose="020F0502020204030204"/>
              </a:rPr>
              <a:t>Ratio of FEV1 to FVC (FEV1/FVC</a:t>
            </a:r>
            <a:r>
              <a:rPr lang="en-US" sz="2400">
                <a:solidFill>
                  <a:schemeClr val="dk1"/>
                </a:solidFill>
                <a:latin typeface="Calibri" panose="020F0502020204030204"/>
                <a:ea typeface="Calibri" panose="020F0502020204030204"/>
                <a:cs typeface="Calibri" panose="020F0502020204030204"/>
                <a:sym typeface="Calibri" panose="020F0502020204030204"/>
              </a:rPr>
              <a:t>) - expressed as a percentage.</a:t>
            </a:r>
            <a:endParaRPr lang="en-US" sz="2400">
              <a:solidFill>
                <a:schemeClr val="dk1"/>
              </a:solidFill>
              <a:latin typeface="Calibri" panose="020F0502020204030204"/>
              <a:ea typeface="Calibri" panose="020F0502020204030204"/>
              <a:cs typeface="Calibri" panose="020F0502020204030204"/>
              <a:sym typeface="Calibri" panose="020F0502020204030204"/>
            </a:endParaRPr>
          </a:p>
          <a:p>
            <a:pPr marL="381000" marR="0" lvl="0" indent="-342900" algn="l" rtl="0">
              <a:lnSpc>
                <a:spcPct val="100000"/>
              </a:lnSpc>
              <a:spcBef>
                <a:spcPts val="1010"/>
              </a:spcBef>
              <a:spcAft>
                <a:spcPts val="0"/>
              </a:spcAft>
              <a:buFont typeface="Arial" panose="020B0604020202020204" pitchFamily="34" charset="0"/>
              <a:buChar char="•"/>
            </a:pPr>
            <a:r>
              <a:rPr lang="en-US" sz="2400" b="1">
                <a:solidFill>
                  <a:schemeClr val="dk1"/>
                </a:solidFill>
                <a:latin typeface="Calibri" panose="020F0502020204030204"/>
                <a:ea typeface="Calibri" panose="020F0502020204030204"/>
                <a:cs typeface="Calibri" panose="020F0502020204030204"/>
                <a:sym typeface="Calibri" panose="020F0502020204030204"/>
              </a:rPr>
              <a:t>Peak expiratory flow rate (PEFR) </a:t>
            </a:r>
            <a:endParaRPr lang="en-US" sz="2400" b="1">
              <a:solidFill>
                <a:schemeClr val="dk1"/>
              </a:solidFill>
              <a:latin typeface="Calibri" panose="020F0502020204030204"/>
              <a:ea typeface="Calibri" panose="020F0502020204030204"/>
              <a:cs typeface="Calibri" panose="020F0502020204030204"/>
              <a:sym typeface="Calibri" panose="020F0502020204030204"/>
            </a:endParaRPr>
          </a:p>
          <a:p>
            <a:pPr marL="381000" marR="0" lvl="0" indent="-342900" algn="l" rtl="0">
              <a:lnSpc>
                <a:spcPct val="100000"/>
              </a:lnSpc>
              <a:spcBef>
                <a:spcPts val="1010"/>
              </a:spcBef>
              <a:spcAft>
                <a:spcPts val="0"/>
              </a:spcAft>
              <a:buFont typeface="Arial" panose="020B0604020202020204" pitchFamily="34" charset="0"/>
              <a:buChar char="•"/>
            </a:pPr>
            <a:r>
              <a:rPr lang="en-US" sz="2400" b="1">
                <a:solidFill>
                  <a:schemeClr val="dk1"/>
                </a:solidFill>
                <a:latin typeface="Calibri" panose="020F0502020204030204"/>
                <a:ea typeface="Calibri" panose="020F0502020204030204"/>
                <a:cs typeface="Calibri" panose="020F0502020204030204"/>
                <a:sym typeface="Calibri" panose="020F0502020204030204"/>
              </a:rPr>
              <a:t>FEF25-75%: </a:t>
            </a:r>
            <a:r>
              <a:rPr lang="en-US" sz="2400">
                <a:solidFill>
                  <a:schemeClr val="dk1"/>
                </a:solidFill>
                <a:latin typeface="Calibri" panose="020F0502020204030204"/>
                <a:ea typeface="Calibri" panose="020F0502020204030204"/>
                <a:cs typeface="Calibri" panose="020F0502020204030204"/>
                <a:sym typeface="Calibri" panose="020F0502020204030204"/>
              </a:rPr>
              <a:t> the average flow from the time 25%of FVC exhaled to the time 75% has been exhaled </a:t>
            </a:r>
            <a:endParaRPr lang="en-US" sz="2400">
              <a:solidFill>
                <a:schemeClr val="dk1"/>
              </a:solidFill>
              <a:latin typeface="Calibri" panose="020F0502020204030204"/>
              <a:ea typeface="Calibri" panose="020F0502020204030204"/>
              <a:cs typeface="Calibri" panose="020F0502020204030204"/>
              <a:sym typeface="Calibri" panose="020F0502020204030204"/>
            </a:endParaRPr>
          </a:p>
          <a:p>
            <a:pPr marL="381000" marR="0" lvl="0" indent="-342900" algn="l" rtl="0">
              <a:lnSpc>
                <a:spcPct val="100000"/>
              </a:lnSpc>
              <a:spcBef>
                <a:spcPts val="1010"/>
              </a:spcBef>
              <a:spcAft>
                <a:spcPts val="0"/>
              </a:spcAft>
              <a:buFont typeface="Arial" panose="020B0604020202020204" pitchFamily="34" charset="0"/>
              <a:buChar char="•"/>
            </a:pPr>
            <a:r>
              <a:rPr lang="en-US" sz="2400" b="1">
                <a:solidFill>
                  <a:schemeClr val="dk1"/>
                </a:solidFill>
                <a:latin typeface="Calibri" panose="020F0502020204030204"/>
                <a:ea typeface="Calibri" panose="020F0502020204030204"/>
                <a:cs typeface="Calibri" panose="020F0502020204030204"/>
                <a:sym typeface="Calibri" panose="020F0502020204030204"/>
              </a:rPr>
              <a:t>maximal voluntary ventillation (MVV) </a:t>
            </a:r>
            <a:r>
              <a:rPr lang="en-US" sz="2400">
                <a:solidFill>
                  <a:schemeClr val="dk1"/>
                </a:solidFill>
                <a:latin typeface="Calibri" panose="020F0502020204030204"/>
                <a:ea typeface="Calibri" panose="020F0502020204030204"/>
                <a:cs typeface="Calibri" panose="020F0502020204030204"/>
                <a:sym typeface="Calibri" panose="020F0502020204030204"/>
              </a:rPr>
              <a:t>the maximum amount of air that can be exhaled and inhaled in 1 minute </a:t>
            </a:r>
            <a:endParaRPr lang="en-US" sz="2400">
              <a:solidFill>
                <a:schemeClr val="dk1"/>
              </a:solidFill>
              <a:latin typeface="Calibri" panose="020F0502020204030204"/>
              <a:ea typeface="Calibri" panose="020F0502020204030204"/>
              <a:cs typeface="Calibri" panose="020F0502020204030204"/>
              <a:sym typeface="Calibri" panose="020F0502020204030204"/>
            </a:endParaRPr>
          </a:p>
          <a:p>
            <a:pPr marL="381000" marR="0" lvl="0" indent="-342900" algn="l" rtl="0">
              <a:lnSpc>
                <a:spcPct val="100000"/>
              </a:lnSpc>
              <a:spcBef>
                <a:spcPts val="1010"/>
              </a:spcBef>
              <a:spcAft>
                <a:spcPts val="0"/>
              </a:spcAft>
              <a:buFont typeface="Arial" panose="020B0604020202020204" pitchFamily="34" charset="0"/>
              <a:buChar char="•"/>
            </a:pPr>
            <a:r>
              <a:rPr lang="en-US" sz="2400" b="1">
                <a:solidFill>
                  <a:schemeClr val="dk1"/>
                </a:solidFill>
                <a:latin typeface="Calibri" panose="020F0502020204030204"/>
                <a:ea typeface="Calibri" panose="020F0502020204030204"/>
                <a:cs typeface="Calibri" panose="020F0502020204030204"/>
                <a:sym typeface="Calibri" panose="020F0502020204030204"/>
              </a:rPr>
              <a:t>Response to bronchodilator </a:t>
            </a:r>
            <a:endParaRPr lang="en-US" sz="2400" b="1">
              <a:solidFill>
                <a:schemeClr val="dk1"/>
              </a:solidFill>
              <a:latin typeface="Calibri" panose="020F0502020204030204"/>
              <a:ea typeface="Calibri" panose="020F0502020204030204"/>
              <a:cs typeface="Calibri" panose="020F0502020204030204"/>
              <a:sym typeface="Calibri" panose="020F0502020204030204"/>
            </a:endParaRPr>
          </a:p>
          <a:p>
            <a:pPr marL="38100" marR="0" lvl="0" indent="0" algn="l" rtl="0">
              <a:lnSpc>
                <a:spcPct val="100000"/>
              </a:lnSpc>
              <a:spcBef>
                <a:spcPts val="1010"/>
              </a:spcBef>
              <a:spcAft>
                <a:spcPts val="0"/>
              </a:spcAft>
              <a:buNone/>
            </a:pPr>
            <a:endParaRPr lang="en-US" sz="2400">
              <a:solidFill>
                <a:schemeClr val="dk1"/>
              </a:solidFill>
              <a:latin typeface="Calibri" panose="020F0502020204030204"/>
              <a:ea typeface="Calibri" panose="020F0502020204030204"/>
              <a:cs typeface="Calibri" panose="020F0502020204030204"/>
              <a:sym typeface="Calibri" panose="020F0502020204030204"/>
            </a:endParaRPr>
          </a:p>
          <a:p>
            <a:pPr marL="38100" marR="0" lvl="0" indent="0" algn="l" rtl="0">
              <a:lnSpc>
                <a:spcPct val="100000"/>
              </a:lnSpc>
              <a:spcBef>
                <a:spcPts val="1010"/>
              </a:spcBef>
              <a:spcAft>
                <a:spcPts val="0"/>
              </a:spcAft>
              <a:buNone/>
            </a:pPr>
            <a:endParaRPr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endParaRPr lang="en-US" sz="24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0" y="-161925"/>
            <a:ext cx="11582400" cy="7381875"/>
          </a:xfrm>
        </p:spPr>
        <p:txBody>
          <a:bodyPr/>
          <a:p>
            <a:pPr marL="365760" lvl="0" indent="-255905" algn="l" rtl="0">
              <a:spcBef>
                <a:spcPts val="0"/>
              </a:spcBef>
              <a:spcAft>
                <a:spcPts val="0"/>
              </a:spcAft>
              <a:buSzPct val="100000"/>
              <a:buChar char="•"/>
            </a:pPr>
            <a:r>
              <a:rPr lang="en-US" sz="2800">
                <a:sym typeface="+mn-ea"/>
              </a:rPr>
              <a:t>Measures of interest are the forced expiratory volume exhaled in 1 second (FEV 1) and forced expiratory volume until full exhalation, or forced vital capacity (FVC). </a:t>
            </a:r>
            <a:endParaRPr lang="en-US" sz="2800"/>
          </a:p>
          <a:p>
            <a:pPr marL="365760" lvl="0" indent="-131445" algn="l" rtl="0">
              <a:spcBef>
                <a:spcPts val="300"/>
              </a:spcBef>
              <a:spcAft>
                <a:spcPts val="0"/>
              </a:spcAft>
              <a:buSzPct val="100000"/>
              <a:buNone/>
            </a:pPr>
            <a:endParaRPr lang="en-US" sz="2800"/>
          </a:p>
          <a:p>
            <a:pPr marL="365760" lvl="0" indent="-255905" algn="l" rtl="0">
              <a:spcBef>
                <a:spcPts val="0"/>
              </a:spcBef>
              <a:spcAft>
                <a:spcPts val="0"/>
              </a:spcAft>
              <a:buSzPts val="2800"/>
              <a:buFont typeface="Noto Sans Symbols"/>
              <a:buNone/>
            </a:pPr>
            <a:r>
              <a:rPr lang="en-US" sz="2800">
                <a:sym typeface="+mn-ea"/>
              </a:rPr>
              <a:t>The FEV1/FVC ratio is used to assess for airway obstruction; a value less than 70% (the lower limit of normal) is consistent with airflow obstruction. With evidence of obstruction, the degree of reduction in FEV 1 is used to characterize the degree of obstruction. </a:t>
            </a:r>
            <a:br>
              <a:rPr lang="en-US" sz="2800">
                <a:sym typeface="+mn-ea"/>
              </a:rPr>
            </a:br>
            <a:br>
              <a:rPr lang="en-US" sz="2800">
                <a:sym typeface="+mn-ea"/>
              </a:rPr>
            </a:br>
            <a:r>
              <a:rPr lang="en-US" sz="2800">
                <a:sym typeface="+mn-ea"/>
              </a:rPr>
              <a:t>FEV1 </a:t>
            </a:r>
            <a:r>
              <a:rPr lang="en-US" sz="2800">
                <a:solidFill>
                  <a:schemeClr val="folHlink"/>
                </a:solidFill>
                <a:sym typeface="+mn-ea"/>
              </a:rPr>
              <a:t>≥ 80%</a:t>
            </a:r>
            <a:r>
              <a:rPr lang="en-US" sz="2800">
                <a:sym typeface="+mn-ea"/>
              </a:rPr>
              <a:t>          of predicted     </a:t>
            </a:r>
            <a:r>
              <a:rPr lang="en-US" sz="2800">
                <a:solidFill>
                  <a:schemeClr val="folHlink"/>
                </a:solidFill>
                <a:sym typeface="+mn-ea"/>
              </a:rPr>
              <a:t>Normal</a:t>
            </a:r>
            <a:endParaRPr lang="en-US" sz="2800">
              <a:solidFill>
                <a:schemeClr val="folHlink"/>
              </a:solidFill>
            </a:endParaRPr>
          </a:p>
          <a:p>
            <a:pPr marL="365760" lvl="0" indent="-255905" algn="l" rtl="0">
              <a:spcBef>
                <a:spcPts val="300"/>
              </a:spcBef>
              <a:spcAft>
                <a:spcPts val="0"/>
              </a:spcAft>
              <a:buSzPts val="2800"/>
              <a:buFont typeface="Noto Sans Symbols"/>
              <a:buNone/>
            </a:pPr>
            <a:r>
              <a:rPr lang="en-US" sz="2800">
                <a:sym typeface="+mn-ea"/>
              </a:rPr>
              <a:t>FEV1 </a:t>
            </a:r>
            <a:r>
              <a:rPr lang="en-US" sz="2800" b="1">
                <a:solidFill>
                  <a:schemeClr val="folHlink"/>
                </a:solidFill>
                <a:sym typeface="+mn-ea"/>
              </a:rPr>
              <a:t>60-80%</a:t>
            </a:r>
            <a:r>
              <a:rPr lang="en-US" sz="2800">
                <a:sym typeface="+mn-ea"/>
              </a:rPr>
              <a:t>      of predicted     </a:t>
            </a:r>
            <a:r>
              <a:rPr lang="en-US" sz="2800">
                <a:solidFill>
                  <a:schemeClr val="folHlink"/>
                </a:solidFill>
                <a:sym typeface="+mn-ea"/>
              </a:rPr>
              <a:t>mild obst.</a:t>
            </a:r>
            <a:endParaRPr lang="en-US" sz="2800">
              <a:solidFill>
                <a:schemeClr val="folHlink"/>
              </a:solidFill>
            </a:endParaRPr>
          </a:p>
          <a:p>
            <a:pPr marL="365760" lvl="0" indent="-255905" algn="l" rtl="0">
              <a:spcBef>
                <a:spcPts val="300"/>
              </a:spcBef>
              <a:spcAft>
                <a:spcPts val="0"/>
              </a:spcAft>
              <a:buSzPts val="2800"/>
              <a:buFont typeface="Noto Sans Symbols"/>
              <a:buNone/>
            </a:pPr>
            <a:r>
              <a:rPr lang="en-US" sz="2800">
                <a:sym typeface="+mn-ea"/>
              </a:rPr>
              <a:t>FEV1 </a:t>
            </a:r>
            <a:r>
              <a:rPr lang="en-US" sz="2800" b="1">
                <a:solidFill>
                  <a:schemeClr val="folHlink"/>
                </a:solidFill>
                <a:sym typeface="+mn-ea"/>
              </a:rPr>
              <a:t>40-60%</a:t>
            </a:r>
            <a:r>
              <a:rPr lang="en-US" sz="2800">
                <a:sym typeface="+mn-ea"/>
              </a:rPr>
              <a:t>      of predicted     </a:t>
            </a:r>
            <a:r>
              <a:rPr lang="en-US" sz="2800">
                <a:solidFill>
                  <a:schemeClr val="folHlink"/>
                </a:solidFill>
                <a:sym typeface="+mn-ea"/>
              </a:rPr>
              <a:t>moderate</a:t>
            </a:r>
            <a:r>
              <a:rPr lang="en-US" sz="2800">
                <a:solidFill>
                  <a:srgbClr val="FF6600"/>
                </a:solidFill>
                <a:sym typeface="+mn-ea"/>
              </a:rPr>
              <a:t> </a:t>
            </a:r>
            <a:endParaRPr lang="en-US" sz="2800">
              <a:solidFill>
                <a:srgbClr val="FF6600"/>
              </a:solidFill>
            </a:endParaRPr>
          </a:p>
          <a:p>
            <a:pPr marL="365760" lvl="0" indent="-255905" algn="l" rtl="0">
              <a:spcBef>
                <a:spcPts val="300"/>
              </a:spcBef>
              <a:spcAft>
                <a:spcPts val="0"/>
              </a:spcAft>
              <a:buSzPts val="2800"/>
              <a:buFont typeface="Noto Sans Symbols"/>
              <a:buNone/>
            </a:pPr>
            <a:r>
              <a:rPr lang="en-US" sz="2800">
                <a:sym typeface="+mn-ea"/>
              </a:rPr>
              <a:t>FEV1 ≤ </a:t>
            </a:r>
            <a:r>
              <a:rPr lang="en-US" sz="2800" b="1">
                <a:solidFill>
                  <a:schemeClr val="folHlink"/>
                </a:solidFill>
                <a:sym typeface="+mn-ea"/>
              </a:rPr>
              <a:t>40%</a:t>
            </a:r>
            <a:r>
              <a:rPr lang="en-US" sz="2800">
                <a:sym typeface="+mn-ea"/>
              </a:rPr>
              <a:t>         of predicted     </a:t>
            </a:r>
            <a:r>
              <a:rPr lang="en-US" sz="2800">
                <a:solidFill>
                  <a:schemeClr val="folHlink"/>
                </a:solidFill>
                <a:sym typeface="+mn-ea"/>
              </a:rPr>
              <a:t>severe</a:t>
            </a:r>
            <a:endParaRPr lang="en-US" sz="2800">
              <a:solidFill>
                <a:schemeClr val="folHlink"/>
              </a:solidFill>
            </a:endParaRPr>
          </a:p>
          <a:p>
            <a:pPr marL="365760" lvl="0" indent="-255905" algn="l" rtl="0">
              <a:spcBef>
                <a:spcPts val="300"/>
              </a:spcBef>
              <a:spcAft>
                <a:spcPts val="0"/>
              </a:spcAft>
              <a:buSzPts val="2000"/>
              <a:buFont typeface="Noto Sans Symbols"/>
              <a:buNone/>
            </a:pPr>
            <a:endParaRPr lang="en-US" sz="2800" b="1">
              <a:solidFill>
                <a:schemeClr val="hlink"/>
              </a:solidFill>
              <a:sym typeface="+mn-ea"/>
            </a:endParaRPr>
          </a:p>
          <a:p>
            <a:pPr marL="365760" lvl="0" indent="-255905" algn="l" rtl="0">
              <a:spcBef>
                <a:spcPts val="300"/>
              </a:spcBef>
              <a:spcAft>
                <a:spcPts val="0"/>
              </a:spcAft>
              <a:buSzPts val="2000"/>
              <a:buFont typeface="Noto Sans Symbols"/>
              <a:buNone/>
            </a:pPr>
            <a:r>
              <a:rPr lang="en-US" sz="2800" b="1">
                <a:solidFill>
                  <a:schemeClr val="hlink"/>
                </a:solidFill>
                <a:sym typeface="+mn-ea"/>
              </a:rPr>
              <a:t>*Predictors: Sex, Age, Ht</a:t>
            </a:r>
            <a:endParaRPr lang="en-US" sz="2800" b="1">
              <a:solidFill>
                <a:schemeClr val="hlink"/>
              </a:solidFill>
            </a:endParaRPr>
          </a:p>
          <a:p>
            <a:pPr marL="365760" lvl="0" indent="-255905" algn="l" rtl="0">
              <a:spcBef>
                <a:spcPts val="300"/>
              </a:spcBef>
              <a:spcAft>
                <a:spcPts val="0"/>
              </a:spcAft>
              <a:buSzPct val="100000"/>
              <a:buChar char="•"/>
            </a:pPr>
            <a:endParaRPr lang="en-US" sz="2800"/>
          </a:p>
          <a:p>
            <a:endParaRPr 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568325" y="-135572"/>
            <a:ext cx="10972800" cy="1143000"/>
          </a:xfrm>
        </p:spPr>
        <p:txBody>
          <a:bodyPr/>
          <a:p>
            <a:pPr algn="l"/>
            <a:r>
              <a:rPr lang="en-US" sz="3200">
                <a:solidFill>
                  <a:schemeClr val="tx1"/>
                </a:solidFill>
              </a:rPr>
              <a:t>interpretation of FEV1, FVC and FEV1/FVC</a:t>
            </a:r>
            <a:endParaRPr lang="en-US" sz="3200">
              <a:solidFill>
                <a:schemeClr val="tx1"/>
              </a:solidFill>
            </a:endParaRPr>
          </a:p>
        </p:txBody>
      </p:sp>
      <p:pic>
        <p:nvPicPr>
          <p:cNvPr id="4" name="Content Placeholder 3" descr="17df3e3547b56e5d685572a9e5d9742c"/>
          <p:cNvPicPr>
            <a:picLocks noChangeAspect="1"/>
          </p:cNvPicPr>
          <p:nvPr>
            <p:ph idx="1"/>
          </p:nvPr>
        </p:nvPicPr>
        <p:blipFill>
          <a:blip r:embed="rId1"/>
          <a:stretch>
            <a:fillRect/>
          </a:stretch>
        </p:blipFill>
        <p:spPr>
          <a:xfrm>
            <a:off x="330835" y="764540"/>
            <a:ext cx="11447145" cy="60934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WhatsApp Image 2023-04-25 at 03.21.36"/>
          <p:cNvPicPr>
            <a:picLocks noChangeAspect="1"/>
          </p:cNvPicPr>
          <p:nvPr>
            <p:ph idx="1"/>
          </p:nvPr>
        </p:nvPicPr>
        <p:blipFill>
          <a:blip r:embed="rId1"/>
          <a:stretch>
            <a:fillRect/>
          </a:stretch>
        </p:blipFill>
        <p:spPr>
          <a:xfrm>
            <a:off x="1195705" y="1600200"/>
            <a:ext cx="9799320" cy="45262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WhatsApp Image 2023-04-25 at 03.46.19"/>
          <p:cNvPicPr>
            <a:picLocks noChangeAspect="1"/>
          </p:cNvPicPr>
          <p:nvPr>
            <p:ph idx="1"/>
          </p:nvPr>
        </p:nvPicPr>
        <p:blipFill>
          <a:blip r:embed="rId1"/>
          <a:stretch>
            <a:fillRect/>
          </a:stretch>
        </p:blipFill>
        <p:spPr>
          <a:xfrm>
            <a:off x="0" y="0"/>
            <a:ext cx="1219136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itle 7"/>
          <p:cNvSpPr>
            <a:spLocks noGrp="1"/>
          </p:cNvSpPr>
          <p:nvPr>
            <p:ph type="ctrTitle"/>
          </p:nvPr>
        </p:nvSpPr>
        <p:spPr/>
        <p:txBody>
          <a:bodyPr/>
          <a:p>
            <a:endParaRPr lang="en-US"/>
          </a:p>
        </p:txBody>
      </p:sp>
      <p:sp>
        <p:nvSpPr>
          <p:cNvPr id="9" name="Subtitle 8"/>
          <p:cNvSpPr>
            <a:spLocks noGrp="1"/>
          </p:cNvSpPr>
          <p:nvPr>
            <p:ph type="subTitle" idx="1"/>
          </p:nvPr>
        </p:nvSpPr>
        <p:spPr/>
        <p:txBody>
          <a:bodyPr/>
          <a:p>
            <a:endParaRPr lang="en-US"/>
          </a:p>
        </p:txBody>
      </p:sp>
      <p:pic>
        <p:nvPicPr>
          <p:cNvPr id="4" name="Content Placeholder 3" descr="WhatsApp Image 2023-04-25 at 04.01.06"/>
          <p:cNvPicPr>
            <a:picLocks noChangeAspect="1"/>
          </p:cNvPicPr>
          <p:nvPr>
            <p:ph sz="half" idx="4294967295"/>
          </p:nvPr>
        </p:nvPicPr>
        <p:blipFill>
          <a:blip r:embed="rId1"/>
          <a:stretch>
            <a:fillRect/>
          </a:stretch>
        </p:blipFill>
        <p:spPr>
          <a:xfrm>
            <a:off x="-635" y="0"/>
            <a:ext cx="11931650" cy="68573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0" y="0"/>
            <a:ext cx="6493510" cy="6857365"/>
          </a:xfrm>
        </p:spPr>
        <p:txBody>
          <a:bodyPr/>
          <a:p>
            <a:pPr marL="0" marR="0" lvl="0" indent="0" algn="l" rtl="0">
              <a:spcBef>
                <a:spcPts val="0"/>
              </a:spcBef>
              <a:spcAft>
                <a:spcPts val="0"/>
              </a:spcAft>
              <a:buNone/>
            </a:pPr>
            <a:r>
              <a:rPr lang="en-US" sz="2400" b="1">
                <a:solidFill>
                  <a:schemeClr val="folHlink"/>
                </a:solidFill>
                <a:latin typeface="Georgia" panose="02040502050405020303"/>
                <a:ea typeface="Georgia" panose="02040502050405020303"/>
                <a:cs typeface="Georgia" panose="02040502050405020303"/>
                <a:sym typeface="Georgia" panose="02040502050405020303"/>
              </a:rPr>
              <a:t>Common Obstructive Lung Diseases</a:t>
            </a:r>
            <a:endParaRPr sz="2400" b="0" i="0" u="none" strike="noStrike" cap="none">
              <a:solidFill>
                <a:schemeClr val="folHlink"/>
              </a:solidFill>
              <a:latin typeface="Georgia" panose="02040502050405020303"/>
              <a:ea typeface="Georgia" panose="02040502050405020303"/>
              <a:cs typeface="Georgia" panose="02040502050405020303"/>
              <a:sym typeface="Georgia" panose="02040502050405020303"/>
            </a:endParaRPr>
          </a:p>
          <a:p>
            <a:pPr marL="0" marR="0" lvl="0" indent="0" algn="l" rtl="0">
              <a:spcBef>
                <a:spcPts val="0"/>
              </a:spcBef>
              <a:spcAft>
                <a:spcPts val="0"/>
              </a:spcAft>
              <a:buNone/>
            </a:pPr>
            <a:r>
              <a:rPr lang="en-US" sz="2400">
                <a:solidFill>
                  <a:schemeClr val="dk1"/>
                </a:solidFill>
                <a:latin typeface="Georgia" panose="02040502050405020303"/>
                <a:ea typeface="Georgia" panose="02040502050405020303"/>
                <a:cs typeface="Georgia" panose="02040502050405020303"/>
                <a:sym typeface="Georgia" panose="02040502050405020303"/>
              </a:rPr>
              <a:t>Asthma </a:t>
            </a:r>
            <a:endParaRPr lang="en-US" sz="24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pPr marL="0" marR="0" lvl="0" indent="0" algn="l" rtl="0">
              <a:spcBef>
                <a:spcPts val="0"/>
              </a:spcBef>
              <a:spcAft>
                <a:spcPts val="0"/>
              </a:spcAft>
              <a:buNone/>
            </a:pPr>
            <a:r>
              <a:rPr lang="en-US" sz="2400">
                <a:solidFill>
                  <a:schemeClr val="dk1"/>
                </a:solidFill>
                <a:latin typeface="Georgia" panose="02040502050405020303"/>
                <a:ea typeface="Georgia" panose="02040502050405020303"/>
                <a:cs typeface="Georgia" panose="02040502050405020303"/>
                <a:sym typeface="Georgia" panose="02040502050405020303"/>
              </a:rPr>
              <a:t>COPD (chronic bronchitis, emphysema and the overlap between them). </a:t>
            </a:r>
            <a:endParaRPr lang="en-US" sz="24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pPr marL="0" marR="0" lvl="0" indent="0" algn="l" rtl="0">
              <a:spcBef>
                <a:spcPts val="0"/>
              </a:spcBef>
              <a:spcAft>
                <a:spcPts val="0"/>
              </a:spcAft>
              <a:buNone/>
            </a:pPr>
            <a:r>
              <a:rPr lang="en-US" sz="2400">
                <a:solidFill>
                  <a:schemeClr val="dk1"/>
                </a:solidFill>
                <a:latin typeface="Georgia" panose="02040502050405020303"/>
                <a:ea typeface="Georgia" panose="02040502050405020303"/>
                <a:cs typeface="Georgia" panose="02040502050405020303"/>
                <a:sym typeface="Georgia" panose="02040502050405020303"/>
              </a:rPr>
              <a:t>Cystic fibrosis.</a:t>
            </a:r>
            <a:endParaRPr lang="en-US" sz="24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endParaRPr lang="en-US" sz="24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r>
              <a:rPr lang="en-US" sz="2400">
                <a:sym typeface="+mn-ea"/>
              </a:rPr>
              <a:t>-Airflow is reduced because the airways narrow and the </a:t>
            </a:r>
            <a:r>
              <a:rPr lang="en-US" sz="2400">
                <a:solidFill>
                  <a:schemeClr val="folHlink"/>
                </a:solidFill>
                <a:sym typeface="+mn-ea"/>
              </a:rPr>
              <a:t>FEV1</a:t>
            </a:r>
            <a:r>
              <a:rPr lang="en-US" sz="2400">
                <a:sym typeface="+mn-ea"/>
              </a:rPr>
              <a:t> is reduced </a:t>
            </a:r>
            <a:br>
              <a:rPr lang="en-US" sz="2400">
                <a:sym typeface="+mn-ea"/>
              </a:rPr>
            </a:br>
            <a:r>
              <a:rPr lang="en-US" sz="2400">
                <a:sym typeface="+mn-ea"/>
              </a:rPr>
              <a:t>-Spirogram may continue to rise for more than 6 seconds because lung take longer to empty </a:t>
            </a:r>
            <a:br>
              <a:rPr lang="en-US" sz="2400">
                <a:sym typeface="+mn-ea"/>
              </a:rPr>
            </a:br>
            <a:r>
              <a:rPr lang="en-US" sz="2400">
                <a:sym typeface="+mn-ea"/>
              </a:rPr>
              <a:t>-</a:t>
            </a:r>
            <a:r>
              <a:rPr lang="en-US" sz="2400">
                <a:solidFill>
                  <a:schemeClr val="folHlink"/>
                </a:solidFill>
                <a:sym typeface="+mn-ea"/>
              </a:rPr>
              <a:t>FVC</a:t>
            </a:r>
            <a:r>
              <a:rPr lang="en-US" sz="2400">
                <a:sym typeface="+mn-ea"/>
              </a:rPr>
              <a:t> may also be reduced because gas is trapped behind obstructed bronchi due to increase in intrathoracic pressure during maneuver compresses airways causing early airway closure and gas trapping but this reduction to a lesser extent than </a:t>
            </a:r>
            <a:r>
              <a:rPr lang="en-US" sz="2400">
                <a:solidFill>
                  <a:schemeClr val="folHlink"/>
                </a:solidFill>
                <a:sym typeface="+mn-ea"/>
              </a:rPr>
              <a:t>FEV1</a:t>
            </a:r>
            <a:br>
              <a:rPr lang="en-US" sz="2400">
                <a:solidFill>
                  <a:schemeClr val="folHlink"/>
                </a:solidFill>
                <a:sym typeface="+mn-ea"/>
              </a:rPr>
            </a:br>
            <a:endParaRPr lang="en-US" sz="24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p:txBody>
      </p:sp>
      <p:pic>
        <p:nvPicPr>
          <p:cNvPr id="521" name="Google Shape;521;p54" descr="Spirometry_Basthma"/>
          <p:cNvPicPr preferRelativeResize="0">
            <a:picLocks noChangeAspect="1"/>
          </p:cNvPicPr>
          <p:nvPr>
            <p:ph sz="half" idx="2"/>
          </p:nvPr>
        </p:nvPicPr>
        <p:blipFill rotWithShape="1">
          <a:blip r:embed="rId1"/>
          <a:srcRect/>
          <a:stretch>
            <a:fillRect/>
          </a:stretch>
        </p:blipFill>
        <p:spPr>
          <a:xfrm>
            <a:off x="6692900" y="3559810"/>
            <a:ext cx="4989830" cy="3297555"/>
          </a:xfrm>
          <a:prstGeom prst="rect">
            <a:avLst/>
          </a:prstGeom>
          <a:noFill/>
          <a:ln>
            <a:noFill/>
          </a:ln>
        </p:spPr>
      </p:pic>
      <p:pic>
        <p:nvPicPr>
          <p:cNvPr id="520" name="Google Shape;520;p54" descr="FEV1Curve"/>
          <p:cNvPicPr preferRelativeResize="0"/>
          <p:nvPr/>
        </p:nvPicPr>
        <p:blipFill rotWithShape="1">
          <a:blip r:embed="rId2"/>
          <a:srcRect/>
          <a:stretch>
            <a:fillRect/>
          </a:stretch>
        </p:blipFill>
        <p:spPr>
          <a:xfrm>
            <a:off x="6493510" y="635"/>
            <a:ext cx="5697855" cy="335153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0" y="23495"/>
            <a:ext cx="6146800" cy="6833870"/>
          </a:xfrm>
        </p:spPr>
        <p:txBody>
          <a:bodyPr/>
          <a:p>
            <a:pPr marL="365760" lvl="0" indent="-255905" algn="l" rtl="0">
              <a:lnSpc>
                <a:spcPct val="90000"/>
              </a:lnSpc>
              <a:spcBef>
                <a:spcPts val="0"/>
              </a:spcBef>
              <a:spcAft>
                <a:spcPts val="0"/>
              </a:spcAft>
              <a:buSzPts val="2800"/>
              <a:buFont typeface="Noto Sans Symbols"/>
              <a:buNone/>
            </a:pPr>
            <a:r>
              <a:rPr lang="en-US" sz="2800">
                <a:solidFill>
                  <a:schemeClr val="folHlink"/>
                </a:solidFill>
                <a:sym typeface="+mn-ea"/>
              </a:rPr>
              <a:t>Variable Extrathoracic</a:t>
            </a:r>
            <a:endParaRPr sz="2800">
              <a:solidFill>
                <a:schemeClr val="folHlink"/>
              </a:solidFill>
            </a:endParaRPr>
          </a:p>
          <a:p>
            <a:pPr marL="365760" lvl="0" indent="-255905" algn="l" rtl="0">
              <a:lnSpc>
                <a:spcPct val="90000"/>
              </a:lnSpc>
              <a:spcBef>
                <a:spcPts val="300"/>
              </a:spcBef>
              <a:spcAft>
                <a:spcPts val="0"/>
              </a:spcAft>
              <a:buSzPts val="2800"/>
              <a:buFont typeface="Noto Sans Symbols"/>
              <a:buNone/>
            </a:pPr>
            <a:r>
              <a:rPr lang="en-US" sz="2800">
                <a:solidFill>
                  <a:schemeClr val="folHlink"/>
                </a:solidFill>
                <a:sym typeface="+mn-ea"/>
              </a:rPr>
              <a:t>Obstruction</a:t>
            </a:r>
            <a:endParaRPr lang="en-US" sz="2800">
              <a:solidFill>
                <a:schemeClr val="folHlink"/>
              </a:solidFill>
            </a:endParaRPr>
          </a:p>
          <a:p>
            <a:pPr marL="365760" lvl="0" indent="-255905" algn="l" rtl="0">
              <a:lnSpc>
                <a:spcPct val="90000"/>
              </a:lnSpc>
              <a:spcBef>
                <a:spcPts val="300"/>
              </a:spcBef>
              <a:spcAft>
                <a:spcPts val="0"/>
              </a:spcAft>
              <a:buSzPts val="2400"/>
              <a:buFont typeface="Noto Sans Symbols"/>
              <a:buNone/>
            </a:pPr>
            <a:r>
              <a:rPr lang="en-US" sz="2800">
                <a:sym typeface="+mn-ea"/>
              </a:rPr>
              <a:t>The obstruction worsens in inspiration because the negative pressure narrows the trachea and inspiratory flow is reduced in inspiratory phase  </a:t>
            </a:r>
            <a:endParaRPr lang="en-US" sz="2800">
              <a:sym typeface="+mn-ea"/>
            </a:endParaRPr>
          </a:p>
          <a:p>
            <a:pPr marL="365760" lvl="0" indent="-255905" algn="l" rtl="0">
              <a:lnSpc>
                <a:spcPct val="90000"/>
              </a:lnSpc>
              <a:spcBef>
                <a:spcPts val="300"/>
              </a:spcBef>
              <a:spcAft>
                <a:spcPts val="0"/>
              </a:spcAft>
              <a:buSzPts val="2400"/>
              <a:buFont typeface="Noto Sans Symbols"/>
              <a:buNone/>
            </a:pPr>
            <a:r>
              <a:rPr lang="en-US" sz="2800" b="1">
                <a:solidFill>
                  <a:schemeClr val="folHlink"/>
                </a:solidFill>
                <a:sym typeface="+mn-ea"/>
              </a:rPr>
              <a:t>Variable Intrathoracic obstruction</a:t>
            </a:r>
            <a:endParaRPr lang="en-US" sz="2800" b="1">
              <a:solidFill>
                <a:schemeClr val="folHlink"/>
              </a:solidFill>
            </a:endParaRPr>
          </a:p>
          <a:p>
            <a:pPr marL="365760" lvl="0" indent="-255905" algn="l" rtl="0">
              <a:spcBef>
                <a:spcPts val="300"/>
              </a:spcBef>
              <a:spcAft>
                <a:spcPts val="0"/>
              </a:spcAft>
              <a:buSzPts val="2000"/>
              <a:buFont typeface="Noto Sans Symbols"/>
              <a:buNone/>
            </a:pPr>
            <a:r>
              <a:rPr lang="en-US" sz="2800">
                <a:sym typeface="+mn-ea"/>
              </a:rPr>
              <a:t>The narrowing is maximal in expiration because of increased intrathoracic pressure compressing the airway.</a:t>
            </a:r>
            <a:endParaRPr lang="en-US" sz="2800"/>
          </a:p>
          <a:p>
            <a:pPr marL="365760" lvl="0" indent="-255905" algn="l" rtl="0">
              <a:spcBef>
                <a:spcPts val="300"/>
              </a:spcBef>
              <a:spcAft>
                <a:spcPts val="0"/>
              </a:spcAft>
              <a:buSzPts val="2000"/>
              <a:buFont typeface="Noto Sans Symbols"/>
              <a:buNone/>
            </a:pPr>
            <a:r>
              <a:rPr lang="en-US" sz="2800">
                <a:sym typeface="+mn-ea"/>
              </a:rPr>
              <a:t>   The flow volume loop shows a greater reduction in the expiratory phase </a:t>
            </a:r>
            <a:endParaRPr lang="en-US" sz="2800"/>
          </a:p>
          <a:p>
            <a:pPr marL="365760" lvl="0" indent="-255905" algn="ctr" rtl="0">
              <a:lnSpc>
                <a:spcPct val="90000"/>
              </a:lnSpc>
              <a:spcBef>
                <a:spcPts val="300"/>
              </a:spcBef>
              <a:spcAft>
                <a:spcPts val="0"/>
              </a:spcAft>
              <a:buSzPts val="2400"/>
              <a:buFont typeface="Noto Sans Symbols"/>
              <a:buNone/>
            </a:pPr>
            <a:endParaRPr>
              <a:solidFill>
                <a:schemeClr val="hlink"/>
              </a:solidFill>
            </a:endParaRPr>
          </a:p>
          <a:p>
            <a:endParaRPr lang="en-US"/>
          </a:p>
        </p:txBody>
      </p:sp>
      <p:pic>
        <p:nvPicPr>
          <p:cNvPr id="511" name="Google Shape;511;p53"/>
          <p:cNvPicPr preferRelativeResize="0"/>
          <p:nvPr/>
        </p:nvPicPr>
        <p:blipFill rotWithShape="1">
          <a:blip r:embed="rId1"/>
          <a:srcRect/>
          <a:stretch>
            <a:fillRect/>
          </a:stretch>
        </p:blipFill>
        <p:spPr>
          <a:xfrm>
            <a:off x="6361430" y="3316605"/>
            <a:ext cx="5829935" cy="3540760"/>
          </a:xfrm>
          <a:prstGeom prst="rect">
            <a:avLst/>
          </a:prstGeom>
          <a:noFill/>
          <a:ln>
            <a:noFill/>
          </a:ln>
        </p:spPr>
      </p:pic>
      <p:graphicFrame>
        <p:nvGraphicFramePr>
          <p:cNvPr id="7" name="Google Shape;501;p52"/>
          <p:cNvGraphicFramePr/>
          <p:nvPr>
            <p:ph sz="half" idx="2"/>
          </p:nvPr>
        </p:nvGraphicFramePr>
        <p:xfrm>
          <a:off x="6360795" y="23495"/>
          <a:ext cx="5830570" cy="3201035"/>
        </p:xfrm>
        <a:graphic>
          <a:graphicData uri="http://schemas.openxmlformats.org/presentationml/2006/ole">
            <mc:AlternateContent xmlns:mc="http://schemas.openxmlformats.org/markup-compatibility/2006">
              <mc:Choice xmlns:v="urn:schemas-microsoft-com:vml" Requires="v">
                <p:oleObj spid="_x0000_s8" name="" r:id="rId2" imgW="2259330" imgH="-2147483648" progId="AcroExch.Document">
                  <p:embed/>
                </p:oleObj>
              </mc:Choice>
              <mc:Fallback>
                <p:oleObj name="" r:id="rId2" imgW="2259330" imgH="-2147483648" progId="AcroExch.Document">
                  <p:embed/>
                  <p:pic>
                    <p:nvPicPr>
                      <p:cNvPr id="0" name="Google Shape;501;p52"/>
                      <p:cNvPicPr preferRelativeResize="0"/>
                      <p:nvPr/>
                    </p:nvPicPr>
                    <p:blipFill rotWithShape="1">
                      <a:blip r:embed="rId3"/>
                      <a:srcRect/>
                      <a:stretch>
                        <a:fillRect/>
                      </a:stretch>
                    </p:blipFill>
                    <p:spPr>
                      <a:xfrm>
                        <a:off x="6360795" y="23495"/>
                        <a:ext cx="5830570" cy="3201035"/>
                      </a:xfrm>
                      <a:prstGeom prst="rect">
                        <a:avLst/>
                      </a:prstGeom>
                      <a:noFill/>
                      <a:ln>
                        <a:noFill/>
                      </a:ln>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p:txBody>
          <a:bodyPr/>
          <a:p>
            <a:r>
              <a:rPr lang="en-US">
                <a:solidFill>
                  <a:schemeClr val="folHlink"/>
                </a:solidFill>
                <a:sym typeface="+mn-ea"/>
              </a:rPr>
              <a:t>Fixed obstruction</a:t>
            </a:r>
          </a:p>
          <a:p>
            <a:r>
              <a:rPr lang="en-US">
                <a:sym typeface="+mn-ea"/>
              </a:rPr>
              <a:t> Maximum airflow is limited to a similar extent in both </a:t>
            </a:r>
            <a:r>
              <a:rPr lang="en-US">
                <a:solidFill>
                  <a:srgbClr val="FF3300"/>
                </a:solidFill>
                <a:sym typeface="+mn-ea"/>
              </a:rPr>
              <a:t>insp</a:t>
            </a:r>
            <a:r>
              <a:rPr lang="en-US">
                <a:sym typeface="+mn-ea"/>
              </a:rPr>
              <a:t>iration and </a:t>
            </a:r>
            <a:r>
              <a:rPr lang="en-US">
                <a:solidFill>
                  <a:srgbClr val="FF3300"/>
                </a:solidFill>
                <a:sym typeface="+mn-ea"/>
              </a:rPr>
              <a:t>exp</a:t>
            </a:r>
            <a:r>
              <a:rPr lang="en-US">
                <a:sym typeface="+mn-ea"/>
              </a:rPr>
              <a:t>iration </a:t>
            </a:r>
            <a:endParaRPr lang="en-US"/>
          </a:p>
          <a:p>
            <a:endParaRPr lang="en-US"/>
          </a:p>
        </p:txBody>
      </p:sp>
      <p:pic>
        <p:nvPicPr>
          <p:cNvPr id="491" name="Google Shape;491;p51" descr="scan1"/>
          <p:cNvPicPr preferRelativeResize="0"/>
          <p:nvPr>
            <p:ph type="body" idx="3"/>
          </p:nvPr>
        </p:nvPicPr>
        <p:blipFill rotWithShape="1">
          <a:blip r:embed="rId1"/>
          <a:srcRect/>
          <a:stretch>
            <a:fillRect/>
          </a:stretch>
        </p:blipFill>
        <p:spPr>
          <a:xfrm>
            <a:off x="6214745" y="951865"/>
            <a:ext cx="5805805" cy="452691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0" y="93663"/>
            <a:ext cx="10972800" cy="1143000"/>
          </a:xfrm>
        </p:spPr>
        <p:txBody>
          <a:bodyPr/>
          <a:p>
            <a:pPr algn="l"/>
            <a:r>
              <a:rPr lang="en-US"/>
              <a:t>response to bronchodilators </a:t>
            </a:r>
            <a:endParaRPr lang="en-US"/>
          </a:p>
        </p:txBody>
      </p:sp>
      <p:sp>
        <p:nvSpPr>
          <p:cNvPr id="3" name="Content Placeholder 2"/>
          <p:cNvSpPr>
            <a:spLocks noGrp="1"/>
          </p:cNvSpPr>
          <p:nvPr>
            <p:ph idx="1"/>
          </p:nvPr>
        </p:nvSpPr>
        <p:spPr>
          <a:xfrm>
            <a:off x="142240" y="1006475"/>
            <a:ext cx="11334750" cy="5851525"/>
          </a:xfrm>
        </p:spPr>
        <p:txBody>
          <a:bodyPr/>
          <a:p>
            <a:endParaRPr lang="en-US">
              <a:solidFill>
                <a:schemeClr val="dk1"/>
              </a:solidFill>
              <a:latin typeface="Georgia" panose="02040502050405020303"/>
              <a:ea typeface="Georgia" panose="02040502050405020303"/>
              <a:cs typeface="Georgia" panose="02040502050405020303"/>
              <a:sym typeface="Georgia" panose="02040502050405020303"/>
            </a:endParaRPr>
          </a:p>
          <a:p>
            <a:pPr marL="365760" lvl="0" indent="-255905" algn="l" rtl="0">
              <a:spcBef>
                <a:spcPts val="0"/>
              </a:spcBef>
              <a:spcAft>
                <a:spcPts val="0"/>
              </a:spcAft>
              <a:buSzPct val="100000"/>
              <a:buChar char="•"/>
            </a:pPr>
            <a:r>
              <a:rPr lang="en-US" sz="2400">
                <a:sym typeface="+mn-ea"/>
              </a:rPr>
              <a:t>Performance of spirometry before and after bronchodilator is used to determine the degree of reversibility of airflow limitation. </a:t>
            </a:r>
            <a:endParaRPr lang="en-US" sz="2400"/>
          </a:p>
          <a:p>
            <a:pPr marL="365760" lvl="0" indent="-255905" algn="l" rtl="0">
              <a:spcBef>
                <a:spcPts val="300"/>
              </a:spcBef>
              <a:spcAft>
                <a:spcPts val="0"/>
              </a:spcAft>
              <a:buSzPct val="100000"/>
              <a:buChar char="•"/>
            </a:pPr>
            <a:r>
              <a:rPr lang="en-US" sz="2400">
                <a:sym typeface="+mn-ea"/>
              </a:rPr>
              <a:t>Administration of </a:t>
            </a:r>
            <a:r>
              <a:rPr lang="en-US" sz="2400" u="sng">
                <a:solidFill>
                  <a:schemeClr val="hlink"/>
                </a:solidFill>
                <a:sym typeface="+mn-ea"/>
                <a:hlinkClick r:id="rId1"/>
              </a:rPr>
              <a:t>albuterol</a:t>
            </a:r>
            <a:r>
              <a:rPr lang="en-US" sz="2400">
                <a:sym typeface="+mn-ea"/>
              </a:rPr>
              <a:t> by metered-dose inhaler (MDI) is indicated if baseline spirometry demonstrates airway obstruction or if one suspects asthma or COPD. </a:t>
            </a:r>
            <a:endParaRPr lang="en-US" sz="2400"/>
          </a:p>
          <a:p>
            <a:pPr marL="365760" lvl="0" indent="-255905" algn="l" rtl="0">
              <a:spcBef>
                <a:spcPts val="300"/>
              </a:spcBef>
              <a:spcAft>
                <a:spcPts val="0"/>
              </a:spcAft>
              <a:buSzPct val="100000"/>
              <a:buChar char="•"/>
            </a:pPr>
            <a:r>
              <a:rPr lang="en-US" sz="2400">
                <a:sym typeface="+mn-ea"/>
              </a:rPr>
              <a:t>Albuterol (4 inhalations of 90 to 100 mcg) or an equivalent short-acting beta agonist is administered by metered dose inhaler with a spacer or chamber device . </a:t>
            </a:r>
            <a:endParaRPr lang="en-US" sz="2400">
              <a:solidFill>
                <a:schemeClr val="dk1"/>
              </a:solidFill>
              <a:latin typeface="Georgia" panose="02040502050405020303"/>
              <a:ea typeface="Georgia" panose="02040502050405020303"/>
              <a:cs typeface="Georgia" panose="02040502050405020303"/>
              <a:sym typeface="Georgia" panose="02040502050405020303"/>
            </a:endParaRPr>
          </a:p>
          <a:p>
            <a:pPr marL="365760" lvl="0" indent="-255905" algn="l" rtl="0">
              <a:spcBef>
                <a:spcPts val="300"/>
              </a:spcBef>
              <a:spcAft>
                <a:spcPts val="0"/>
              </a:spcAft>
              <a:buSzPct val="100000"/>
              <a:buChar char="•"/>
            </a:pPr>
            <a:r>
              <a:rPr lang="en-US" sz="2400">
                <a:sym typeface="+mn-ea"/>
              </a:rPr>
              <a:t>Spirometry should be repeated 10 to 15 minutes after administration of a bronchodilator</a:t>
            </a:r>
            <a:endParaRPr lang="en-US" sz="2400">
              <a:solidFill>
                <a:schemeClr val="dk1"/>
              </a:solidFill>
              <a:latin typeface="Georgia" panose="02040502050405020303"/>
              <a:ea typeface="Georgia" panose="02040502050405020303"/>
              <a:cs typeface="Georgia" panose="02040502050405020303"/>
              <a:sym typeface="Georgia" panose="02040502050405020303"/>
            </a:endParaRPr>
          </a:p>
          <a:p>
            <a:r>
              <a:rPr lang="en-US" sz="2400">
                <a:solidFill>
                  <a:schemeClr val="dk1"/>
                </a:solidFill>
                <a:latin typeface="Georgia" panose="02040502050405020303"/>
                <a:ea typeface="Georgia" panose="02040502050405020303"/>
                <a:cs typeface="Georgia" panose="02040502050405020303"/>
                <a:sym typeface="Georgia" panose="02040502050405020303"/>
              </a:rPr>
              <a:t>In a patient with airway obstruction, an increase in the FEV</a:t>
            </a:r>
            <a:r>
              <a:rPr lang="en-US" sz="2400" baseline="-25000">
                <a:solidFill>
                  <a:schemeClr val="dk1"/>
                </a:solidFill>
                <a:latin typeface="Georgia" panose="02040502050405020303"/>
                <a:ea typeface="Georgia" panose="02040502050405020303"/>
                <a:cs typeface="Georgia" panose="02040502050405020303"/>
                <a:sym typeface="Georgia" panose="02040502050405020303"/>
              </a:rPr>
              <a:t>1</a:t>
            </a:r>
            <a:r>
              <a:rPr lang="en-US" sz="2400">
                <a:solidFill>
                  <a:schemeClr val="dk1"/>
                </a:solidFill>
                <a:latin typeface="Georgia" panose="02040502050405020303"/>
                <a:ea typeface="Georgia" panose="02040502050405020303"/>
                <a:cs typeface="Georgia" panose="02040502050405020303"/>
                <a:sym typeface="Georgia" panose="02040502050405020303"/>
              </a:rPr>
              <a:t> or FVC of more than 12 percent and greater than 0.2 L suggests </a:t>
            </a:r>
            <a:r>
              <a:rPr lang="en-US" sz="2400">
                <a:solidFill>
                  <a:srgbClr val="FF0000"/>
                </a:solidFill>
                <a:latin typeface="Georgia" panose="02040502050405020303"/>
                <a:ea typeface="Georgia" panose="02040502050405020303"/>
                <a:cs typeface="Georgia" panose="02040502050405020303"/>
                <a:sym typeface="Georgia" panose="02040502050405020303"/>
              </a:rPr>
              <a:t>acute bronchodilator responsiveness</a:t>
            </a:r>
            <a:r>
              <a:rPr lang="en-US" sz="2400">
                <a:solidFill>
                  <a:schemeClr val="dk1"/>
                </a:solidFill>
                <a:latin typeface="Georgia" panose="02040502050405020303"/>
                <a:ea typeface="Georgia" panose="02040502050405020303"/>
                <a:cs typeface="Georgia" panose="02040502050405020303"/>
                <a:sym typeface="Georgia" panose="02040502050405020303"/>
              </a:rPr>
              <a:t>. </a:t>
            </a:r>
            <a:endParaRPr lang="en-US" sz="24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endParaRPr lang="en-US" sz="24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3" name="Google Shape;303;p26" descr="C:\Users\jit\Desktop\مجلد جديد ‫‬\صورة8.png"/>
          <p:cNvPicPr preferRelativeResize="0">
            <a:picLocks noChangeAspect="1"/>
          </p:cNvPicPr>
          <p:nvPr>
            <p:ph idx="1"/>
          </p:nvPr>
        </p:nvPicPr>
        <p:blipFill rotWithShape="1">
          <a:blip r:embed="rId1"/>
          <a:srcRect/>
          <a:stretch>
            <a:fillRect/>
          </a:stretch>
        </p:blipFill>
        <p:spPr>
          <a:xfrm>
            <a:off x="1137920" y="241300"/>
            <a:ext cx="8753475" cy="540258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93" name="Shape 293"/>
        <p:cNvGrpSpPr/>
        <p:nvPr/>
      </p:nvGrpSpPr>
      <p:grpSpPr>
        <a:xfrm>
          <a:off x="0" y="0"/>
          <a:ext cx="0" cy="0"/>
          <a:chOff x="0" y="0"/>
          <a:chExt cx="0" cy="0"/>
        </a:xfrm>
      </p:grpSpPr>
      <p:sp>
        <p:nvSpPr>
          <p:cNvPr id="294" name="Google Shape;294;p25"/>
          <p:cNvSpPr txBox="1"/>
          <p:nvPr>
            <p:ph type="body" idx="1"/>
          </p:nvPr>
        </p:nvSpPr>
        <p:spPr>
          <a:xfrm>
            <a:off x="652780" y="358775"/>
            <a:ext cx="5293995" cy="1241425"/>
          </a:xfrm>
          <a:prstGeom prst="rect">
            <a:avLst/>
          </a:prstGeom>
          <a:solidFill>
            <a:srgbClr val="328D96">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45720" lvl="0" indent="0" algn="ctr" rtl="1">
              <a:spcBef>
                <a:spcPts val="0"/>
              </a:spcBef>
              <a:spcAft>
                <a:spcPts val="0"/>
              </a:spcAft>
              <a:buSzPts val="1900"/>
              <a:buNone/>
            </a:pPr>
            <a:r>
              <a:rPr lang="en-US" sz="2400"/>
              <a:t>patients with asthma</a:t>
            </a:r>
            <a:endParaRPr lang="en-US" sz="2400"/>
          </a:p>
        </p:txBody>
      </p:sp>
      <p:sp>
        <p:nvSpPr>
          <p:cNvPr id="295" name="Google Shape;295;p25"/>
          <p:cNvSpPr txBox="1"/>
          <p:nvPr>
            <p:ph type="body" idx="2"/>
          </p:nvPr>
        </p:nvSpPr>
        <p:spPr>
          <a:xfrm>
            <a:off x="6248400" y="358775"/>
            <a:ext cx="4916805" cy="1241425"/>
          </a:xfrm>
          <a:prstGeom prst="rect">
            <a:avLst/>
          </a:prstGeom>
          <a:solidFill>
            <a:srgbClr val="328D96">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45720" lvl="0" indent="0" algn="ctr" rtl="1">
              <a:spcBef>
                <a:spcPts val="0"/>
              </a:spcBef>
              <a:spcAft>
                <a:spcPts val="0"/>
              </a:spcAft>
              <a:buSzPts val="1900"/>
              <a:buNone/>
            </a:pPr>
            <a:r>
              <a:rPr lang="en-US"/>
              <a:t>patients with COPD</a:t>
            </a:r>
            <a:endParaRPr lang="en-US"/>
          </a:p>
        </p:txBody>
      </p:sp>
      <p:sp>
        <p:nvSpPr>
          <p:cNvPr id="296" name="Google Shape;296;p25"/>
          <p:cNvSpPr txBox="1"/>
          <p:nvPr>
            <p:ph type="body" idx="3"/>
          </p:nvPr>
        </p:nvSpPr>
        <p:spPr>
          <a:xfrm>
            <a:off x="652780" y="1598295"/>
            <a:ext cx="5293995" cy="3660775"/>
          </a:xfrm>
          <a:prstGeom prst="rect">
            <a:avLst/>
          </a:prstGeom>
          <a:noFill/>
          <a:ln w="9525" cap="flat" cmpd="sng">
            <a:solidFill>
              <a:srgbClr val="FFC000"/>
            </a:solidFill>
            <a:prstDash val="solid"/>
            <a:round/>
            <a:headEnd type="none" w="sm" len="sm"/>
            <a:tailEnd type="none" w="sm" len="sm"/>
          </a:ln>
        </p:spPr>
        <p:txBody>
          <a:bodyPr spcFirstLastPara="1" wrap="square" lIns="91425" tIns="45700" rIns="91425" bIns="45700" anchor="t" anchorCtr="0">
            <a:normAutofit/>
          </a:bodyPr>
          <a:lstStyle/>
          <a:p>
            <a:pPr marL="365760" lvl="0" indent="-255905" algn="l" rtl="0">
              <a:spcBef>
                <a:spcPts val="0"/>
              </a:spcBef>
              <a:spcAft>
                <a:spcPts val="0"/>
              </a:spcAft>
              <a:buSzPts val="2000"/>
              <a:buChar char="•"/>
            </a:pPr>
            <a:r>
              <a:rPr lang="en-US" sz="2800"/>
              <a:t>bronchodilator administration often results in improvement, and in some patients with asthma, post-bronchodilator testing may improve to normal spirometry values</a:t>
            </a:r>
            <a:r>
              <a:rPr lang="en-US"/>
              <a:t>.</a:t>
            </a:r>
            <a:endParaRPr lang="en-US"/>
          </a:p>
        </p:txBody>
      </p:sp>
      <p:sp>
        <p:nvSpPr>
          <p:cNvPr id="297" name="Google Shape;297;p25"/>
          <p:cNvSpPr txBox="1"/>
          <p:nvPr>
            <p:ph type="body" idx="4"/>
          </p:nvPr>
        </p:nvSpPr>
        <p:spPr>
          <a:xfrm>
            <a:off x="6248400" y="1828800"/>
            <a:ext cx="4916805" cy="3200400"/>
          </a:xfrm>
          <a:prstGeom prst="rect">
            <a:avLst/>
          </a:prstGeom>
          <a:noFill/>
          <a:ln w="9525" cap="flat" cmpd="sng">
            <a:solidFill>
              <a:srgbClr val="FFC000"/>
            </a:solidFill>
            <a:prstDash val="solid"/>
            <a:round/>
            <a:headEnd type="none" w="sm" len="sm"/>
            <a:tailEnd type="none" w="sm" len="sm"/>
          </a:ln>
        </p:spPr>
        <p:txBody>
          <a:bodyPr spcFirstLastPara="1" wrap="square" lIns="91425" tIns="45700" rIns="91425" bIns="45700" anchor="t" anchorCtr="0">
            <a:normAutofit fontScale="70000"/>
          </a:bodyPr>
          <a:lstStyle/>
          <a:p>
            <a:pPr marL="365760" lvl="0" indent="-255905" algn="l" rtl="0">
              <a:spcBef>
                <a:spcPts val="0"/>
              </a:spcBef>
              <a:spcAft>
                <a:spcPts val="0"/>
              </a:spcAft>
              <a:buSzPts val="2000"/>
              <a:buChar char="•"/>
            </a:pPr>
            <a:r>
              <a:rPr lang="en-US" b="1"/>
              <a:t>administration of bronchodilator sometimes leads to a significant change in FEV</a:t>
            </a:r>
            <a:r>
              <a:rPr lang="en-US" b="1" baseline="-25000"/>
              <a:t>1</a:t>
            </a:r>
            <a:r>
              <a:rPr lang="en-US" b="1"/>
              <a:t>, but reversal to normal spirometry makes COPD less likely. Bronchodilators may also lead to improvement in flow in the small airways and a reduction in air trapping.</a:t>
            </a:r>
            <a:endParaRPr lang="en-US" b="1"/>
          </a:p>
          <a:p>
            <a:pPr marL="365760" lvl="0" indent="-128905" algn="l" rtl="0">
              <a:spcBef>
                <a:spcPts val="300"/>
              </a:spcBef>
              <a:spcAft>
                <a:spcPts val="0"/>
              </a:spcAft>
              <a:buSzPts val="2000"/>
              <a:buNone/>
            </a:pPr>
            <a:endParaRPr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nvPr>
        </p:nvSpPr>
        <p:spPr/>
        <p:txBody>
          <a:bodyPr/>
          <a:p>
            <a:pPr algn="l"/>
            <a:r>
              <a:rPr lang="en-US" b="1">
                <a:sym typeface="+mn-ea"/>
              </a:rPr>
              <a:t>Lung Volumes</a:t>
            </a:r>
            <a:br>
              <a:rPr lang="en-US" b="1"/>
            </a:br>
            <a:endParaRPr lang="en-US"/>
          </a:p>
        </p:txBody>
      </p:sp>
      <p:sp>
        <p:nvSpPr>
          <p:cNvPr id="8" name="Content Placeholder 7"/>
          <p:cNvSpPr>
            <a:spLocks noGrp="1"/>
          </p:cNvSpPr>
          <p:nvPr>
            <p:ph sz="half" idx="1"/>
          </p:nvPr>
        </p:nvSpPr>
        <p:spPr>
          <a:xfrm>
            <a:off x="201930" y="935990"/>
            <a:ext cx="5738495" cy="5763895"/>
          </a:xfrm>
        </p:spPr>
        <p:txBody>
          <a:bodyPr/>
          <a:p>
            <a:r>
              <a:rPr lang="en-US" sz="2400">
                <a:sym typeface="+mn-ea"/>
              </a:rPr>
              <a:t>Lung volume testing directly and indirectly measures the static amount of air in the lungs and can be helpful in the diagnostic evaluation of dyspnea and abnormal spirometry results</a:t>
            </a:r>
            <a:endParaRPr lang="en-US" sz="2400">
              <a:sym typeface="+mn-ea"/>
            </a:endParaRPr>
          </a:p>
          <a:p>
            <a:r>
              <a:rPr lang="en-US" sz="2400">
                <a:sym typeface="+mn-ea"/>
              </a:rPr>
              <a:t>Measurement of lung volumes is important when spirometry shows a </a:t>
            </a:r>
            <a:r>
              <a:rPr lang="en-US" sz="2400">
                <a:solidFill>
                  <a:srgbClr val="00B050"/>
                </a:solidFill>
                <a:sym typeface="+mn-ea"/>
              </a:rPr>
              <a:t>decreased forced vital capacity</a:t>
            </a:r>
            <a:r>
              <a:rPr lang="en-US" sz="2400">
                <a:sym typeface="+mn-ea"/>
              </a:rPr>
              <a:t>.</a:t>
            </a:r>
            <a:endParaRPr lang="en-US" sz="2400">
              <a:sym typeface="+mn-ea"/>
            </a:endParaRPr>
          </a:p>
          <a:p>
            <a:r>
              <a:rPr lang="en-US" sz="2400">
                <a:sym typeface="+mn-ea"/>
              </a:rPr>
              <a:t>Body </a:t>
            </a:r>
            <a:r>
              <a:rPr lang="en-US" sz="2400">
                <a:solidFill>
                  <a:srgbClr val="FF0000"/>
                </a:solidFill>
                <a:sym typeface="+mn-ea"/>
              </a:rPr>
              <a:t>plethysmography </a:t>
            </a:r>
            <a:r>
              <a:rPr lang="en-US" sz="2400">
                <a:sym typeface="+mn-ea"/>
              </a:rPr>
              <a:t>is the gold standard for measurement of lung volumes</a:t>
            </a:r>
            <a:endParaRPr lang="en-US" sz="2400">
              <a:sym typeface="+mn-ea"/>
            </a:endParaRPr>
          </a:p>
          <a:p>
            <a:r>
              <a:rPr lang="en-US" sz="2400">
                <a:sym typeface="+mn-ea"/>
              </a:rPr>
              <a:t>Key measures include the total lung capacity (TLC), and residual volume (RV)</a:t>
            </a:r>
            <a:br>
              <a:rPr lang="en-US">
                <a:sym typeface="+mn-ea"/>
              </a:rPr>
            </a:br>
            <a:endParaRPr lang="en-US"/>
          </a:p>
        </p:txBody>
      </p:sp>
      <p:pic>
        <p:nvPicPr>
          <p:cNvPr id="342" name="Google Shape;342;p32" descr="C:\Users\jit\Desktop\800wm.jpg"/>
          <p:cNvPicPr preferRelativeResize="0">
            <a:picLocks noChangeAspect="1"/>
          </p:cNvPicPr>
          <p:nvPr>
            <p:ph sz="half" idx="2"/>
          </p:nvPr>
        </p:nvPicPr>
        <p:blipFill rotWithShape="1">
          <a:blip r:embed="rId1"/>
          <a:srcRect/>
          <a:stretch>
            <a:fillRect/>
          </a:stretch>
        </p:blipFill>
        <p:spPr>
          <a:xfrm>
            <a:off x="6205855" y="274955"/>
            <a:ext cx="5376545" cy="587565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pic>
        <p:nvPicPr>
          <p:cNvPr id="310" name="Google Shape;310;p27"/>
          <p:cNvPicPr preferRelativeResize="0">
            <a:picLocks noChangeAspect="1"/>
          </p:cNvPicPr>
          <p:nvPr>
            <p:ph idx="1"/>
          </p:nvPr>
        </p:nvPicPr>
        <p:blipFill rotWithShape="1">
          <a:blip r:embed="rId1"/>
          <a:srcRect/>
          <a:stretch>
            <a:fillRect/>
          </a:stretch>
        </p:blipFill>
        <p:spPr>
          <a:xfrm>
            <a:off x="609600" y="1631315"/>
            <a:ext cx="10852150" cy="441769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The components that are directly measurable by plethysmography are :</a:t>
            </a:r>
            <a:endParaRPr lang="en-US"/>
          </a:p>
        </p:txBody>
      </p:sp>
      <p:graphicFrame>
        <p:nvGraphicFramePr>
          <p:cNvPr id="316" name="Google Shape;316;p28"/>
          <p:cNvGraphicFramePr/>
          <p:nvPr>
            <p:ph idx="1"/>
          </p:nvPr>
        </p:nvGraphicFramePr>
        <p:xfrm>
          <a:off x="609600" y="1600200"/>
          <a:ext cx="10972800" cy="3810000"/>
        </p:xfrm>
        <a:graphic>
          <a:graphicData uri="http://schemas.openxmlformats.org/drawingml/2006/table">
            <a:tbl>
              <a:tblPr firstRow="1" bandRow="1">
                <a:noFill/>
                <a:tableStyleId>{C89DA844-280D-4BDA-8583-7BCC207D9BDD}</a:tableStyleId>
              </a:tblPr>
              <a:tblGrid>
                <a:gridCol w="9159240"/>
                <a:gridCol w="1813560"/>
              </a:tblGrid>
              <a:tr h="1270000">
                <a:tc>
                  <a:txBody>
                    <a:bodyPr/>
                    <a:p>
                      <a:pPr marL="0" marR="0" lvl="0" indent="0" algn="l" rtl="0">
                        <a:lnSpc>
                          <a:spcPct val="100000"/>
                        </a:lnSpc>
                        <a:spcBef>
                          <a:spcPts val="0"/>
                        </a:spcBef>
                        <a:spcAft>
                          <a:spcPts val="0"/>
                        </a:spcAft>
                        <a:buClr>
                          <a:srgbClr val="FFC000"/>
                        </a:buClr>
                        <a:buSzPts val="2800"/>
                        <a:buFont typeface="Georgia" panose="02040502050405020303"/>
                        <a:buNone/>
                      </a:pPr>
                      <a:r>
                        <a:rPr lang="en-US" sz="2800" u="none" strike="noStrike" cap="none">
                          <a:solidFill>
                            <a:srgbClr val="FFC000"/>
                          </a:solidFill>
                        </a:rPr>
                        <a:t>air in the lungs after a normal expiration(</a:t>
                      </a:r>
                      <a:r>
                        <a:rPr lang="en-US" sz="1800" b="1" u="none" strike="noStrike" cap="none">
                          <a:solidFill>
                            <a:schemeClr val="lt1"/>
                          </a:solidFill>
                          <a:latin typeface="Georgia" panose="02040502050405020303"/>
                          <a:ea typeface="Georgia" panose="02040502050405020303"/>
                          <a:cs typeface="Georgia" panose="02040502050405020303"/>
                          <a:sym typeface="Georgia" panose="02040502050405020303"/>
                        </a:rPr>
                        <a:t>at the end of a tidal volume breath</a:t>
                      </a:r>
                      <a:r>
                        <a:rPr lang="en-US" sz="2800" u="none" strike="noStrike" cap="none">
                          <a:solidFill>
                            <a:srgbClr val="FFC000"/>
                          </a:solidFill>
                        </a:rPr>
                        <a:t>)</a:t>
                      </a:r>
                      <a:endParaRPr sz="2800" u="none" strike="noStrike" cap="none">
                        <a:solidFill>
                          <a:srgbClr val="FFC000"/>
                        </a:solidFill>
                      </a:endParaRPr>
                    </a:p>
                  </a:txBody>
                  <a:tcPr marL="91450" marR="91450" marT="45725" marB="45725"/>
                </a:tc>
                <a:tc>
                  <a:txBody>
                    <a:bodyPr/>
                    <a:p>
                      <a:pPr marL="0" marR="0" lvl="0" indent="0" algn="l" rtl="0">
                        <a:spcBef>
                          <a:spcPts val="0"/>
                        </a:spcBef>
                        <a:spcAft>
                          <a:spcPts val="0"/>
                        </a:spcAft>
                        <a:buNone/>
                      </a:pPr>
                      <a:r>
                        <a:rPr lang="en-US" sz="1600" u="none" strike="noStrike" cap="none"/>
                        <a:t>functional residual capacity</a:t>
                      </a:r>
                      <a:endParaRPr sz="1600" u="none" strike="noStrike" cap="none"/>
                    </a:p>
                  </a:txBody>
                  <a:tcPr marL="91450" marR="91450" marT="45725" marB="45725"/>
                </a:tc>
              </a:tr>
              <a:tr h="1270000">
                <a:tc>
                  <a:txBody>
                    <a:bodyPr/>
                    <a:p>
                      <a:pPr marL="0" marR="0" lvl="0" indent="0" algn="l" rtl="0">
                        <a:spcBef>
                          <a:spcPts val="0"/>
                        </a:spcBef>
                        <a:spcAft>
                          <a:spcPts val="0"/>
                        </a:spcAft>
                        <a:buNone/>
                      </a:pPr>
                      <a:r>
                        <a:rPr lang="en-US" sz="2400" u="none" strike="noStrike" cap="none">
                          <a:solidFill>
                            <a:srgbClr val="FF0000"/>
                          </a:solidFill>
                        </a:rPr>
                        <a:t>air in the lungs that is still able to be exhaled after normal expiration</a:t>
                      </a:r>
                      <a:endParaRPr sz="2400" u="none" strike="noStrike" cap="none">
                        <a:solidFill>
                          <a:srgbClr val="FF0000"/>
                        </a:solidFill>
                      </a:endParaRPr>
                    </a:p>
                  </a:txBody>
                  <a:tcPr marL="91450" marR="91450" marT="45725" marB="45725"/>
                </a:tc>
                <a:tc>
                  <a:txBody>
                    <a:bodyPr/>
                    <a:p>
                      <a:pPr marL="0" marR="0" lvl="0" indent="0" algn="l" rtl="0">
                        <a:spcBef>
                          <a:spcPts val="0"/>
                        </a:spcBef>
                        <a:spcAft>
                          <a:spcPts val="0"/>
                        </a:spcAft>
                        <a:buNone/>
                      </a:pPr>
                      <a:r>
                        <a:rPr lang="en-US" sz="1800" u="none" strike="noStrike" cap="none"/>
                        <a:t>expiratory reserve volume</a:t>
                      </a:r>
                      <a:endParaRPr sz="1800" u="none" strike="noStrike" cap="none"/>
                    </a:p>
                  </a:txBody>
                  <a:tcPr marL="91450" marR="91450" marT="45725" marB="45725"/>
                </a:tc>
              </a:tr>
              <a:tr h="1270000">
                <a:tc>
                  <a:txBody>
                    <a:bodyPr/>
                    <a:p>
                      <a:pPr marL="0" marR="0" lvl="0" indent="0" algn="l" rtl="0">
                        <a:spcBef>
                          <a:spcPts val="0"/>
                        </a:spcBef>
                        <a:spcAft>
                          <a:spcPts val="0"/>
                        </a:spcAft>
                        <a:buNone/>
                      </a:pPr>
                      <a:r>
                        <a:rPr lang="en-US" sz="2800" u="none" strike="noStrike" cap="none">
                          <a:solidFill>
                            <a:srgbClr val="00B050"/>
                          </a:solidFill>
                        </a:rPr>
                        <a:t>the volume of air maximally exhaled during </a:t>
                      </a:r>
                      <a:r>
                        <a:rPr lang="en-US" sz="2800" u="none" strike="noStrike" cap="none">
                          <a:solidFill>
                            <a:srgbClr val="00B050"/>
                          </a:solidFill>
                          <a:latin typeface="Georgia" panose="02040502050405020303"/>
                          <a:ea typeface="Georgia" panose="02040502050405020303"/>
                          <a:cs typeface="Georgia" panose="02040502050405020303"/>
                          <a:sym typeface="Georgia" panose="02040502050405020303"/>
                        </a:rPr>
                        <a:t>expiration</a:t>
                      </a:r>
                      <a:r>
                        <a:rPr lang="en-US" sz="2800" u="none" strike="noStrike" cap="none">
                          <a:solidFill>
                            <a:srgbClr val="00B050"/>
                          </a:solidFill>
                        </a:rPr>
                        <a:t> with a slow exhalation</a:t>
                      </a:r>
                      <a:endParaRPr lang="en-US" sz="2800" u="none" strike="noStrike" cap="none">
                        <a:solidFill>
                          <a:srgbClr val="00B050"/>
                        </a:solidFill>
                      </a:endParaRPr>
                    </a:p>
                    <a:p>
                      <a:pPr marL="0" marR="0" lvl="0" indent="0" algn="l" rtl="0">
                        <a:spcBef>
                          <a:spcPts val="0"/>
                        </a:spcBef>
                        <a:spcAft>
                          <a:spcPts val="0"/>
                        </a:spcAft>
                        <a:buNone/>
                      </a:pPr>
                      <a:endParaRPr sz="2800" u="none" strike="noStrike" cap="none">
                        <a:solidFill>
                          <a:srgbClr val="00B050"/>
                        </a:solidFill>
                      </a:endParaRPr>
                    </a:p>
                    <a:p>
                      <a:pPr marL="0" marR="0" lvl="0" indent="0" algn="l" rtl="0">
                        <a:spcBef>
                          <a:spcPts val="0"/>
                        </a:spcBef>
                        <a:spcAft>
                          <a:spcPts val="0"/>
                        </a:spcAft>
                        <a:buNone/>
                      </a:pPr>
                      <a:r>
                        <a:rPr lang="en-US" sz="2800">
                          <a:solidFill>
                            <a:schemeClr val="dk1"/>
                          </a:solidFill>
                          <a:latin typeface="Georgia" panose="02040502050405020303"/>
                          <a:ea typeface="Georgia" panose="02040502050405020303"/>
                          <a:cs typeface="Georgia" panose="02040502050405020303"/>
                          <a:sym typeface="Georgia" panose="02040502050405020303"/>
                        </a:rPr>
                        <a:t> maximum volume exhaled after maximum inspiration;</a:t>
                      </a:r>
                      <a:endParaRPr sz="28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pPr marL="0" marR="0" lvl="0" indent="0" algn="l" rtl="0">
                        <a:spcBef>
                          <a:spcPts val="0"/>
                        </a:spcBef>
                        <a:spcAft>
                          <a:spcPts val="0"/>
                        </a:spcAft>
                        <a:buNone/>
                      </a:pPr>
                      <a:endParaRPr sz="2800" u="none" strike="noStrike" cap="none">
                        <a:solidFill>
                          <a:srgbClr val="00B050"/>
                        </a:solidFill>
                      </a:endParaRPr>
                    </a:p>
                  </a:txBody>
                  <a:tcPr marL="91450" marR="91450" marT="45725" marB="45725"/>
                </a:tc>
                <a:tc>
                  <a:txBody>
                    <a:bodyPr/>
                    <a:p>
                      <a:pPr marL="0" marR="0" lvl="0" indent="0" algn="l" rtl="0">
                        <a:spcBef>
                          <a:spcPts val="0"/>
                        </a:spcBef>
                        <a:spcAft>
                          <a:spcPts val="0"/>
                        </a:spcAft>
                        <a:buNone/>
                      </a:pPr>
                      <a:r>
                        <a:rPr lang="en-US" sz="1800" u="none" strike="noStrike" cap="none"/>
                        <a:t>slow vital capacity</a:t>
                      </a:r>
                      <a:endParaRPr lang="en-US" sz="1800" u="none" strike="noStrike" cap="none"/>
                    </a:p>
                    <a:p>
                      <a:pPr marL="0" marR="0" lvl="0" indent="0" algn="l" rtl="0">
                        <a:spcBef>
                          <a:spcPts val="0"/>
                        </a:spcBef>
                        <a:spcAft>
                          <a:spcPts val="0"/>
                        </a:spcAft>
                        <a:buNone/>
                      </a:pPr>
                      <a:endParaRPr sz="1800" u="none" strike="noStrike" cap="none"/>
                    </a:p>
                    <a:p>
                      <a:pPr marL="0" marR="0" lvl="0" indent="0" algn="l" rtl="0">
                        <a:spcBef>
                          <a:spcPts val="0"/>
                        </a:spcBef>
                        <a:spcAft>
                          <a:spcPts val="0"/>
                        </a:spcAft>
                        <a:buNone/>
                      </a:pPr>
                      <a:endParaRPr sz="1800" u="none" strike="noStrike" cap="none"/>
                    </a:p>
                    <a:p>
                      <a:pPr marL="0" marR="0" lvl="0" indent="0" algn="l" rtl="0">
                        <a:spcBef>
                          <a:spcPts val="0"/>
                        </a:spcBef>
                        <a:spcAft>
                          <a:spcPts val="0"/>
                        </a:spcAft>
                        <a:buNone/>
                      </a:pPr>
                      <a:endParaRPr sz="1800" u="none" strike="noStrike" cap="none"/>
                    </a:p>
                    <a:p>
                      <a:pPr marL="0" marR="0" lvl="0" indent="0" algn="l" rtl="0">
                        <a:spcBef>
                          <a:spcPts val="0"/>
                        </a:spcBef>
                        <a:spcAft>
                          <a:spcPts val="0"/>
                        </a:spcAft>
                        <a:buNone/>
                      </a:pPr>
                      <a:r>
                        <a:rPr lang="en-US" sz="1800">
                          <a:solidFill>
                            <a:schemeClr val="dk1"/>
                          </a:solidFill>
                          <a:latin typeface="Georgia" panose="02040502050405020303"/>
                          <a:ea typeface="Georgia" panose="02040502050405020303"/>
                          <a:cs typeface="Georgia" panose="02040502050405020303"/>
                          <a:sym typeface="Georgia" panose="02040502050405020303"/>
                        </a:rPr>
                        <a:t>Vital capacity (VC)</a:t>
                      </a:r>
                      <a:endParaRPr sz="1800" u="none" strike="noStrike" cap="none"/>
                    </a:p>
                  </a:txBody>
                  <a:tcPr marL="91450" marR="91450" marT="45725" marB="45725"/>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329" name="Google Shape;329;p30"/>
          <p:cNvPicPr preferRelativeResize="0">
            <a:picLocks noChangeAspect="1"/>
          </p:cNvPicPr>
          <p:nvPr>
            <p:ph idx="1"/>
          </p:nvPr>
        </p:nvPicPr>
        <p:blipFill rotWithShape="1">
          <a:blip r:embed="rId1"/>
          <a:srcRect/>
          <a:stretch>
            <a:fillRect/>
          </a:stretch>
        </p:blipFill>
        <p:spPr>
          <a:xfrm>
            <a:off x="401955" y="155575"/>
            <a:ext cx="11915140" cy="6701790"/>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0"/>
            <a:ext cx="10972800" cy="5974715"/>
          </a:xfrm>
        </p:spPr>
        <p:txBody>
          <a:bodyPr/>
          <a:p>
            <a:pPr marL="365760" lvl="0" indent="-255905" algn="l" rtl="0">
              <a:spcBef>
                <a:spcPts val="0"/>
              </a:spcBef>
              <a:spcAft>
                <a:spcPts val="0"/>
              </a:spcAft>
              <a:buSzPct val="100000"/>
              <a:buChar char="•"/>
            </a:pPr>
            <a:r>
              <a:rPr lang="en-US" sz="2800">
                <a:sym typeface="+mn-ea"/>
              </a:rPr>
              <a:t>These measures are then used to calculate the RV and TLC. </a:t>
            </a:r>
            <a:endParaRPr lang="en-US" sz="2800"/>
          </a:p>
          <a:p>
            <a:pPr marL="365760" lvl="0" indent="-91440" algn="l" rtl="0">
              <a:spcBef>
                <a:spcPts val="300"/>
              </a:spcBef>
              <a:spcAft>
                <a:spcPts val="0"/>
              </a:spcAft>
              <a:buSzPct val="100000"/>
              <a:buNone/>
            </a:pPr>
            <a:endParaRPr lang="en-US" sz="2800"/>
          </a:p>
          <a:p>
            <a:pPr marL="365760" lvl="0" indent="-91440" algn="l" rtl="0">
              <a:spcBef>
                <a:spcPts val="300"/>
              </a:spcBef>
              <a:spcAft>
                <a:spcPts val="0"/>
              </a:spcAft>
              <a:buSzPct val="100000"/>
              <a:buNone/>
            </a:pPr>
            <a:r>
              <a:rPr lang="en-US" sz="2800"/>
              <a:t>RV= FRC-ERV</a:t>
            </a:r>
            <a:endParaRPr lang="en-US" sz="2800"/>
          </a:p>
          <a:p>
            <a:pPr marL="365760" lvl="0" indent="-91440" algn="l" rtl="0">
              <a:spcBef>
                <a:spcPts val="300"/>
              </a:spcBef>
              <a:spcAft>
                <a:spcPts val="0"/>
              </a:spcAft>
              <a:buSzPct val="100000"/>
              <a:buNone/>
            </a:pPr>
            <a:r>
              <a:rPr lang="en-US" sz="2800"/>
              <a:t>TLC= VC+RV</a:t>
            </a:r>
            <a:endParaRPr lang="en-US" sz="2800"/>
          </a:p>
          <a:p>
            <a:pPr marL="365760" lvl="0" indent="-91440" algn="l" rtl="0">
              <a:spcBef>
                <a:spcPts val="300"/>
              </a:spcBef>
              <a:spcAft>
                <a:spcPts val="0"/>
              </a:spcAft>
              <a:buSzPct val="100000"/>
              <a:buNone/>
            </a:pPr>
            <a:endParaRPr lang="en-US" sz="2800"/>
          </a:p>
          <a:p>
            <a:pPr marL="365760" lvl="0" indent="-255905" algn="l" rtl="0">
              <a:spcBef>
                <a:spcPts val="0"/>
              </a:spcBef>
              <a:spcAft>
                <a:spcPts val="0"/>
              </a:spcAft>
              <a:buSzPts val="2800"/>
              <a:buChar char="•"/>
            </a:pPr>
            <a:r>
              <a:rPr lang="en-US" sz="2800">
                <a:sym typeface="+mn-ea"/>
              </a:rPr>
              <a:t>TLC is the key lung volume for determining restriction, defined as a TLC value less than the 5</a:t>
            </a:r>
            <a:r>
              <a:rPr lang="en-US" sz="2800" baseline="30000">
                <a:sym typeface="+mn-ea"/>
              </a:rPr>
              <a:t>th</a:t>
            </a:r>
            <a:r>
              <a:rPr lang="en-US" sz="2800">
                <a:sym typeface="+mn-ea"/>
              </a:rPr>
              <a:t> percentile of predicted (roughly and imperfectly approximated by values less than 80 percent of predicted).</a:t>
            </a:r>
            <a:endParaRPr lang="en-US" sz="2800"/>
          </a:p>
          <a:p>
            <a:r>
              <a:rPr lang="en-US" sz="2800">
                <a:sym typeface="+mn-ea"/>
              </a:rPr>
              <a:t>a reduced VC alone is not sufficient evidence of restriction because it can be caused by air trapping due to severe obstruction .</a:t>
            </a:r>
            <a:endParaRPr lang="en-US" sz="2800"/>
          </a:p>
          <a:p>
            <a:endParaRPr lang="en-US" sz="2800"/>
          </a:p>
        </p:txBody>
      </p:sp>
      <p:sp>
        <p:nvSpPr>
          <p:cNvPr id="335" name="Google Shape;335;p31"/>
          <p:cNvSpPr/>
          <p:nvPr/>
        </p:nvSpPr>
        <p:spPr>
          <a:xfrm>
            <a:off x="609600" y="5482590"/>
            <a:ext cx="10902315" cy="643890"/>
          </a:xfrm>
          <a:prstGeom prst="rect">
            <a:avLst/>
          </a:prstGeom>
          <a:solidFill>
            <a:srgbClr val="FFC000"/>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p>
            <a:pPr marL="0" marR="0" lvl="0" indent="0" algn="l" rtl="0">
              <a:spcBef>
                <a:spcPts val="0"/>
              </a:spcBef>
              <a:spcAft>
                <a:spcPts val="0"/>
              </a:spcAft>
              <a:buNone/>
            </a:pPr>
            <a:r>
              <a:rPr lang="en-US" sz="1800" b="0" i="0" u="none" strike="noStrike" cap="none">
                <a:solidFill>
                  <a:schemeClr val="dk1"/>
                </a:solidFill>
                <a:latin typeface="Georgia" panose="02040502050405020303"/>
                <a:ea typeface="Georgia" panose="02040502050405020303"/>
                <a:cs typeface="Georgia" panose="02040502050405020303"/>
                <a:sym typeface="Georgia" panose="02040502050405020303"/>
              </a:rPr>
              <a:t>Air trapping is indicated when the RV is increased (&gt;120 percent of predicted).</a:t>
            </a:r>
            <a:endParaRPr lang="en-US" sz="18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a:p>
            <a:pPr marL="0" marR="0" lvl="0" indent="0" algn="l" rtl="0">
              <a:spcBef>
                <a:spcPts val="0"/>
              </a:spcBef>
              <a:spcAft>
                <a:spcPts val="0"/>
              </a:spcAft>
              <a:buNone/>
            </a:pPr>
            <a:r>
              <a:rPr lang="en-US" sz="1800" b="0" i="0" u="none" strike="noStrike" cap="none">
                <a:solidFill>
                  <a:schemeClr val="dk1"/>
                </a:solidFill>
                <a:latin typeface="Georgia" panose="02040502050405020303"/>
                <a:ea typeface="Georgia" panose="02040502050405020303"/>
                <a:cs typeface="Georgia" panose="02040502050405020303"/>
                <a:sym typeface="Georgia" panose="02040502050405020303"/>
              </a:rPr>
              <a:t>hyperinflation is indicated when the TLC are increased (&gt;120 percent predicted).</a:t>
            </a:r>
            <a:endParaRPr sz="1800" b="0" i="0" u="none" strike="noStrike" cap="none">
              <a:solidFill>
                <a:schemeClr val="dk1"/>
              </a:solidFill>
              <a:latin typeface="Georgia" panose="02040502050405020303"/>
              <a:ea typeface="Georgia" panose="02040502050405020303"/>
              <a:cs typeface="Georgia" panose="02040502050405020303"/>
              <a:sym typeface="Georgia" panose="02040502050405020303"/>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40080" y="408940"/>
            <a:ext cx="10942320" cy="5717540"/>
          </a:xfrm>
        </p:spPr>
        <p:txBody>
          <a:bodyPr/>
          <a:p>
            <a:pPr marL="365760" lvl="0" indent="-255905" algn="l" rtl="0">
              <a:spcBef>
                <a:spcPts val="0"/>
              </a:spcBef>
              <a:spcAft>
                <a:spcPts val="0"/>
              </a:spcAft>
              <a:buSzPts val="2800"/>
              <a:buChar char="•"/>
            </a:pPr>
            <a:r>
              <a:rPr lang="en-US">
                <a:sym typeface="+mn-ea"/>
              </a:rPr>
              <a:t>A normal FEV/1FVC ratio may reflect normal lung function or may indicate a restrictive lung defect. </a:t>
            </a:r>
            <a:endParaRPr lang="en-US"/>
          </a:p>
          <a:p>
            <a:pPr marL="365760" lvl="0" indent="-78105" algn="l" rtl="0">
              <a:spcBef>
                <a:spcPts val="300"/>
              </a:spcBef>
              <a:spcAft>
                <a:spcPts val="0"/>
              </a:spcAft>
              <a:buSzPts val="2800"/>
              <a:buNone/>
            </a:pPr>
            <a:endParaRPr lang="en-US"/>
          </a:p>
          <a:p>
            <a:pPr marL="365760" lvl="0" indent="-255905" algn="l" rtl="0">
              <a:spcBef>
                <a:spcPts val="300"/>
              </a:spcBef>
              <a:spcAft>
                <a:spcPts val="0"/>
              </a:spcAft>
              <a:buSzPts val="2800"/>
              <a:buChar char="•"/>
            </a:pPr>
            <a:r>
              <a:rPr lang="en-US">
                <a:sym typeface="+mn-ea"/>
              </a:rPr>
              <a:t>However, if the FEV 1 and the FVC are reduced </a:t>
            </a:r>
            <a:r>
              <a:rPr lang="en-US">
                <a:solidFill>
                  <a:srgbClr val="FF0000"/>
                </a:solidFill>
                <a:sym typeface="+mn-ea"/>
              </a:rPr>
              <a:t>proportionately</a:t>
            </a:r>
            <a:r>
              <a:rPr lang="en-US">
                <a:sym typeface="+mn-ea"/>
              </a:rPr>
              <a:t> with each other and are below the predicted normal values, the spirometry results are consistent with a restrictive defect, which may be confirmed by further testing demonstrating low lung volumes</a:t>
            </a:r>
            <a:endParaRPr lang="en-US"/>
          </a:p>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WhatsApp Image 2023-04-25 at 06.00.43"/>
          <p:cNvPicPr>
            <a:picLocks noChangeAspect="1"/>
          </p:cNvPicPr>
          <p:nvPr>
            <p:ph idx="1"/>
          </p:nvPr>
        </p:nvPicPr>
        <p:blipFill>
          <a:blip r:embed="rId1"/>
          <a:stretch>
            <a:fillRect/>
          </a:stretch>
        </p:blipFill>
        <p:spPr>
          <a:xfrm>
            <a:off x="728345" y="483870"/>
            <a:ext cx="10975975" cy="589915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WhatsApp Image 2023-04-25 at 06.00.35"/>
          <p:cNvPicPr>
            <a:picLocks noChangeAspect="1"/>
          </p:cNvPicPr>
          <p:nvPr>
            <p:ph idx="1"/>
          </p:nvPr>
        </p:nvPicPr>
        <p:blipFill>
          <a:blip r:embed="rId1"/>
          <a:stretch>
            <a:fillRect/>
          </a:stretch>
        </p:blipFill>
        <p:spPr>
          <a:xfrm>
            <a:off x="713105" y="274955"/>
            <a:ext cx="11006455" cy="633349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ym typeface="+mn-ea"/>
              </a:rPr>
              <a:t>Diffusing Capacity for Carbon Monoxide</a:t>
            </a:r>
            <a:endParaRPr lang="en-US"/>
          </a:p>
        </p:txBody>
      </p:sp>
      <p:pic>
        <p:nvPicPr>
          <p:cNvPr id="4" name="Content Placeholder 3" descr="R"/>
          <p:cNvPicPr>
            <a:picLocks noChangeAspect="1"/>
          </p:cNvPicPr>
          <p:nvPr>
            <p:ph idx="1"/>
          </p:nvPr>
        </p:nvPicPr>
        <p:blipFill>
          <a:blip r:embed="rId1"/>
          <a:stretch>
            <a:fillRect/>
          </a:stretch>
        </p:blipFill>
        <p:spPr>
          <a:xfrm>
            <a:off x="1644650" y="1600200"/>
            <a:ext cx="8519795" cy="525716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35" y="92075"/>
            <a:ext cx="11581765" cy="6765925"/>
          </a:xfrm>
        </p:spPr>
        <p:txBody>
          <a:bodyPr/>
          <a:p>
            <a:r>
              <a:rPr lang="en-US" sz="2400">
                <a:sym typeface="+mn-ea"/>
              </a:rPr>
              <a:t>The diffusing capacity for carbon monoxide (DLco) is performed by having the patient take a single, deep breath of amixture of air, hilium, and 0.3%carbon monoxide then, the patient hold his/her breath in maximum inspiration for 10 secs during which carbon monoxide diffuses from alveoli across alveolar capillary membrane into the blood tream </a:t>
            </a:r>
            <a:endParaRPr lang="en-US" sz="2400">
              <a:sym typeface="+mn-ea"/>
            </a:endParaRPr>
          </a:p>
          <a:p>
            <a:r>
              <a:rPr lang="en-US" sz="2400">
                <a:sym typeface="+mn-ea"/>
              </a:rPr>
              <a:t>after 10 secounds the patient exhales , then the exhaled gas is analyzed for the remaining carbon monoxide concentration after excluding the initial abount of gas from dead space </a:t>
            </a:r>
            <a:endParaRPr lang="en-US" sz="2400">
              <a:sym typeface="+mn-ea"/>
            </a:endParaRPr>
          </a:p>
          <a:p>
            <a:r>
              <a:rPr lang="en-US" sz="2400">
                <a:sym typeface="+mn-ea"/>
              </a:rPr>
              <a:t>Dlco is the measurment of how much volume of carbon monoxide diffused oer minut per pressure unit across </a:t>
            </a:r>
            <a:r>
              <a:rPr lang="en-US" sz="2400">
                <a:sym typeface="+mn-ea"/>
              </a:rPr>
              <a:t>alveolar capillary membrane.</a:t>
            </a:r>
            <a:endParaRPr lang="en-US" sz="2400">
              <a:sym typeface="+mn-ea"/>
            </a:endParaRPr>
          </a:p>
          <a:p>
            <a:r>
              <a:rPr lang="en-US" sz="2400">
                <a:sym typeface="+mn-ea"/>
              </a:rPr>
              <a:t>the process is repeated again after a few minutes and the mean is compaired agained a predected value </a:t>
            </a:r>
            <a:endParaRPr lang="en-US" sz="2400">
              <a:sym typeface="+mn-ea"/>
            </a:endParaRPr>
          </a:p>
          <a:p>
            <a:r>
              <a:rPr lang="en-US" sz="2400">
                <a:sym typeface="+mn-ea"/>
              </a:rPr>
              <a:t>Dlco&lt;40% of the predicted is considered severely impaired </a:t>
            </a:r>
            <a:endParaRPr lang="en-US" sz="2400">
              <a:sym typeface="+mn-ea"/>
            </a:endParaRPr>
          </a:p>
          <a:p>
            <a:endParaRPr lang="en-US" sz="3600" b="1"/>
          </a:p>
          <a:p>
            <a:r>
              <a:rPr lang="en-US" sz="2000" b="1"/>
              <a:t>Carbon monoxide is used because it is highly soluble in blood, has a high affinity for hemoglobin and is not normally present in blood or lungs at any significant quantities </a:t>
            </a:r>
            <a:endParaRPr lang="en-US" sz="2000"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l"/>
            <a:r>
              <a:rPr lang="en-US"/>
              <a:t>INDICATIONS </a:t>
            </a:r>
            <a:endParaRPr lang="en-US"/>
          </a:p>
        </p:txBody>
      </p:sp>
      <p:sp>
        <p:nvSpPr>
          <p:cNvPr id="7" name="Content Placeholder 6"/>
          <p:cNvSpPr>
            <a:spLocks noGrp="1"/>
          </p:cNvSpPr>
          <p:nvPr>
            <p:ph idx="1"/>
          </p:nvPr>
        </p:nvSpPr>
        <p:spPr/>
        <p:txBody>
          <a:bodyPr/>
          <a:p>
            <a:r>
              <a:rPr lang="en-US">
                <a:solidFill>
                  <a:schemeClr val="tx1"/>
                </a:solidFill>
              </a:rPr>
              <a:t>to catagrize a patient with restrective lung disease as either probable ILD or extrathoracic restriction </a:t>
            </a:r>
            <a:endParaRPr lang="en-US">
              <a:solidFill>
                <a:schemeClr val="tx1"/>
              </a:solidFill>
            </a:endParaRPr>
          </a:p>
          <a:p>
            <a:r>
              <a:rPr lang="en-US">
                <a:solidFill>
                  <a:schemeClr val="tx1"/>
                </a:solidFill>
              </a:rPr>
              <a:t>to identify early ILD in high-risk patients </a:t>
            </a:r>
            <a:endParaRPr lang="en-US">
              <a:solidFill>
                <a:schemeClr val="tx1"/>
              </a:solidFill>
            </a:endParaRPr>
          </a:p>
          <a:p>
            <a:r>
              <a:rPr lang="en-US">
                <a:solidFill>
                  <a:schemeClr val="tx1"/>
                </a:solidFill>
              </a:rPr>
              <a:t>to quantify anatomic emphysema in patients with copd </a:t>
            </a:r>
            <a:endParaRPr lang="en-US">
              <a:solidFill>
                <a:schemeClr val="tx1"/>
              </a:solidFill>
            </a:endParaRPr>
          </a:p>
          <a:p>
            <a:r>
              <a:rPr lang="en-US">
                <a:solidFill>
                  <a:schemeClr val="tx1"/>
                </a:solidFill>
              </a:rPr>
              <a:t>document pulmonary diasbility </a:t>
            </a:r>
            <a:endParaRPr lang="en-US">
              <a:solidFill>
                <a:schemeClr val="tx1"/>
              </a:solidFill>
            </a:endParaRPr>
          </a:p>
          <a:p>
            <a:r>
              <a:rPr lang="en-US">
                <a:solidFill>
                  <a:schemeClr val="tx1"/>
                </a:solidFill>
              </a:rPr>
              <a:t>to detect pulmonary vascular disease </a:t>
            </a:r>
            <a:endParaRPr lang="en-US">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4" name="Content Placeholder 3" descr="WhatsApp Image 2023-04-25 at 06.34.53"/>
          <p:cNvPicPr>
            <a:picLocks noChangeAspect="1"/>
          </p:cNvPicPr>
          <p:nvPr>
            <p:ph idx="1"/>
          </p:nvPr>
        </p:nvPicPr>
        <p:blipFill>
          <a:blip r:embed="rId1"/>
          <a:stretch>
            <a:fillRect/>
          </a:stretch>
        </p:blipFill>
        <p:spPr>
          <a:xfrm>
            <a:off x="443865" y="-226695"/>
            <a:ext cx="11582400" cy="662432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661" name="Shape 661"/>
        <p:cNvGrpSpPr/>
        <p:nvPr/>
      </p:nvGrpSpPr>
      <p:grpSpPr>
        <a:xfrm>
          <a:off x="0" y="0"/>
          <a:ext cx="0" cy="0"/>
          <a:chOff x="0" y="0"/>
          <a:chExt cx="0" cy="0"/>
        </a:xfrm>
      </p:grpSpPr>
      <p:sp>
        <p:nvSpPr>
          <p:cNvPr id="662" name="Google Shape;662;p66"/>
          <p:cNvSpPr txBox="1"/>
          <p:nvPr>
            <p:ph type="body" idx="1"/>
          </p:nvPr>
        </p:nvSpPr>
        <p:spPr>
          <a:xfrm>
            <a:off x="516255" y="399415"/>
            <a:ext cx="4794885" cy="1278890"/>
          </a:xfrm>
          <a:prstGeom prst="rect">
            <a:avLst/>
          </a:prstGeom>
          <a:solidFill>
            <a:srgbClr val="328D96">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45720" lvl="0" indent="0" algn="l" rtl="0">
              <a:spcBef>
                <a:spcPts val="0"/>
              </a:spcBef>
              <a:spcAft>
                <a:spcPts val="0"/>
              </a:spcAft>
              <a:buSzPts val="1900"/>
              <a:buNone/>
            </a:pPr>
            <a:r>
              <a:rPr lang="en-US"/>
              <a:t>the diffusion of gas across the alveolar membrane increases with:</a:t>
            </a:r>
          </a:p>
        </p:txBody>
      </p:sp>
      <p:sp>
        <p:nvSpPr>
          <p:cNvPr id="663" name="Google Shape;663;p66"/>
          <p:cNvSpPr txBox="1"/>
          <p:nvPr>
            <p:ph type="body" idx="2"/>
          </p:nvPr>
        </p:nvSpPr>
        <p:spPr>
          <a:xfrm>
            <a:off x="6324600" y="543560"/>
            <a:ext cx="4856480" cy="1134110"/>
          </a:xfrm>
          <a:prstGeom prst="rect">
            <a:avLst/>
          </a:prstGeom>
          <a:solidFill>
            <a:srgbClr val="328D96">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45720" lvl="0" indent="0" algn="l" rtl="0">
              <a:spcBef>
                <a:spcPts val="0"/>
              </a:spcBef>
              <a:spcAft>
                <a:spcPts val="0"/>
              </a:spcAft>
              <a:buSzPts val="1900"/>
              <a:buNone/>
            </a:pPr>
            <a:r>
              <a:rPr lang="en-US" sz="2000" b="1">
                <a:sym typeface="+mn-ea"/>
              </a:rPr>
              <a:t> the diffusion of gas across the alveolar membrane decreases with:</a:t>
            </a:r>
            <a:endParaRPr lang="en-US" sz="2000" b="1">
              <a:sym typeface="+mn-ea"/>
            </a:endParaRPr>
          </a:p>
        </p:txBody>
      </p:sp>
      <p:sp>
        <p:nvSpPr>
          <p:cNvPr id="664" name="Google Shape;664;p66"/>
          <p:cNvSpPr txBox="1"/>
          <p:nvPr>
            <p:ph type="body" idx="3"/>
          </p:nvPr>
        </p:nvSpPr>
        <p:spPr>
          <a:xfrm>
            <a:off x="938530" y="1828800"/>
            <a:ext cx="4373245" cy="4806315"/>
          </a:xfrm>
          <a:prstGeom prst="rect">
            <a:avLst/>
          </a:prstGeom>
          <a:noFill/>
          <a:ln>
            <a:noFill/>
          </a:ln>
        </p:spPr>
        <p:txBody>
          <a:bodyPr spcFirstLastPara="1" wrap="square" lIns="91425" tIns="45700" rIns="91425" bIns="45700" anchor="t" anchorCtr="0">
            <a:noAutofit/>
          </a:bodyPr>
          <a:lstStyle/>
          <a:p>
            <a:pPr marL="365760" lvl="0" indent="-255905" algn="l" rtl="0">
              <a:spcBef>
                <a:spcPts val="0"/>
              </a:spcBef>
              <a:spcAft>
                <a:spcPts val="0"/>
              </a:spcAft>
              <a:buSzPts val="2600"/>
              <a:buChar char="•"/>
            </a:pPr>
            <a:r>
              <a:rPr lang="en-US" sz="2600"/>
              <a:t>Increased surface area of the membrane(A). </a:t>
            </a:r>
            <a:endParaRPr lang="en-US" sz="2600"/>
          </a:p>
          <a:p>
            <a:pPr marL="365760" lvl="0" indent="-255905" algn="l" rtl="0">
              <a:spcBef>
                <a:spcPts val="300"/>
              </a:spcBef>
              <a:spcAft>
                <a:spcPts val="0"/>
              </a:spcAft>
              <a:buSzPts val="2800"/>
              <a:buChar char="•"/>
            </a:pPr>
            <a:r>
              <a:rPr lang="en-US" sz="2800"/>
              <a:t>Increased alveolar pressure gradient(ΔP)</a:t>
            </a:r>
            <a:endParaRPr sz="2800"/>
          </a:p>
          <a:p>
            <a:pPr marL="365760" lvl="0" indent="-255905" algn="l" rtl="0">
              <a:spcBef>
                <a:spcPts val="300"/>
              </a:spcBef>
              <a:spcAft>
                <a:spcPts val="0"/>
              </a:spcAft>
              <a:buSzPts val="2800"/>
              <a:buChar char="•"/>
            </a:pPr>
            <a:r>
              <a:rPr lang="en-US" sz="2800"/>
              <a:t>Increased solubility of the gas.</a:t>
            </a:r>
            <a:endParaRPr sz="2800"/>
          </a:p>
          <a:p>
            <a:pPr marL="365760" lvl="0" indent="-255905" algn="l" rtl="0">
              <a:spcBef>
                <a:spcPts val="300"/>
              </a:spcBef>
              <a:spcAft>
                <a:spcPts val="0"/>
              </a:spcAft>
              <a:buSzPts val="2800"/>
              <a:buChar char="•"/>
            </a:pPr>
            <a:r>
              <a:rPr lang="en-US" sz="2800"/>
              <a:t>Decreased membrane thickness (T).</a:t>
            </a:r>
            <a:endParaRPr sz="2800"/>
          </a:p>
          <a:p>
            <a:pPr marL="365760" lvl="0" indent="-78105" algn="l" rtl="0">
              <a:spcBef>
                <a:spcPts val="300"/>
              </a:spcBef>
              <a:spcAft>
                <a:spcPts val="0"/>
              </a:spcAft>
              <a:buSzPts val="2800"/>
              <a:buNone/>
            </a:pPr>
            <a:endParaRPr sz="2800"/>
          </a:p>
        </p:txBody>
      </p:sp>
      <p:sp>
        <p:nvSpPr>
          <p:cNvPr id="665" name="Google Shape;665;p66"/>
          <p:cNvSpPr txBox="1"/>
          <p:nvPr>
            <p:ph type="body" idx="4"/>
          </p:nvPr>
        </p:nvSpPr>
        <p:spPr>
          <a:xfrm>
            <a:off x="6324600" y="1828800"/>
            <a:ext cx="4192270" cy="4805680"/>
          </a:xfrm>
          <a:prstGeom prst="rect">
            <a:avLst/>
          </a:prstGeom>
          <a:noFill/>
          <a:ln>
            <a:noFill/>
          </a:ln>
        </p:spPr>
        <p:txBody>
          <a:bodyPr spcFirstLastPara="1" wrap="square" lIns="91425" tIns="45700" rIns="91425" bIns="45700" anchor="t" anchorCtr="0">
            <a:noAutofit/>
          </a:bodyPr>
          <a:lstStyle/>
          <a:p>
            <a:pPr marL="365760" lvl="0" indent="-255905" algn="l" rtl="0">
              <a:spcBef>
                <a:spcPts val="0"/>
              </a:spcBef>
              <a:spcAft>
                <a:spcPts val="0"/>
              </a:spcAft>
              <a:buSzPts val="2400"/>
              <a:buChar char="•"/>
            </a:pPr>
            <a:r>
              <a:rPr lang="en-US" sz="2400" b="1"/>
              <a:t>Decreased surface area of the membrane(A) .</a:t>
            </a:r>
            <a:endParaRPr sz="2400" b="1"/>
          </a:p>
          <a:p>
            <a:pPr marL="365760" lvl="0" indent="-255905" algn="l" rtl="0">
              <a:spcBef>
                <a:spcPts val="300"/>
              </a:spcBef>
              <a:spcAft>
                <a:spcPts val="0"/>
              </a:spcAft>
              <a:buSzPts val="2800"/>
              <a:buChar char="•"/>
            </a:pPr>
            <a:r>
              <a:rPr lang="en-US" sz="2800" b="1"/>
              <a:t>Decreased alveolar. pressure gradient(ΔP)</a:t>
            </a:r>
            <a:endParaRPr sz="2800" b="1"/>
          </a:p>
          <a:p>
            <a:pPr marL="365760" lvl="0" indent="-255905" algn="l" rtl="0">
              <a:spcBef>
                <a:spcPts val="300"/>
              </a:spcBef>
              <a:spcAft>
                <a:spcPts val="0"/>
              </a:spcAft>
              <a:buSzPts val="2800"/>
              <a:buChar char="•"/>
            </a:pPr>
            <a:r>
              <a:rPr lang="en-US" sz="2800" b="1"/>
              <a:t>Decreased solubility of the gas.</a:t>
            </a:r>
            <a:endParaRPr sz="2800" b="1"/>
          </a:p>
          <a:p>
            <a:pPr marL="365760" lvl="0" indent="-255905" algn="l" rtl="0">
              <a:spcBef>
                <a:spcPts val="300"/>
              </a:spcBef>
              <a:spcAft>
                <a:spcPts val="0"/>
              </a:spcAft>
              <a:buSzPts val="2800"/>
              <a:buChar char="•"/>
            </a:pPr>
            <a:r>
              <a:rPr lang="en-US" sz="2800" b="1"/>
              <a:t>Increased membrane thickness (T).</a:t>
            </a:r>
            <a:endParaRPr sz="2800" b="1"/>
          </a:p>
          <a:p>
            <a:pPr marL="365760" lvl="0" indent="-78105" algn="l" rtl="0">
              <a:spcBef>
                <a:spcPts val="300"/>
              </a:spcBef>
              <a:spcAft>
                <a:spcPts val="0"/>
              </a:spcAft>
              <a:buSzPts val="2800"/>
              <a:buNone/>
            </a:pPr>
            <a:endParaRPr sz="2800" b="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685" name="Shape 685"/>
        <p:cNvGrpSpPr/>
        <p:nvPr/>
      </p:nvGrpSpPr>
      <p:grpSpPr>
        <a:xfrm>
          <a:off x="0" y="0"/>
          <a:ext cx="0" cy="0"/>
          <a:chOff x="0" y="0"/>
          <a:chExt cx="0" cy="0"/>
        </a:xfrm>
      </p:grpSpPr>
      <p:sp>
        <p:nvSpPr>
          <p:cNvPr id="686" name="Google Shape;686;p70"/>
          <p:cNvSpPr txBox="1"/>
          <p:nvPr>
            <p:ph type="body" idx="1"/>
          </p:nvPr>
        </p:nvSpPr>
        <p:spPr>
          <a:xfrm>
            <a:off x="1753870" y="1099820"/>
            <a:ext cx="4116705" cy="728980"/>
          </a:xfrm>
          <a:prstGeom prst="rect">
            <a:avLst/>
          </a:prstGeom>
          <a:solidFill>
            <a:srgbClr val="328D96">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45720" lvl="0" indent="0" algn="l" rtl="0">
              <a:spcBef>
                <a:spcPts val="0"/>
              </a:spcBef>
              <a:spcAft>
                <a:spcPts val="0"/>
              </a:spcAft>
              <a:buSzPts val="1900"/>
              <a:buNone/>
            </a:pPr>
            <a:r>
              <a:rPr lang="en-US"/>
              <a:t>Causes of increased DLCO</a:t>
            </a:r>
            <a:endParaRPr lang="en-US"/>
          </a:p>
        </p:txBody>
      </p:sp>
      <p:sp>
        <p:nvSpPr>
          <p:cNvPr id="687" name="Google Shape;687;p70"/>
          <p:cNvSpPr txBox="1"/>
          <p:nvPr>
            <p:ph type="body" idx="2"/>
          </p:nvPr>
        </p:nvSpPr>
        <p:spPr>
          <a:xfrm>
            <a:off x="6172200" y="1099820"/>
            <a:ext cx="4464050" cy="728980"/>
          </a:xfrm>
          <a:prstGeom prst="rect">
            <a:avLst/>
          </a:prstGeom>
          <a:solidFill>
            <a:srgbClr val="328D96">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45720" lvl="0" indent="0" algn="l" rtl="0">
              <a:spcBef>
                <a:spcPts val="0"/>
              </a:spcBef>
              <a:spcAft>
                <a:spcPts val="0"/>
              </a:spcAft>
              <a:buSzPts val="1900"/>
              <a:buNone/>
            </a:pPr>
            <a:r>
              <a:rPr lang="en-US" sz="2400"/>
              <a:t>Causes of decreased DLCO</a:t>
            </a:r>
            <a:endParaRPr lang="en-US" sz="2400"/>
          </a:p>
        </p:txBody>
      </p:sp>
      <p:sp>
        <p:nvSpPr>
          <p:cNvPr id="688" name="Google Shape;688;p70"/>
          <p:cNvSpPr txBox="1"/>
          <p:nvPr>
            <p:ph type="body" idx="3"/>
          </p:nvPr>
        </p:nvSpPr>
        <p:spPr>
          <a:xfrm>
            <a:off x="1905000" y="2057400"/>
            <a:ext cx="3964940" cy="4321175"/>
          </a:xfrm>
          <a:prstGeom prst="rect">
            <a:avLst/>
          </a:prstGeom>
          <a:noFill/>
          <a:ln w="9525" cap="flat" cmpd="sng">
            <a:solidFill>
              <a:srgbClr val="FF0000"/>
            </a:solidFill>
            <a:prstDash val="solid"/>
            <a:round/>
            <a:headEnd type="none" w="sm" len="sm"/>
            <a:tailEnd type="none" w="sm" len="sm"/>
          </a:ln>
        </p:spPr>
        <p:txBody>
          <a:bodyPr spcFirstLastPara="1" wrap="square" lIns="91425" tIns="45700" rIns="91425" bIns="45700" anchor="t" anchorCtr="0">
            <a:noAutofit/>
          </a:bodyPr>
          <a:lstStyle/>
          <a:p>
            <a:pPr marL="365760" lvl="0" indent="-255905" algn="l" rtl="0">
              <a:spcBef>
                <a:spcPts val="0"/>
              </a:spcBef>
              <a:spcAft>
                <a:spcPts val="0"/>
              </a:spcAft>
              <a:buSzPts val="2800"/>
              <a:buChar char="•"/>
            </a:pPr>
            <a:r>
              <a:rPr lang="en-US" sz="2800"/>
              <a:t> Asthma</a:t>
            </a:r>
            <a:endParaRPr lang="en-US" sz="2800"/>
          </a:p>
          <a:p>
            <a:pPr marL="365760" lvl="0" indent="-255905" algn="l" rtl="0">
              <a:spcBef>
                <a:spcPts val="300"/>
              </a:spcBef>
              <a:spcAft>
                <a:spcPts val="0"/>
              </a:spcAft>
              <a:buSzPts val="2800"/>
              <a:buChar char="•"/>
            </a:pPr>
            <a:r>
              <a:rPr lang="en-US" sz="2800"/>
              <a:t> Polycythemia</a:t>
            </a:r>
            <a:endParaRPr lang="en-US" sz="2800"/>
          </a:p>
          <a:p>
            <a:pPr marL="365760" lvl="0" indent="-255905" algn="l" rtl="0">
              <a:spcBef>
                <a:spcPts val="300"/>
              </a:spcBef>
              <a:spcAft>
                <a:spcPts val="0"/>
              </a:spcAft>
              <a:buSzPts val="2800"/>
              <a:buChar char="•"/>
            </a:pPr>
            <a:r>
              <a:rPr lang="en-US" sz="2800"/>
              <a:t> Pulmonary hemorrhage</a:t>
            </a:r>
            <a:endParaRPr lang="en-US" sz="2800"/>
          </a:p>
          <a:p>
            <a:pPr marL="365760" lvl="0" indent="-255905" algn="l" rtl="0">
              <a:spcBef>
                <a:spcPts val="300"/>
              </a:spcBef>
              <a:spcAft>
                <a:spcPts val="0"/>
              </a:spcAft>
              <a:buSzPts val="2800"/>
              <a:buChar char="•"/>
            </a:pPr>
            <a:r>
              <a:rPr lang="en-US" sz="2800"/>
              <a:t> Exercise</a:t>
            </a:r>
            <a:endParaRPr lang="en-US" sz="2800"/>
          </a:p>
          <a:p>
            <a:pPr marL="365760" lvl="0" indent="-255905" algn="l" rtl="0">
              <a:spcBef>
                <a:spcPts val="300"/>
              </a:spcBef>
              <a:spcAft>
                <a:spcPts val="0"/>
              </a:spcAft>
              <a:buSzPts val="2800"/>
              <a:buChar char="•"/>
            </a:pPr>
            <a:r>
              <a:rPr lang="en-US" sz="2800"/>
              <a:t> Left to right shunt</a:t>
            </a:r>
            <a:endParaRPr sz="2800"/>
          </a:p>
        </p:txBody>
      </p:sp>
      <p:sp>
        <p:nvSpPr>
          <p:cNvPr id="689" name="Google Shape;689;p70"/>
          <p:cNvSpPr txBox="1"/>
          <p:nvPr>
            <p:ph type="body" idx="4"/>
          </p:nvPr>
        </p:nvSpPr>
        <p:spPr>
          <a:xfrm>
            <a:off x="6172835" y="2057400"/>
            <a:ext cx="4599940" cy="4321175"/>
          </a:xfrm>
          <a:prstGeom prst="rect">
            <a:avLst/>
          </a:prstGeom>
          <a:noFill/>
          <a:ln w="952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marL="365760" lvl="0" indent="-255905" algn="l" rtl="0">
              <a:spcBef>
                <a:spcPts val="0"/>
              </a:spcBef>
              <a:spcAft>
                <a:spcPts val="0"/>
              </a:spcAft>
              <a:buSzPts val="2800"/>
              <a:buChar char="•"/>
            </a:pPr>
            <a:r>
              <a:rPr lang="en-US" sz="2800" b="1"/>
              <a:t>emphysema (decrease surface area)</a:t>
            </a:r>
            <a:endParaRPr lang="en-US" sz="2800" b="1"/>
          </a:p>
          <a:p>
            <a:pPr marL="365760" lvl="0" indent="-255905" algn="l" rtl="0">
              <a:spcBef>
                <a:spcPts val="300"/>
              </a:spcBef>
              <a:spcAft>
                <a:spcPts val="0"/>
              </a:spcAft>
              <a:buSzPts val="2800"/>
              <a:buChar char="•"/>
            </a:pPr>
            <a:r>
              <a:rPr lang="en-US" sz="2800" b="1"/>
              <a:t> ILD (increase membrane thickness)</a:t>
            </a:r>
            <a:endParaRPr lang="en-US" sz="2800" b="1"/>
          </a:p>
          <a:p>
            <a:pPr marL="567055" lvl="0" indent="-457200" algn="l" rtl="0">
              <a:spcBef>
                <a:spcPts val="300"/>
              </a:spcBef>
              <a:spcAft>
                <a:spcPts val="0"/>
              </a:spcAft>
              <a:buSzPts val="2800"/>
            </a:pPr>
            <a:r>
              <a:rPr lang="en-US" sz="2800" b="1"/>
              <a:t>Pulmonary edema</a:t>
            </a:r>
            <a:endParaRPr lang="en-US" sz="2800" b="1"/>
          </a:p>
          <a:p>
            <a:pPr marL="365760" lvl="0" indent="-255905" algn="l" rtl="0">
              <a:spcBef>
                <a:spcPts val="300"/>
              </a:spcBef>
              <a:spcAft>
                <a:spcPts val="0"/>
              </a:spcAft>
              <a:buSzPts val="2800"/>
              <a:buChar char="•"/>
            </a:pPr>
            <a:r>
              <a:rPr lang="en-US" sz="2800" b="1"/>
              <a:t> Anemia </a:t>
            </a:r>
            <a:endParaRPr lang="en-US" sz="2800" b="1"/>
          </a:p>
          <a:p>
            <a:pPr marL="365760" lvl="0" indent="-255905" algn="l" rtl="0">
              <a:spcBef>
                <a:spcPts val="300"/>
              </a:spcBef>
              <a:spcAft>
                <a:spcPts val="0"/>
              </a:spcAft>
              <a:buSzPts val="2800"/>
              <a:buChar char="•"/>
            </a:pPr>
            <a:r>
              <a:rPr lang="en-US" sz="2800" b="1"/>
              <a:t> Low cardiac outpu</a:t>
            </a:r>
            <a:r>
              <a:rPr lang="en-US" sz="2800"/>
              <a:t>t</a:t>
            </a:r>
            <a:endParaRPr sz="2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7" name="Content Placeholder 6" descr="WhatsApp Image 2023-04-25 at 06.48.10"/>
          <p:cNvPicPr>
            <a:picLocks noChangeAspect="1"/>
          </p:cNvPicPr>
          <p:nvPr>
            <p:ph sz="half" idx="2"/>
          </p:nvPr>
        </p:nvPicPr>
        <p:blipFill>
          <a:blip r:embed="rId1"/>
          <a:stretch>
            <a:fillRect/>
          </a:stretch>
        </p:blipFill>
        <p:spPr>
          <a:xfrm>
            <a:off x="448310" y="0"/>
            <a:ext cx="11614785" cy="685863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Content Placeholder 5"/>
          <p:cNvSpPr>
            <a:spLocks noGrp="1"/>
          </p:cNvSpPr>
          <p:nvPr>
            <p:ph idx="1"/>
          </p:nvPr>
        </p:nvSpPr>
        <p:spPr>
          <a:xfrm>
            <a:off x="307975" y="137160"/>
            <a:ext cx="11274425" cy="5989320"/>
          </a:xfrm>
        </p:spPr>
        <p:txBody>
          <a:bodyPr/>
          <a:p>
            <a:pPr marL="365760" lvl="0" indent="-255905" algn="l" rtl="0">
              <a:spcBef>
                <a:spcPts val="0"/>
              </a:spcBef>
              <a:spcAft>
                <a:spcPts val="0"/>
              </a:spcAft>
              <a:buSzPct val="100000"/>
              <a:buChar char="•"/>
            </a:pPr>
            <a:r>
              <a:rPr lang="en-US" sz="2400">
                <a:sym typeface="+mn-ea"/>
              </a:rPr>
              <a:t>DLco is therefore useful as a measure of the capacity for gas transfer through the alveolar-capillary membrane. Clinical disorders that recruit blood to the alveoli (cardiac shunt, asthma, erythrocytosis, alveolar hemorrhage) can elevate DLco levels.</a:t>
            </a:r>
            <a:endParaRPr lang="en-US" sz="2400"/>
          </a:p>
          <a:p>
            <a:pPr marL="365760" lvl="0" indent="-104775" algn="l" rtl="0">
              <a:spcBef>
                <a:spcPts val="300"/>
              </a:spcBef>
              <a:spcAft>
                <a:spcPts val="0"/>
              </a:spcAft>
              <a:buSzPct val="100000"/>
              <a:buNone/>
            </a:pPr>
            <a:endParaRPr lang="en-US" sz="2400"/>
          </a:p>
          <a:p>
            <a:pPr marL="365760" lvl="0" indent="-255905" algn="l" rtl="0">
              <a:spcBef>
                <a:spcPts val="300"/>
              </a:spcBef>
              <a:spcAft>
                <a:spcPts val="0"/>
              </a:spcAft>
              <a:buSzPct val="100000"/>
              <a:buChar char="•"/>
            </a:pPr>
            <a:r>
              <a:rPr lang="en-US" sz="2400">
                <a:sym typeface="+mn-ea"/>
              </a:rPr>
              <a:t> In contrast, conditions that decrease the surface area available for diffusion, decrease permeability across the alveolar-capillary membrane, or otherwise interfere with gas transfer can reduce DLco. </a:t>
            </a:r>
            <a:endParaRPr lang="en-US" sz="2400"/>
          </a:p>
          <a:p>
            <a:pPr marL="365760" lvl="0" indent="-104775" algn="l" rtl="0">
              <a:spcBef>
                <a:spcPts val="300"/>
              </a:spcBef>
              <a:spcAft>
                <a:spcPts val="0"/>
              </a:spcAft>
              <a:buSzPct val="100000"/>
              <a:buNone/>
            </a:pPr>
            <a:endParaRPr lang="en-US" sz="2400"/>
          </a:p>
          <a:p>
            <a:pPr marL="365760" lvl="0" indent="-255905" algn="l" rtl="0">
              <a:spcBef>
                <a:spcPts val="300"/>
              </a:spcBef>
              <a:spcAft>
                <a:spcPts val="0"/>
              </a:spcAft>
              <a:buSzPct val="100000"/>
              <a:buChar char="•"/>
            </a:pPr>
            <a:r>
              <a:rPr lang="en-US" sz="2400">
                <a:sym typeface="+mn-ea"/>
              </a:rPr>
              <a:t>For example, a reduced DLCO in a patient with a low TLC or restriction on spirometry is suggestive of a parenchymal or interstitial process. The DLco may also be diminished in COPD (from parenchymal destruction) or in conditions that affect the pulmonary vasculature such as pulmonary hypertension or chronic pulmonary thromboembolic disease.</a:t>
            </a:r>
            <a:endParaRPr lang="en-US" sz="2400"/>
          </a:p>
          <a:p>
            <a:endParaRPr lang="en-US" sz="24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ym typeface="+mn-ea"/>
              </a:rPr>
              <a:t>Bronchial Challenge Testing</a:t>
            </a:r>
            <a:br>
              <a:rPr lang="en-US" b="1"/>
            </a:br>
            <a:endParaRPr lang="en-US"/>
          </a:p>
        </p:txBody>
      </p:sp>
      <p:sp>
        <p:nvSpPr>
          <p:cNvPr id="3" name="Content Placeholder 2"/>
          <p:cNvSpPr>
            <a:spLocks noGrp="1"/>
          </p:cNvSpPr>
          <p:nvPr>
            <p:ph idx="1"/>
          </p:nvPr>
        </p:nvSpPr>
        <p:spPr>
          <a:xfrm>
            <a:off x="609600" y="1165860"/>
            <a:ext cx="10972800" cy="4525963"/>
          </a:xfrm>
        </p:spPr>
        <p:txBody>
          <a:bodyPr/>
          <a:p>
            <a:pPr marL="365760" lvl="0" indent="-255905" algn="l" rtl="0">
              <a:spcBef>
                <a:spcPts val="0"/>
              </a:spcBef>
              <a:spcAft>
                <a:spcPts val="0"/>
              </a:spcAft>
              <a:buSzPct val="100000"/>
              <a:buChar char="•"/>
            </a:pPr>
            <a:r>
              <a:rPr lang="en-US" sz="2800">
                <a:sym typeface="+mn-ea"/>
              </a:rPr>
              <a:t>In patients with clinical symptoms suggestive of bronchospastic disease (such as cough or unexplained dyspnea) but with normal spirometry, bronchial challenge testing may be diagnostically helpful. </a:t>
            </a:r>
            <a:endParaRPr lang="en-US" sz="2800"/>
          </a:p>
          <a:p>
            <a:pPr marL="365760" lvl="0" indent="-118110" algn="l" rtl="0">
              <a:spcBef>
                <a:spcPts val="300"/>
              </a:spcBef>
              <a:spcAft>
                <a:spcPts val="0"/>
              </a:spcAft>
              <a:buSzPct val="100000"/>
              <a:buNone/>
            </a:pPr>
            <a:endParaRPr lang="en-US" sz="2800"/>
          </a:p>
          <a:p>
            <a:pPr marL="365760" lvl="0" indent="-255905" algn="l" rtl="0">
              <a:spcBef>
                <a:spcPts val="300"/>
              </a:spcBef>
              <a:spcAft>
                <a:spcPts val="0"/>
              </a:spcAft>
              <a:buSzPct val="100000"/>
              <a:buChar char="•"/>
            </a:pPr>
            <a:r>
              <a:rPr lang="en-US" sz="2800">
                <a:sym typeface="+mn-ea"/>
              </a:rPr>
              <a:t>Bronchial challenge testing uses a controlled inhaled stimulus to induce bronchospasm in association with spirometry; a positive test is indicated by a drop in the measured FEV 1 . </a:t>
            </a:r>
            <a:endParaRPr lang="en-US" sz="2800"/>
          </a:p>
          <a:p>
            <a:pPr marL="365760" lvl="0" indent="-118110" algn="l" rtl="0">
              <a:spcBef>
                <a:spcPts val="300"/>
              </a:spcBef>
              <a:spcAft>
                <a:spcPts val="0"/>
              </a:spcAft>
              <a:buSzPct val="100000"/>
              <a:buNone/>
            </a:pPr>
            <a:endParaRPr lang="en-US" sz="2800"/>
          </a:p>
          <a:p>
            <a:pPr marL="365760" lvl="0" indent="-255905" algn="l" rtl="0">
              <a:spcBef>
                <a:spcPts val="300"/>
              </a:spcBef>
              <a:spcAft>
                <a:spcPts val="0"/>
              </a:spcAft>
              <a:buSzPct val="100000"/>
              <a:buChar char="•"/>
            </a:pPr>
            <a:r>
              <a:rPr lang="en-US" sz="2800">
                <a:sym typeface="+mn-ea"/>
              </a:rPr>
              <a:t>Because bronchial challenge testing may induce severe bronchospasm, it should only be performed in a controlled environment such as a pulmonary function testing laboratory.</a:t>
            </a:r>
            <a:endParaRPr lang="en-US" sz="2800"/>
          </a:p>
          <a:p>
            <a:endParaRPr lang="en-US" sz="2800"/>
          </a:p>
        </p:txBody>
      </p:sp>
      <p:sp>
        <p:nvSpPr>
          <p:cNvPr id="4" name="Text Box 3"/>
          <p:cNvSpPr txBox="1"/>
          <p:nvPr/>
        </p:nvSpPr>
        <p:spPr>
          <a:xfrm>
            <a:off x="301625" y="2524760"/>
            <a:ext cx="309880" cy="368300"/>
          </a:xfrm>
          <a:prstGeom prst="rect">
            <a:avLst/>
          </a:prstGeom>
          <a:noFill/>
        </p:spPr>
        <p:txBody>
          <a:bodyPr wrap="none" rtlCol="0">
            <a:spAutoFit/>
          </a:bodyPr>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140335"/>
            <a:ext cx="10972800" cy="4525963"/>
          </a:xfrm>
        </p:spPr>
        <p:txBody>
          <a:bodyPr/>
          <a:p>
            <a:pPr marL="365760" lvl="0" indent="-255905" algn="l" rtl="0">
              <a:spcBef>
                <a:spcPts val="0"/>
              </a:spcBef>
              <a:spcAft>
                <a:spcPts val="0"/>
              </a:spcAft>
              <a:buSzPct val="100000"/>
              <a:buChar char="•"/>
            </a:pPr>
            <a:r>
              <a:rPr lang="en-US" sz="2800">
                <a:sym typeface="+mn-ea"/>
              </a:rPr>
              <a:t>Methacholine is a commonly used agent that induces cholinergic bronchospasm at low concentrations in patients with asthma. The provocative dose 20% (PD20) is the dose of methacholine that causes a significant drop in the FEV 1 of 20% or greater.</a:t>
            </a:r>
            <a:endParaRPr lang="en-US" sz="2800"/>
          </a:p>
          <a:p>
            <a:pPr marL="365760" lvl="0" indent="-104775" algn="l" rtl="0">
              <a:spcBef>
                <a:spcPts val="300"/>
              </a:spcBef>
              <a:spcAft>
                <a:spcPts val="0"/>
              </a:spcAft>
              <a:buSzPct val="100000"/>
              <a:buNone/>
            </a:pPr>
            <a:endParaRPr lang="en-US" sz="2800"/>
          </a:p>
          <a:p>
            <a:pPr marL="365760" lvl="0" indent="-255905" algn="l" rtl="0">
              <a:spcBef>
                <a:spcPts val="300"/>
              </a:spcBef>
              <a:spcAft>
                <a:spcPts val="0"/>
              </a:spcAft>
              <a:buSzPct val="100000"/>
              <a:buChar char="•"/>
            </a:pPr>
            <a:r>
              <a:rPr lang="en-US" sz="2800">
                <a:sym typeface="+mn-ea"/>
              </a:rPr>
              <a:t> The ability to achieve a PD20 at low concentrations of methacholine indicates more easily induced obstruction and is sensitive for detecting asthma.</a:t>
            </a:r>
            <a:endParaRPr lang="en-US" sz="2800"/>
          </a:p>
          <a:p>
            <a:pPr marL="109855" lvl="0" indent="0" algn="l" rtl="0">
              <a:spcBef>
                <a:spcPts val="300"/>
              </a:spcBef>
              <a:spcAft>
                <a:spcPts val="0"/>
              </a:spcAft>
              <a:buSzPct val="100000"/>
              <a:buNone/>
            </a:pPr>
            <a:endParaRPr lang="en-US" sz="2800"/>
          </a:p>
          <a:p>
            <a:pPr marL="365760" lvl="0" indent="-255905" algn="l" rtl="0">
              <a:spcBef>
                <a:spcPts val="300"/>
              </a:spcBef>
              <a:spcAft>
                <a:spcPts val="0"/>
              </a:spcAft>
              <a:buSzPct val="100000"/>
              <a:buChar char="•"/>
            </a:pPr>
            <a:r>
              <a:rPr lang="en-US" sz="2800">
                <a:sym typeface="+mn-ea"/>
              </a:rPr>
              <a:t>Similar principles apply to other forms of bronchial challenge testing, such as after exposure to cold air or exercise, in which case a 10% drop in FEV 1 from baseline in the context of a supporting clinical picture is diagnostic.</a:t>
            </a:r>
            <a:endParaRPr lang="en-US" sz="2800">
              <a:sym typeface="+mn-ea"/>
            </a:endParaRPr>
          </a:p>
        </p:txBody>
      </p:sp>
      <p:sp>
        <p:nvSpPr>
          <p:cNvPr id="651" name="Google Shape;651;p64"/>
          <p:cNvSpPr txBox="1"/>
          <p:nvPr/>
        </p:nvSpPr>
        <p:spPr>
          <a:xfrm>
            <a:off x="1076325" y="6052820"/>
            <a:ext cx="10506075" cy="643890"/>
          </a:xfrm>
          <a:prstGeom prst="rect">
            <a:avLst/>
          </a:prstGeom>
          <a:solidFill>
            <a:srgbClr val="FFC000"/>
          </a:solidFill>
          <a:ln>
            <a:noFill/>
          </a:ln>
        </p:spPr>
        <p:txBody>
          <a:bodyPr spcFirstLastPara="1" wrap="square" lIns="91425" tIns="45700" rIns="91425" bIns="45700" anchor="t" anchorCtr="0">
            <a:spAutoFit/>
          </a:bodyPr>
          <a:p>
            <a:pPr marL="0" marR="0" lvl="0" indent="0" algn="l" rtl="0">
              <a:spcBef>
                <a:spcPts val="0"/>
              </a:spcBef>
              <a:spcAft>
                <a:spcPts val="0"/>
              </a:spcAft>
              <a:buNone/>
            </a:pPr>
            <a:r>
              <a:rPr lang="en-US" sz="1800">
                <a:solidFill>
                  <a:schemeClr val="dk1"/>
                </a:solidFill>
                <a:latin typeface="Georgia" panose="02040502050405020303"/>
                <a:ea typeface="Georgia" panose="02040502050405020303"/>
                <a:cs typeface="Georgia" panose="02040502050405020303"/>
                <a:sym typeface="Georgia" panose="02040502050405020303"/>
              </a:rPr>
              <a:t>Bronchial challenge testing with a controlled stimulus is helpful in patients with dyspnea or cough of uncertain cause when spirometry results are normal.</a:t>
            </a:r>
            <a:endParaRPr sz="1800">
              <a:solidFill>
                <a:schemeClr val="dk1"/>
              </a:solidFill>
              <a:latin typeface="Georgia" panose="02040502050405020303"/>
              <a:ea typeface="Georgia" panose="02040502050405020303"/>
              <a:cs typeface="Georgia" panose="02040502050405020303"/>
              <a:sym typeface="Georgia" panose="02040502050405020303"/>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698" name="Shape 698"/>
        <p:cNvGrpSpPr/>
        <p:nvPr/>
      </p:nvGrpSpPr>
      <p:grpSpPr>
        <a:xfrm>
          <a:off x="0" y="0"/>
          <a:ext cx="0" cy="0"/>
          <a:chOff x="0" y="0"/>
          <a:chExt cx="0" cy="0"/>
        </a:xfrm>
      </p:grpSpPr>
      <p:sp>
        <p:nvSpPr>
          <p:cNvPr id="699" name="Google Shape;699;p72"/>
          <p:cNvSpPr txBox="1"/>
          <p:nvPr>
            <p:ph type="title"/>
          </p:nvPr>
        </p:nvSpPr>
        <p:spPr>
          <a:xfrm>
            <a:off x="1981200" y="1143000"/>
            <a:ext cx="8229600" cy="1066800"/>
          </a:xfrm>
          <a:prstGeom prst="rect">
            <a:avLst/>
          </a:prstGeom>
          <a:noFill/>
          <a:ln>
            <a:noFill/>
          </a:ln>
        </p:spPr>
        <p:txBody>
          <a:bodyPr spcFirstLastPara="1" wrap="square" lIns="91425" tIns="45700" rIns="91425" bIns="45700" anchor="ctr" anchorCtr="0">
            <a:normAutofit/>
          </a:bodyPr>
          <a:lstStyle/>
          <a:p>
            <a:pPr marL="0" lvl="0" indent="0" algn="l" rtl="1">
              <a:spcBef>
                <a:spcPts val="0"/>
              </a:spcBef>
              <a:spcAft>
                <a:spcPts val="0"/>
              </a:spcAft>
              <a:buClr>
                <a:schemeClr val="dk2"/>
              </a:buClr>
              <a:buSzPts val="4000"/>
              <a:buFont typeface="Trebuchet MS" panose="020B0603020202020204"/>
              <a:buNone/>
            </a:pPr>
            <a:r>
              <a:rPr lang="en-US" b="1"/>
              <a:t>6-Minute Walk Test</a:t>
            </a:r>
            <a:endParaRPr lang="en-US" b="1"/>
          </a:p>
        </p:txBody>
      </p:sp>
      <p:sp>
        <p:nvSpPr>
          <p:cNvPr id="700" name="Google Shape;700;p72"/>
          <p:cNvSpPr txBox="1"/>
          <p:nvPr>
            <p:ph type="body" idx="1"/>
          </p:nvPr>
        </p:nvSpPr>
        <p:spPr>
          <a:xfrm>
            <a:off x="1981200" y="2249424"/>
            <a:ext cx="8229600" cy="4325112"/>
          </a:xfrm>
          <a:prstGeom prst="rect">
            <a:avLst/>
          </a:prstGeom>
          <a:noFill/>
          <a:ln>
            <a:noFill/>
          </a:ln>
        </p:spPr>
        <p:txBody>
          <a:bodyPr spcFirstLastPara="1" wrap="square" lIns="91425" tIns="45700" rIns="91425" bIns="45700" anchor="t" anchorCtr="0">
            <a:normAutofit fontScale="75000" lnSpcReduction="10000"/>
          </a:bodyPr>
          <a:lstStyle/>
          <a:p>
            <a:pPr marL="109855" lvl="0" indent="0" algn="l" rtl="0">
              <a:spcBef>
                <a:spcPts val="0"/>
              </a:spcBef>
              <a:spcAft>
                <a:spcPts val="0"/>
              </a:spcAft>
              <a:buSzPct val="100000"/>
              <a:buNone/>
            </a:pPr>
            <a:r>
              <a:rPr lang="en-US"/>
              <a:t>   The six-minute walk test (6MWT) is a good index of   physical function and therapeutic response in patients with chronic lung disease, such as </a:t>
            </a:r>
            <a:endParaRPr lang="en-US"/>
          </a:p>
          <a:p>
            <a:pPr marL="365760" lvl="0" indent="-255905" algn="l" rtl="0">
              <a:spcBef>
                <a:spcPts val="300"/>
              </a:spcBef>
              <a:spcAft>
                <a:spcPts val="0"/>
              </a:spcAft>
              <a:buSzPct val="100000"/>
              <a:buFont typeface="Courier New" panose="02070309020205020404"/>
              <a:buChar char="o"/>
            </a:pPr>
            <a:r>
              <a:rPr lang="en-US"/>
              <a:t>COPD.</a:t>
            </a:r>
            <a:endParaRPr lang="en-US"/>
          </a:p>
          <a:p>
            <a:pPr marL="365760" lvl="0" indent="-255905" algn="l" rtl="0">
              <a:spcBef>
                <a:spcPts val="300"/>
              </a:spcBef>
              <a:spcAft>
                <a:spcPts val="0"/>
              </a:spcAft>
              <a:buSzPct val="100000"/>
              <a:buFont typeface="Courier New" panose="02070309020205020404"/>
              <a:buChar char="o"/>
            </a:pPr>
            <a:r>
              <a:rPr lang="en-US"/>
              <a:t>pulmonary fibrosis.</a:t>
            </a:r>
            <a:endParaRPr lang="en-US"/>
          </a:p>
          <a:p>
            <a:pPr marL="365760" lvl="0" indent="-255905" algn="l" rtl="0">
              <a:spcBef>
                <a:spcPts val="300"/>
              </a:spcBef>
              <a:spcAft>
                <a:spcPts val="0"/>
              </a:spcAft>
              <a:buSzPct val="100000"/>
              <a:buFont typeface="Courier New" panose="02070309020205020404"/>
              <a:buChar char="o"/>
            </a:pPr>
            <a:r>
              <a:rPr lang="en-US"/>
              <a:t>pulmonary arterial hypertension. </a:t>
            </a:r>
            <a:endParaRPr lang="en-US"/>
          </a:p>
          <a:p>
            <a:pPr marL="109855" lvl="0" indent="0" algn="l" rtl="0">
              <a:spcBef>
                <a:spcPts val="300"/>
              </a:spcBef>
              <a:spcAft>
                <a:spcPts val="0"/>
              </a:spcAft>
              <a:buSzPct val="100000"/>
              <a:buNone/>
            </a:pPr>
            <a:br>
              <a:rPr lang="en-US"/>
            </a:br>
            <a:r>
              <a:rPr lang="en-US"/>
              <a:t>The test should be performed according to standard methods , During a 6MWT, healthy subjects can typically walk </a:t>
            </a:r>
            <a:r>
              <a:rPr lang="en-US">
                <a:solidFill>
                  <a:srgbClr val="FF0000"/>
                </a:solidFill>
              </a:rPr>
              <a:t>400 to 700 m</a:t>
            </a:r>
            <a:r>
              <a:rPr lang="en-US"/>
              <a:t>. In addition to total distance walked, the magnitude of desaturation and timing of heart rate recovery have been associated with clinical outcomes.</a:t>
            </a:r>
            <a:endParaRPr lang="en-US"/>
          </a:p>
          <a:p>
            <a:pPr marL="365760" lvl="0" indent="-104775" algn="l" rtl="0">
              <a:spcBef>
                <a:spcPts val="300"/>
              </a:spcBef>
              <a:spcAft>
                <a:spcPts val="0"/>
              </a:spcAft>
              <a:buSzPct val="100000"/>
              <a:buNone/>
            </a:p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704" name="Shape 704"/>
        <p:cNvGrpSpPr/>
        <p:nvPr/>
      </p:nvGrpSpPr>
      <p:grpSpPr>
        <a:xfrm>
          <a:off x="0" y="0"/>
          <a:ext cx="0" cy="0"/>
          <a:chOff x="0" y="0"/>
          <a:chExt cx="0" cy="0"/>
        </a:xfrm>
      </p:grpSpPr>
      <p:sp>
        <p:nvSpPr>
          <p:cNvPr id="706" name="Google Shape;706;p73"/>
          <p:cNvSpPr txBox="1"/>
          <p:nvPr>
            <p:ph type="body" idx="1"/>
          </p:nvPr>
        </p:nvSpPr>
        <p:spPr>
          <a:xfrm>
            <a:off x="1694815" y="489585"/>
            <a:ext cx="9391015" cy="5878195"/>
          </a:xfrm>
          <a:prstGeom prst="rect">
            <a:avLst/>
          </a:prstGeom>
          <a:noFill/>
          <a:ln>
            <a:noFill/>
          </a:ln>
        </p:spPr>
        <p:txBody>
          <a:bodyPr spcFirstLastPara="1" wrap="square" lIns="91425" tIns="45700" rIns="91425" bIns="45700" anchor="t" anchorCtr="0">
            <a:normAutofit fontScale="80000" lnSpcReduction="20000"/>
          </a:bodyPr>
          <a:lstStyle/>
          <a:p>
            <a:pPr marL="365760" lvl="0" indent="-255905" algn="l" rtl="0">
              <a:spcBef>
                <a:spcPts val="0"/>
              </a:spcBef>
              <a:spcAft>
                <a:spcPts val="0"/>
              </a:spcAft>
              <a:buSzPct val="100000"/>
              <a:buChar char="•"/>
            </a:pPr>
            <a:r>
              <a:rPr lang="en-US"/>
              <a:t>Lung function during exertion using the 6-minute walk test (6MWT) is helpful to assess disability and prognosis in chronic lung conditions.</a:t>
            </a:r>
            <a:endParaRPr lang="en-US"/>
          </a:p>
          <a:p>
            <a:pPr marL="365760" lvl="0" indent="-131445" algn="l" rtl="0">
              <a:spcBef>
                <a:spcPts val="300"/>
              </a:spcBef>
              <a:spcAft>
                <a:spcPts val="0"/>
              </a:spcAft>
              <a:buSzPct val="100000"/>
              <a:buNone/>
            </a:pPr>
          </a:p>
          <a:p>
            <a:pPr marL="365760" lvl="0" indent="-255905" algn="l" rtl="0">
              <a:spcBef>
                <a:spcPts val="300"/>
              </a:spcBef>
              <a:spcAft>
                <a:spcPts val="0"/>
              </a:spcAft>
              <a:buSzPct val="100000"/>
              <a:buChar char="•"/>
            </a:pPr>
            <a:r>
              <a:rPr lang="en-US"/>
              <a:t> Simple pulse oximetry and oxygen desaturation studies performed at rest and with exertion assess the need for oxygen supplementation. </a:t>
            </a:r>
            <a:endParaRPr lang="en-US"/>
          </a:p>
          <a:p>
            <a:pPr marL="365760" lvl="0" indent="-131445" algn="l" rtl="0">
              <a:spcBef>
                <a:spcPts val="300"/>
              </a:spcBef>
              <a:spcAft>
                <a:spcPts val="0"/>
              </a:spcAft>
              <a:buSzPct val="100000"/>
              <a:buNone/>
            </a:pPr>
          </a:p>
          <a:p>
            <a:pPr marL="365760" lvl="0" indent="-255905" algn="l" rtl="0">
              <a:spcBef>
                <a:spcPts val="300"/>
              </a:spcBef>
              <a:spcAft>
                <a:spcPts val="0"/>
              </a:spcAft>
              <a:buSzPct val="100000"/>
              <a:buChar char="•"/>
            </a:pPr>
            <a:r>
              <a:rPr lang="en-US"/>
              <a:t>During a 6MWT, </a:t>
            </a:r>
            <a:r>
              <a:rPr lang="en-US">
                <a:solidFill>
                  <a:srgbClr val="FF0000"/>
                </a:solidFill>
              </a:rPr>
              <a:t>oxygen saturation, heart rate, dyspnea and fatigue level, and distance </a:t>
            </a:r>
            <a:r>
              <a:rPr lang="en-US"/>
              <a:t>walked at a normal pace in 6 minutes are recorded. </a:t>
            </a:r>
            <a:endParaRPr lang="en-US"/>
          </a:p>
          <a:p>
            <a:pPr marL="365760" lvl="0" indent="-131445" algn="l" rtl="0">
              <a:spcBef>
                <a:spcPts val="300"/>
              </a:spcBef>
              <a:spcAft>
                <a:spcPts val="0"/>
              </a:spcAft>
              <a:buSzPct val="100000"/>
              <a:buNone/>
            </a:pPr>
          </a:p>
          <a:p>
            <a:pPr marL="365760" lvl="0" indent="-255905" algn="l" rtl="0">
              <a:spcBef>
                <a:spcPts val="300"/>
              </a:spcBef>
              <a:spcAft>
                <a:spcPts val="0"/>
              </a:spcAft>
              <a:buSzPct val="100000"/>
              <a:buChar char="•"/>
            </a:pPr>
            <a:r>
              <a:rPr lang="en-US"/>
              <a:t>This relatively simple maneuver quantifies exercise tolerance, determines effective interventions, and helps predict morbidity and mortality. The 6MWT is routinely used before, during, and after pulmonary rehabilitation programs.</a:t>
            </a: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b="1">
                <a:sym typeface="+mn-ea"/>
              </a:rPr>
              <a:t>Pulse Oximetry</a:t>
            </a:r>
            <a:br>
              <a:rPr lang="en-US" b="1"/>
            </a:br>
            <a:endParaRPr lang="en-US"/>
          </a:p>
        </p:txBody>
      </p:sp>
      <p:sp>
        <p:nvSpPr>
          <p:cNvPr id="3" name="Content Placeholder 2"/>
          <p:cNvSpPr>
            <a:spLocks noGrp="1"/>
          </p:cNvSpPr>
          <p:nvPr>
            <p:ph idx="1"/>
          </p:nvPr>
        </p:nvSpPr>
        <p:spPr>
          <a:xfrm>
            <a:off x="323215" y="861060"/>
            <a:ext cx="10972800" cy="5997575"/>
          </a:xfrm>
        </p:spPr>
        <p:txBody>
          <a:bodyPr/>
          <a:p>
            <a:r>
              <a:rPr lang="en-US" sz="2400">
                <a:sym typeface="+mn-ea"/>
              </a:rPr>
              <a:t>Pulse oximetry is a noninvasive measurement of arterial hemoglobin saturation , estimates the arterial hemoglobin saturation. In general, resting oxygen saturation less than or equal to 95% or a desaturation with exercise greater than or equal to 5% is considered abnormal.</a:t>
            </a:r>
            <a:endParaRPr lang="en-US" sz="2400">
              <a:sym typeface="+mn-ea"/>
            </a:endParaRPr>
          </a:p>
          <a:p>
            <a:endParaRPr lang="en-US" sz="2400">
              <a:sym typeface="+mn-ea"/>
            </a:endParaRPr>
          </a:p>
          <a:p>
            <a:pPr marL="365760" lvl="0" indent="-255905" algn="l" rtl="0">
              <a:spcBef>
                <a:spcPts val="0"/>
              </a:spcBef>
              <a:spcAft>
                <a:spcPts val="0"/>
              </a:spcAft>
              <a:buSzPts val="2800"/>
              <a:buChar char="•"/>
            </a:pPr>
            <a:r>
              <a:rPr lang="en-US" sz="2400">
                <a:sym typeface="+mn-ea"/>
              </a:rPr>
              <a:t>Pulse oximetry cannot distinguish between oxygen saturation of hemoglobin and similar abnormal hemoglobins such as carboxyhemoglobin.</a:t>
            </a:r>
            <a:br>
              <a:rPr lang="en-US" sz="2400">
                <a:sym typeface="+mn-ea"/>
              </a:rPr>
            </a:br>
            <a:endParaRPr lang="en-US" sz="2400"/>
          </a:p>
          <a:p>
            <a:pPr marL="365760" lvl="0" indent="-255905" algn="l" rtl="0">
              <a:spcBef>
                <a:spcPts val="300"/>
              </a:spcBef>
              <a:spcAft>
                <a:spcPts val="0"/>
              </a:spcAft>
              <a:buSzPts val="2800"/>
              <a:buChar char="•"/>
            </a:pPr>
            <a:r>
              <a:rPr lang="en-US" sz="2400">
                <a:sym typeface="+mn-ea"/>
              </a:rPr>
              <a:t> In patients with high levels of carboxyhemoglobin, as seen in carbon monoxide poisoning, pulse oximetry will provide false-negative results. If the presence of carboxyhemoglobin is suspected,   co-oximetry is the preferred test to measure oxyhemoglobin.</a:t>
            </a:r>
            <a:endParaRPr lang="en-US" sz="2400"/>
          </a:p>
          <a:p>
            <a:endParaRPr lang="en-US" sz="2800"/>
          </a:p>
          <a:p>
            <a:endParaRPr lang="en-US" sz="28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724" name="Google Shape;724;p76" descr="C:\Users\jit\Desktop\co-oximeter-500x500.jpg"/>
          <p:cNvPicPr preferRelativeResize="0">
            <a:picLocks noChangeAspect="1"/>
          </p:cNvPicPr>
          <p:nvPr>
            <p:ph idx="1"/>
          </p:nvPr>
        </p:nvPicPr>
        <p:blipFill rotWithShape="1">
          <a:blip r:embed="rId1"/>
          <a:srcRect/>
          <a:stretch>
            <a:fillRect/>
          </a:stretch>
        </p:blipFill>
        <p:spPr>
          <a:xfrm>
            <a:off x="1554480" y="1417955"/>
            <a:ext cx="8448675" cy="47085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Content Placeholder 5"/>
          <p:cNvSpPr>
            <a:spLocks noGrp="1"/>
          </p:cNvSpPr>
          <p:nvPr>
            <p:ph idx="1"/>
          </p:nvPr>
        </p:nvSpPr>
        <p:spPr>
          <a:xfrm>
            <a:off x="609600" y="1027430"/>
            <a:ext cx="10972800" cy="4525963"/>
          </a:xfrm>
        </p:spPr>
        <p:txBody>
          <a:bodyPr/>
          <a:p>
            <a:pPr algn="ctr"/>
            <a:endParaRPr lang="en-US"/>
          </a:p>
          <a:p>
            <a:pPr algn="ctr"/>
            <a:endParaRPr lang="en-US"/>
          </a:p>
          <a:p>
            <a:pPr marL="0" indent="0" algn="ctr">
              <a:buNone/>
            </a:pPr>
            <a:r>
              <a:rPr lang="en-US" sz="8800" b="1" i="1">
                <a:solidFill>
                  <a:srgbClr val="002060"/>
                </a:solidFill>
                <a:latin typeface="Arial Black" panose="020B0A04020102020204" charset="0"/>
                <a:cs typeface="Arial Black" panose="020B0A04020102020204" charset="0"/>
              </a:rPr>
              <a:t>thank you</a:t>
            </a:r>
            <a:endParaRPr lang="en-US" sz="8800" b="1" i="1">
              <a:solidFill>
                <a:srgbClr val="002060"/>
              </a:solidFill>
              <a:latin typeface="Arial Black" panose="020B0A04020102020204" charset="0"/>
              <a:cs typeface="Arial Black" panose="020B0A04020102020204" charset="0"/>
            </a:endParaRPr>
          </a:p>
        </p:txBody>
      </p:sp>
    </p:spTree>
  </p:cSld>
  <p:clrMapOvr>
    <a:masterClrMapping/>
  </p:clrMapOvr>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14390</Words>
  <Application>WPS Presentation</Application>
  <PresentationFormat>Widescreen</PresentationFormat>
  <Paragraphs>281</Paragraphs>
  <Slides>47</Slides>
  <Notes>0</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47</vt:i4>
      </vt:variant>
    </vt:vector>
  </HeadingPairs>
  <TitlesOfParts>
    <vt:vector size="64" baseType="lpstr">
      <vt:lpstr>Arial</vt:lpstr>
      <vt:lpstr>SimSun</vt:lpstr>
      <vt:lpstr>Wingdings</vt:lpstr>
      <vt:lpstr>Calibri Light</vt:lpstr>
      <vt:lpstr>Calibri</vt:lpstr>
      <vt:lpstr>Microsoft YaHei</vt:lpstr>
      <vt:lpstr>Arial Unicode MS</vt:lpstr>
      <vt:lpstr>Trebuchet MS</vt:lpstr>
      <vt:lpstr>Wingdings</vt:lpstr>
      <vt:lpstr>Georgia</vt:lpstr>
      <vt:lpstr>Noto Sans Symbols</vt:lpstr>
      <vt:lpstr>Segoe Print</vt:lpstr>
      <vt:lpstr>Calibri</vt:lpstr>
      <vt:lpstr>Courier New</vt:lpstr>
      <vt:lpstr>Arial Black</vt:lpstr>
      <vt:lpstr>Default Design</vt:lpstr>
      <vt:lpstr>AcroExch.Document</vt:lpstr>
      <vt:lpstr>PowerPoint 演示文稿</vt:lpstr>
      <vt:lpstr>PowerPoint 演示文稿</vt:lpstr>
      <vt:lpstr>PowerPoint 演示文稿</vt:lpstr>
      <vt:lpstr>PULMONARY FUNCTION TESTS: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Bronchial Challenge Testing </vt:lpstr>
      <vt:lpstr>PowerPoint 演示文稿</vt:lpstr>
      <vt:lpstr>6-Minute Walk Test</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alaa abu shahla</cp:lastModifiedBy>
  <cp:revision>2</cp:revision>
  <dcterms:created xsi:type="dcterms:W3CDTF">2023-04-25T04:00:08Z</dcterms:created>
  <dcterms:modified xsi:type="dcterms:W3CDTF">2023-04-26T12:42:07Z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CB5CF64482BE4E68B9DBC5E43F6C3BFE</vt:lpwstr>
  </property>
  <property fmtid="{D5CDD505-2E9C-101B-9397-08002B2CF9AE}" pid="3" name="KSOProductBuildVer">
    <vt:lpwstr>1033-11.2.0.11516</vt:lpwstr>
  </property>
</Properties>
</file>