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31" r:id="rId3"/>
    <p:sldId id="256" r:id="rId4"/>
    <p:sldId id="257" r:id="rId5"/>
    <p:sldId id="258" r:id="rId6"/>
    <p:sldId id="261" r:id="rId7"/>
    <p:sldId id="263" r:id="rId8"/>
    <p:sldId id="264" r:id="rId9"/>
    <p:sldId id="269" r:id="rId10"/>
    <p:sldId id="265" r:id="rId11"/>
    <p:sldId id="271" r:id="rId12"/>
    <p:sldId id="272" r:id="rId13"/>
    <p:sldId id="276" r:id="rId14"/>
    <p:sldId id="275" r:id="rId15"/>
    <p:sldId id="273" r:id="rId16"/>
    <p:sldId id="274" r:id="rId17"/>
    <p:sldId id="278" r:id="rId18"/>
    <p:sldId id="279" r:id="rId19"/>
    <p:sldId id="280" r:id="rId20"/>
    <p:sldId id="293" r:id="rId21"/>
    <p:sldId id="281" r:id="rId22"/>
    <p:sldId id="282" r:id="rId23"/>
    <p:sldId id="283" r:id="rId24"/>
    <p:sldId id="284" r:id="rId25"/>
    <p:sldId id="314" r:id="rId26"/>
    <p:sldId id="315" r:id="rId27"/>
    <p:sldId id="287" r:id="rId28"/>
    <p:sldId id="289" r:id="rId29"/>
    <p:sldId id="285" r:id="rId30"/>
    <p:sldId id="332" r:id="rId31"/>
    <p:sldId id="333" r:id="rId32"/>
    <p:sldId id="334" r:id="rId33"/>
    <p:sldId id="335" r:id="rId34"/>
    <p:sldId id="296" r:id="rId35"/>
    <p:sldId id="288" r:id="rId36"/>
    <p:sldId id="291" r:id="rId37"/>
    <p:sldId id="297" r:id="rId38"/>
    <p:sldId id="299" r:id="rId39"/>
    <p:sldId id="298" r:id="rId40"/>
    <p:sldId id="300" r:id="rId41"/>
    <p:sldId id="301" r:id="rId42"/>
    <p:sldId id="302" r:id="rId43"/>
    <p:sldId id="318" r:id="rId44"/>
    <p:sldId id="303" r:id="rId45"/>
    <p:sldId id="313" r:id="rId46"/>
    <p:sldId id="336"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0" Type="http://schemas.openxmlformats.org/officeDocument/2006/relationships/tableStyles" Target="tableStyles.xml"/><Relationship Id="rId5" Type="http://schemas.openxmlformats.org/officeDocument/2006/relationships/slide" Target="slides/slide3.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0.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11.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2.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544195" y="887095"/>
            <a:ext cx="11104245" cy="4707255"/>
          </a:xfrm>
        </p:spPr>
        <p:txBody>
          <a:bodyPr>
            <a:normAutofit/>
          </a:bodyPr>
          <a:p>
            <a:r>
              <a:rPr lang="en-US" altLang="en-US" b="1" dirty="0">
                <a:latin typeface="Arial Black" panose="020B0A04020102020204" charset="0"/>
                <a:cs typeface="Arial Black" panose="020B0A04020102020204" charset="0"/>
                <a:sym typeface="+mn-ea"/>
              </a:rPr>
              <a:t>Oxygen-Hemoglobin Saturation Curve / contribution of respiratory system to acid base balance </a:t>
            </a:r>
            <a:br>
              <a:rPr lang="en-US" altLang="en-US" b="1" dirty="0">
                <a:latin typeface="Arial Black" panose="020B0A04020102020204" charset="0"/>
                <a:cs typeface="Arial Black" panose="020B0A04020102020204" charset="0"/>
                <a:sym typeface="+mn-ea"/>
              </a:rPr>
            </a:br>
            <a:br>
              <a:rPr lang="en-US" altLang="en-US" sz="2000" b="1" dirty="0">
                <a:latin typeface="Arial Black" panose="020B0A04020102020204" charset="0"/>
                <a:cs typeface="Arial Black" panose="020B0A04020102020204" charset="0"/>
                <a:sym typeface="+mn-ea"/>
              </a:rPr>
            </a:br>
            <a:br>
              <a:rPr lang="en-US" altLang="en-US" sz="2000" b="1" dirty="0">
                <a:latin typeface="Arial Black" panose="020B0A04020102020204" charset="0"/>
                <a:cs typeface="Arial Black" panose="020B0A04020102020204" charset="0"/>
                <a:sym typeface="+mn-ea"/>
              </a:rPr>
            </a:br>
            <a:br>
              <a:rPr lang="en-US" b="1" dirty="0">
                <a:solidFill>
                  <a:schemeClr val="tx1"/>
                </a:solidFill>
                <a:latin typeface="Arial Black" panose="020B0A04020102020204" charset="0"/>
                <a:cs typeface="Arial Black" panose="020B0A04020102020204" charset="0"/>
              </a:rPr>
            </a:br>
            <a:r>
              <a:rPr lang="en-US" sz="2800" b="1" dirty="0">
                <a:solidFill>
                  <a:schemeClr val="tx1"/>
                </a:solidFill>
                <a:latin typeface="Arial Black" panose="020B0A04020102020204" charset="0"/>
                <a:cs typeface="Arial Black" panose="020B0A04020102020204" charset="0"/>
              </a:rPr>
              <a:t>P</a:t>
            </a:r>
            <a:r>
              <a:rPr lang="en-US" sz="2800" b="1">
                <a:latin typeface="Arial Black" panose="020B0A04020102020204" charset="0"/>
                <a:cs typeface="Arial Black" panose="020B0A04020102020204" charset="0"/>
              </a:rPr>
              <a:t>repared by : Dr Alaa AbuShahla</a:t>
            </a:r>
            <a:endParaRPr lang="en-US" sz="2800" b="1">
              <a:latin typeface="Arial Black" panose="020B0A04020102020204" charset="0"/>
              <a:cs typeface="Arial Black" panose="020B0A0402010202020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06588"/>
            <a:ext cx="9144000" cy="2387600"/>
          </a:xfrm>
        </p:spPr>
        <p:txBody>
          <a:bodyPr/>
          <a:lstStyle/>
          <a:p>
            <a:r>
              <a:rPr lang="en-US" altLang="en-US" b="1" dirty="0">
                <a:solidFill>
                  <a:schemeClr val="tx1"/>
                </a:solidFill>
                <a:latin typeface="Arial Black" panose="020B0A04020102020204" charset="0"/>
                <a:cs typeface="Arial Black" panose="020B0A04020102020204" charset="0"/>
                <a:sym typeface="+mn-ea"/>
              </a:rPr>
              <a:t>Oxygen-Hemoglobin Saturation Curve</a:t>
            </a:r>
            <a:endParaRPr lang="en-US" altLang="en-US" b="1" dirty="0">
              <a:solidFill>
                <a:schemeClr val="tx1"/>
              </a:solidFill>
              <a:latin typeface="Arial Black" panose="020B0A04020102020204" charset="0"/>
              <a:cs typeface="Arial Black" panose="020B0A04020102020204" charset="0"/>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186055"/>
            <a:ext cx="10515600" cy="5991225"/>
          </a:xfrm>
        </p:spPr>
        <p:txBody>
          <a:bodyPr>
            <a:normAutofit fontScale="90000" lnSpcReduction="20000"/>
          </a:bodyPr>
          <a:p>
            <a:pPr marL="0" indent="0">
              <a:buNone/>
            </a:pPr>
            <a:r>
              <a:rPr lang="en-US"/>
              <a:t>Oxygen transport in the blood has two components: the oxygen </a:t>
            </a:r>
            <a:endParaRPr lang="en-US"/>
          </a:p>
          <a:p>
            <a:pPr marL="0" indent="0">
              <a:buNone/>
            </a:pPr>
            <a:r>
              <a:rPr lang="en-US"/>
              <a:t>that is dissolved in the plasma (the PO2) and oxygen bound to </a:t>
            </a:r>
            <a:endParaRPr lang="en-US"/>
          </a:p>
          <a:p>
            <a:pPr marL="0" indent="0">
              <a:buNone/>
            </a:pPr>
            <a:r>
              <a:rPr lang="en-US"/>
              <a:t>hemoglobin (Hb). </a:t>
            </a:r>
            <a:endParaRPr lang="en-US"/>
          </a:p>
          <a:p>
            <a:pPr marL="0" indent="0">
              <a:buNone/>
            </a:pPr>
            <a:endParaRPr lang="en-US"/>
          </a:p>
          <a:p>
            <a:pPr marL="0" indent="0">
              <a:buNone/>
            </a:pPr>
            <a:r>
              <a:rPr lang="en-US"/>
              <a:t>Total blood O2 content = dissolved O2 + O2 bound to Hb</a:t>
            </a:r>
            <a:endParaRPr lang="en-US"/>
          </a:p>
          <a:p>
            <a:pPr marL="0" indent="0">
              <a:buNone/>
            </a:pPr>
            <a:endParaRPr lang="en-US"/>
          </a:p>
          <a:p>
            <a:pPr marL="0" indent="0">
              <a:buNone/>
            </a:pPr>
            <a:r>
              <a:rPr lang="en-US"/>
              <a:t> due to low o2 solubility in plasma, less than 2% of all oxygen in the blood is dissolved. That means hemoglobin transports more than </a:t>
            </a:r>
            <a:endParaRPr lang="en-US"/>
          </a:p>
          <a:p>
            <a:pPr marL="0" indent="0">
              <a:buNone/>
            </a:pPr>
            <a:r>
              <a:rPr lang="en-US"/>
              <a:t>98% of our oxygen</a:t>
            </a:r>
            <a:endParaRPr lang="en-US"/>
          </a:p>
          <a:p>
            <a:pPr marL="0" indent="0">
              <a:buNone/>
            </a:pPr>
            <a:endParaRPr lang="en-US"/>
          </a:p>
          <a:p>
            <a:pPr marL="0" indent="0">
              <a:buNone/>
            </a:pPr>
            <a:r>
              <a:rPr lang="en-US"/>
              <a:t>Hemoglobin, binds reversibly to oxygen, as summarized in the </a:t>
            </a:r>
            <a:endParaRPr lang="en-US"/>
          </a:p>
          <a:p>
            <a:pPr marL="0" indent="0">
              <a:buNone/>
            </a:pPr>
            <a:r>
              <a:rPr lang="en-US"/>
              <a:t>equation</a:t>
            </a:r>
            <a:endParaRPr lang="en-US"/>
          </a:p>
          <a:p>
            <a:pPr marL="0" indent="0">
              <a:buNone/>
            </a:pPr>
            <a:r>
              <a:rPr lang="en-US"/>
              <a:t>Hb + O2 </a:t>
            </a:r>
            <a:r>
              <a:rPr lang="en-US" sz="3200"/>
              <a:t>⇌ </a:t>
            </a:r>
            <a:r>
              <a:rPr lang="en-US"/>
              <a:t>HbO2</a:t>
            </a:r>
            <a:endParaRPr lang="en-US"/>
          </a:p>
          <a:p>
            <a:pPr marL="0" indent="0">
              <a:buNone/>
            </a:pPr>
            <a:r>
              <a:rPr lang="en-US"/>
              <a:t> hemoglobin is an effective oxygen carrier due its molecular structure</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319405" y="394970"/>
            <a:ext cx="11308080" cy="6242685"/>
          </a:xfrm>
        </p:spPr>
        <p:txBody>
          <a:bodyPr/>
          <a:p>
            <a:pPr marL="0" indent="0">
              <a:buNone/>
            </a:pPr>
            <a:r>
              <a:rPr lang="en-US"/>
              <a:t>Oxygen Binding Obeys the Law of Mass Action</a:t>
            </a:r>
            <a:endParaRPr lang="en-US"/>
          </a:p>
          <a:p>
            <a:pPr marL="0" indent="0">
              <a:buNone/>
            </a:pPr>
            <a:endParaRPr lang="en-US"/>
          </a:p>
          <a:p>
            <a:pPr marL="0" indent="0">
              <a:buNone/>
            </a:pPr>
            <a:r>
              <a:rPr lang="en-US"/>
              <a:t>The hemoglobin binding reaction Hb + O2 </a:t>
            </a:r>
            <a:r>
              <a:rPr lang="en-US">
                <a:sym typeface="+mn-ea"/>
              </a:rPr>
              <a:t>⇌ </a:t>
            </a:r>
            <a:r>
              <a:rPr lang="en-US"/>
              <a:t>HbO2 obeys the law of mass action .</a:t>
            </a:r>
            <a:endParaRPr lang="en-US"/>
          </a:p>
          <a:p>
            <a:pPr marL="0" indent="0">
              <a:buNone/>
            </a:pPr>
            <a:endParaRPr lang="en-US"/>
          </a:p>
          <a:p>
            <a:pPr marL="0" indent="0">
              <a:buNone/>
            </a:pPr>
            <a:r>
              <a:rPr lang="en-US"/>
              <a:t>As the concentration of free O2 increases, more oxygen binds to hemoglobin and the equation shifts to the right, producing more HbO2.</a:t>
            </a:r>
            <a:endParaRPr lang="en-US"/>
          </a:p>
          <a:p>
            <a:pPr marL="0" indent="0">
              <a:buNone/>
            </a:pPr>
            <a:r>
              <a:rPr lang="en-US"/>
              <a:t>If the concentration of O2 decreases, the equation shifts to the left. Hemoglobin releases oxygen, and the amount of oxyhemoglobin decreases.</a:t>
            </a:r>
            <a:endParaRPr lang="en-US"/>
          </a:p>
          <a:p>
            <a:pPr marL="0" indent="0">
              <a:buNone/>
            </a:pPr>
            <a:endParaRPr lang="en-US"/>
          </a:p>
          <a:p>
            <a:pPr marL="0" indent="0">
              <a:buNone/>
            </a:pPr>
            <a:r>
              <a:rPr lang="en-US"/>
              <a:t>In the blood, the free oxygen available to bind to hemoglobin </a:t>
            </a:r>
            <a:endParaRPr lang="en-US"/>
          </a:p>
          <a:p>
            <a:pPr marL="0" indent="0">
              <a:buNone/>
            </a:pPr>
            <a:r>
              <a:rPr lang="en-US"/>
              <a:t>is dissolved oxygen, indicated by the PO2 of plasma</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Content Placeholder 3"/>
          <p:cNvPicPr>
            <a:picLocks noChangeAspect="1"/>
          </p:cNvPicPr>
          <p:nvPr>
            <p:ph idx="1"/>
          </p:nvPr>
        </p:nvPicPr>
        <p:blipFill>
          <a:blip r:embed="rId1"/>
          <a:stretch>
            <a:fillRect/>
          </a:stretch>
        </p:blipFill>
        <p:spPr>
          <a:xfrm>
            <a:off x="1822450" y="214630"/>
            <a:ext cx="9057640" cy="62249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rotWithShape="1">
          <a:blip r:embed="rId1">
            <a:extLst>
              <a:ext uri="{28A0092B-C50C-407E-A947-70E740481C1C}">
                <a14:useLocalDpi xmlns:a14="http://schemas.microsoft.com/office/drawing/2010/main" val="0"/>
              </a:ext>
            </a:extLst>
          </a:blip>
          <a:srcRect l="51818" t="11180" r="10014" b="30199"/>
          <a:stretch>
            <a:fillRect/>
          </a:stretch>
        </p:blipFill>
        <p:spPr bwMode="auto">
          <a:xfrm>
            <a:off x="7030640" y="-411427"/>
            <a:ext cx="5305351" cy="458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0" y="0"/>
            <a:ext cx="12240683" cy="7008779"/>
          </a:xfrm>
        </p:spPr>
        <p:txBody>
          <a:bodyPr>
            <a:normAutofit lnSpcReduction="20000"/>
          </a:bodyPr>
          <a:lstStyle/>
          <a:p>
            <a:pPr marL="0" indent="0" algn="l" rtl="0">
              <a:buNone/>
            </a:pPr>
            <a:endParaRPr lang="en-US" sz="2400" b="1" dirty="0" smtClean="0">
              <a:solidFill>
                <a:schemeClr val="accent2">
                  <a:lumMod val="75000"/>
                </a:schemeClr>
              </a:solidFill>
            </a:endParaRPr>
          </a:p>
          <a:p>
            <a:pPr marL="0" indent="0" algn="l" rtl="0">
              <a:buNone/>
            </a:pPr>
            <a:r>
              <a:rPr lang="en-US" sz="2400" b="1" dirty="0" smtClean="0">
                <a:solidFill>
                  <a:schemeClr val="accent2">
                    <a:lumMod val="75000"/>
                  </a:schemeClr>
                </a:solidFill>
              </a:rPr>
              <a:t>PO2 Determines  Oxygen-</a:t>
            </a:r>
            <a:r>
              <a:rPr lang="en-US" sz="2400" b="1" dirty="0" err="1" smtClean="0">
                <a:solidFill>
                  <a:schemeClr val="accent2">
                    <a:lumMod val="75000"/>
                  </a:schemeClr>
                </a:solidFill>
              </a:rPr>
              <a:t>Hb</a:t>
            </a:r>
            <a:r>
              <a:rPr lang="en-US" sz="2400" b="1" dirty="0" smtClean="0">
                <a:solidFill>
                  <a:schemeClr val="accent2">
                    <a:lumMod val="75000"/>
                  </a:schemeClr>
                </a:solidFill>
              </a:rPr>
              <a:t> Binding</a:t>
            </a:r>
            <a:endParaRPr lang="en-US" sz="2400" b="1" dirty="0" smtClean="0">
              <a:solidFill>
                <a:schemeClr val="accent2">
                  <a:lumMod val="75000"/>
                </a:schemeClr>
              </a:solidFill>
            </a:endParaRPr>
          </a:p>
          <a:p>
            <a:pPr marL="0" indent="0" algn="l" rtl="0">
              <a:buNone/>
            </a:pPr>
            <a:endParaRPr lang="en-US" sz="2400" b="1" dirty="0" smtClean="0">
              <a:solidFill>
                <a:schemeClr val="accent2">
                  <a:lumMod val="75000"/>
                </a:schemeClr>
              </a:solidFill>
            </a:endParaRPr>
          </a:p>
          <a:p>
            <a:pPr marL="0" indent="0" algn="l" rtl="0">
              <a:buNone/>
            </a:pPr>
            <a:r>
              <a:rPr lang="en-US" sz="2000" b="1" dirty="0" smtClean="0"/>
              <a:t>The amount of oxygen that binds to hemoglobin depends on two factors: </a:t>
            </a:r>
            <a:endParaRPr lang="en-US" sz="2000" b="1" dirty="0" smtClean="0"/>
          </a:p>
          <a:p>
            <a:pPr marL="400050" lvl="1" indent="0" algn="l" rtl="0">
              <a:buNone/>
            </a:pPr>
            <a:r>
              <a:rPr lang="en-US" sz="2000" dirty="0" smtClean="0"/>
              <a:t>(1) the PO2 in the plasma surrounding the red blood cells</a:t>
            </a:r>
            <a:endParaRPr lang="en-US" sz="2000" dirty="0" smtClean="0"/>
          </a:p>
          <a:p>
            <a:pPr marL="400050" lvl="1" indent="0" algn="l" rtl="0">
              <a:buNone/>
            </a:pPr>
            <a:r>
              <a:rPr lang="en-US" sz="2000" dirty="0" smtClean="0"/>
              <a:t>(2) the number of potential </a:t>
            </a:r>
            <a:r>
              <a:rPr lang="en-US" sz="2000" dirty="0" err="1" smtClean="0"/>
              <a:t>Hb</a:t>
            </a:r>
            <a:r>
              <a:rPr lang="en-US" sz="2000" dirty="0" smtClean="0"/>
              <a:t> binding sites available in the</a:t>
            </a:r>
            <a:endParaRPr lang="en-US" sz="2000" dirty="0" smtClean="0"/>
          </a:p>
          <a:p>
            <a:pPr marL="400050" lvl="1" indent="0" algn="l" rtl="0">
              <a:buNone/>
            </a:pPr>
            <a:r>
              <a:rPr lang="en-US" sz="2000" dirty="0" smtClean="0"/>
              <a:t> red blood cells </a:t>
            </a:r>
            <a:endParaRPr lang="en-US" sz="2000" dirty="0" smtClean="0"/>
          </a:p>
          <a:p>
            <a:pPr marL="0" indent="0" algn="l" rtl="0">
              <a:buNone/>
            </a:pPr>
            <a:endParaRPr lang="en-US" sz="2000" dirty="0"/>
          </a:p>
          <a:p>
            <a:pPr marL="0" indent="0" algn="l" rtl="0">
              <a:buNone/>
            </a:pPr>
            <a:endParaRPr lang="en-US" sz="2000" b="1" dirty="0" smtClean="0"/>
          </a:p>
          <a:p>
            <a:pPr marL="0" indent="0" algn="l" rtl="0">
              <a:buNone/>
            </a:pPr>
            <a:endParaRPr lang="en-US" sz="2000" b="1" dirty="0" smtClean="0"/>
          </a:p>
          <a:p>
            <a:pPr marL="0" indent="0" algn="l" rtl="0">
              <a:buNone/>
            </a:pPr>
            <a:endParaRPr lang="en-US" sz="2000" b="1" dirty="0" smtClean="0"/>
          </a:p>
          <a:p>
            <a:pPr marL="0" indent="0" algn="l" rtl="0">
              <a:buNone/>
            </a:pPr>
            <a:endParaRPr lang="en-US" sz="2000" b="1" dirty="0" smtClean="0"/>
          </a:p>
          <a:p>
            <a:pPr marL="0" indent="0" algn="l" rtl="0">
              <a:buNone/>
            </a:pPr>
            <a:endParaRPr lang="en-US" sz="2000" b="1" dirty="0" smtClean="0"/>
          </a:p>
          <a:p>
            <a:pPr marL="0" indent="0" algn="l" rtl="0">
              <a:buNone/>
            </a:pPr>
            <a:r>
              <a:rPr lang="en-US" sz="2000" b="1" dirty="0" smtClean="0"/>
              <a:t>the total number of oxygen-binding sites depends on on the number of hemoglobin molecules in red blood cells.</a:t>
            </a:r>
            <a:endParaRPr lang="en-US" sz="2000" b="1" dirty="0" smtClean="0"/>
          </a:p>
          <a:p>
            <a:pPr algn="l" rtl="0">
              <a:buFontTx/>
              <a:buChar char="-"/>
            </a:pPr>
            <a:r>
              <a:rPr lang="en-US" sz="2000" dirty="0" smtClean="0"/>
              <a:t>counting the red blood cells and quantifying the amount of hemoglobin per red blood cell (mean corpuscular hemoglobin) or by determining the blood hemoglo_x0002_bin content (g Hb/dL whole blood)</a:t>
            </a:r>
            <a:endParaRPr lang="en-US" sz="2000" dirty="0" smtClean="0"/>
          </a:p>
          <a:p>
            <a:pPr marL="0" indent="0" algn="l" rtl="0">
              <a:buNone/>
            </a:pPr>
            <a:endParaRPr lang="en-US" sz="2000" dirty="0" smtClean="0"/>
          </a:p>
          <a:p>
            <a:pPr marL="0" indent="0" algn="l" rtl="0">
              <a:buNone/>
            </a:pPr>
            <a:endParaRPr lang="en-US" sz="1865" dirty="0" smtClean="0"/>
          </a:p>
          <a:p>
            <a:pPr marL="0" indent="0" algn="l" rtl="0">
              <a:buNone/>
            </a:pPr>
            <a:endParaRPr lang="en-US" sz="1865" dirty="0"/>
          </a:p>
          <a:p>
            <a:pPr marL="0" indent="0" algn="l" rtl="0">
              <a:buNone/>
            </a:pPr>
            <a:endParaRPr lang="en-US" sz="1865"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90805"/>
            <a:ext cx="10515600" cy="6177915"/>
          </a:xfrm>
        </p:spPr>
        <p:txBody>
          <a:bodyPr/>
          <a:p>
            <a:pPr marL="0" indent="0">
              <a:buNone/>
            </a:pPr>
            <a:r>
              <a:rPr lang="en-US" b="1"/>
              <a:t>Oxygen Binding Is Expressed as a Percentage</a:t>
            </a:r>
            <a:endParaRPr lang="en-US" b="1"/>
          </a:p>
          <a:p>
            <a:pPr marL="0" indent="0">
              <a:buNone/>
            </a:pPr>
            <a:r>
              <a:rPr lang="en-US"/>
              <a:t>the amount of oxygen bound to hemoglobin at any given PO2 is expressed as the percent saturation of hemoglobin</a:t>
            </a:r>
            <a:endParaRPr lang="en-US"/>
          </a:p>
          <a:p>
            <a:pPr marL="0" indent="0">
              <a:buNone/>
            </a:pPr>
            <a:r>
              <a:rPr lang="en-US"/>
              <a:t>percent saturation of hemoglobin=</a:t>
            </a:r>
            <a:r>
              <a:rPr lang="en-US">
                <a:sym typeface="+mn-ea"/>
              </a:rPr>
              <a:t>(Amount of O2 bound/maximum that could be bound) * 100</a:t>
            </a:r>
            <a:endParaRPr lang="en-US">
              <a:sym typeface="+mn-ea"/>
            </a:endParaRPr>
          </a:p>
          <a:p>
            <a:pPr marL="0" indent="0" algn="l" rtl="0">
              <a:buNone/>
            </a:pPr>
            <a:r>
              <a:rPr lang="en-US" dirty="0" smtClean="0">
                <a:sym typeface="+mn-ea"/>
              </a:rPr>
              <a:t>The relationship between plasma PO2 and percent saturation of hemoglobin was studied in vitro, </a:t>
            </a:r>
            <a:r>
              <a:rPr lang="en-US" dirty="0" smtClean="0"/>
              <a:t>samples of hemoglobin were </a:t>
            </a:r>
            <a:r>
              <a:rPr lang="en-US" dirty="0" smtClean="0">
                <a:sym typeface="+mn-ea"/>
              </a:rPr>
              <a:t>exposed</a:t>
            </a:r>
            <a:r>
              <a:rPr lang="en-US" dirty="0" smtClean="0"/>
              <a:t> to various PO2 levels, quantitatively determining the amount of oxygen that binds</a:t>
            </a:r>
            <a:endParaRPr lang="en-US" dirty="0" smtClean="0"/>
          </a:p>
          <a:p>
            <a:pPr marL="0" indent="0" algn="l" rtl="0">
              <a:buNone/>
            </a:pPr>
            <a:r>
              <a:rPr lang="en-US" dirty="0" err="1" smtClean="0">
                <a:sym typeface="+mn-ea"/>
              </a:rPr>
              <a:t>(Hb</a:t>
            </a:r>
            <a:r>
              <a:rPr lang="en-US" dirty="0" smtClean="0">
                <a:sym typeface="+mn-ea"/>
              </a:rPr>
              <a:t>- O2 dissociation curves or </a:t>
            </a:r>
            <a:r>
              <a:rPr lang="en-US" dirty="0" err="1" smtClean="0">
                <a:sym typeface="+mn-ea"/>
              </a:rPr>
              <a:t>Hb</a:t>
            </a:r>
            <a:r>
              <a:rPr lang="en-US" dirty="0" smtClean="0">
                <a:sym typeface="+mn-ea"/>
              </a:rPr>
              <a:t> - O2 saturation curve </a:t>
            </a:r>
            <a:r>
              <a:rPr lang="en-US" dirty="0" smtClean="0"/>
              <a:t>)</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l="12601" t="24138" r="56864" b="23061"/>
          <a:stretch>
            <a:fillRect/>
          </a:stretch>
        </p:blipFill>
        <p:spPr bwMode="auto">
          <a:xfrm>
            <a:off x="4943872" y="76385"/>
            <a:ext cx="7008779" cy="6814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324" t="10776" r="47049" b="6034"/>
          <a:stretch>
            <a:fillRect/>
          </a:stretch>
        </p:blipFill>
        <p:spPr bwMode="auto">
          <a:xfrm>
            <a:off x="863249" y="-48989"/>
            <a:ext cx="4079776" cy="6906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0" y="135890"/>
            <a:ext cx="12191365" cy="6721475"/>
          </a:xfrm>
        </p:spPr>
        <p:txBody>
          <a:bodyPr>
            <a:noAutofit/>
          </a:bodyPr>
          <a:p>
            <a:r>
              <a:rPr lang="en-US" sz="2000"/>
              <a:t>The shape of the HbO2 saturation curve reflects the properties of the hemoglobin molecule and its affinity for oxygen</a:t>
            </a:r>
            <a:endParaRPr lang="en-US" sz="2000"/>
          </a:p>
          <a:p>
            <a:pPr marL="0" indent="0" algn="l" rtl="0">
              <a:buNone/>
            </a:pPr>
            <a:r>
              <a:rPr lang="en-US" sz="2000" dirty="0" smtClean="0">
                <a:sym typeface="+mn-ea"/>
              </a:rPr>
              <a:t>at normal alveolar and arterial PO2 (100 mm Hg), 98% of the hemoglobin is bound to oxygen. </a:t>
            </a:r>
            <a:endParaRPr lang="en-US" sz="2000" dirty="0" smtClean="0"/>
          </a:p>
          <a:p>
            <a:pPr marL="0" indent="0" algn="l" rtl="0">
              <a:buNone/>
            </a:pPr>
            <a:r>
              <a:rPr lang="en-US" sz="2000" dirty="0" smtClean="0">
                <a:sym typeface="+mn-ea"/>
              </a:rPr>
              <a:t>Notice that the curve is nearly flat at PO2 levels higher than  100 mm Hg , As PO2 in the alveoli (and thus in the pulmonary capillaries) stays above 60 mm Hg, hemoglobin is more than 90% saturated </a:t>
            </a:r>
            <a:endParaRPr lang="en-US" sz="2000" dirty="0" smtClean="0"/>
          </a:p>
          <a:p>
            <a:pPr marL="0" indent="0" algn="l" rtl="0">
              <a:buNone/>
            </a:pPr>
            <a:r>
              <a:rPr lang="en-US" sz="2000" dirty="0" smtClean="0">
                <a:sym typeface="+mn-ea"/>
              </a:rPr>
              <a:t>That means that alveolar PO2 can fall a good bit below 100 mm Hg without significantly lowering hemoglobin saturation and maintains near-normal levels of oxygen transport. </a:t>
            </a:r>
            <a:endParaRPr lang="en-US" sz="2000" dirty="0"/>
          </a:p>
          <a:p>
            <a:pPr marL="0" indent="0" algn="l" rtl="0">
              <a:buNone/>
            </a:pPr>
            <a:r>
              <a:rPr lang="en-US" sz="2000" dirty="0" smtClean="0">
                <a:sym typeface="+mn-ea"/>
              </a:rPr>
              <a:t>However, once  PO2 falls below 60 mm Hg, the curve becomes steeper. that means a small decrease in PO2 causes a relatively large release of oxygen and large decrease in O2 saturation </a:t>
            </a:r>
            <a:endParaRPr lang="en-US" sz="2000" dirty="0" smtClean="0"/>
          </a:p>
          <a:p>
            <a:pPr marL="0" indent="0" algn="l" rtl="0">
              <a:buNone/>
            </a:pPr>
            <a:endParaRPr lang="en-US" sz="2000" dirty="0" smtClean="0"/>
          </a:p>
          <a:p>
            <a:pPr marL="0" indent="0" algn="l" rtl="0">
              <a:buNone/>
            </a:pPr>
            <a:r>
              <a:rPr lang="en-US" sz="2000" dirty="0" smtClean="0">
                <a:sym typeface="+mn-ea"/>
              </a:rPr>
              <a:t>if PO2 falls from 100 mm Hg to 60 mm Hg, the percent saturation of hemoglobin goes from 98 to about 90%, a decrease of 8%. This is equivalent to a saturation change of 2% for each 10 mm Hg change. </a:t>
            </a:r>
            <a:endParaRPr lang="en-US" sz="2000" dirty="0" smtClean="0"/>
          </a:p>
          <a:p>
            <a:pPr marL="0" indent="0" algn="l" rtl="0">
              <a:buNone/>
            </a:pPr>
            <a:r>
              <a:rPr lang="en-US" sz="2000" dirty="0" smtClean="0">
                <a:sym typeface="+mn-ea"/>
              </a:rPr>
              <a:t>If PO2 falls further, from 60 to 40 mm Hg, the percent saturation goes from 90 to 75%, a decrease of 7.5% for each 10 mm Hg. </a:t>
            </a:r>
            <a:endParaRPr lang="en-US" sz="2000" dirty="0" smtClean="0"/>
          </a:p>
          <a:p>
            <a:pPr marL="0" indent="0" algn="l" rtl="0">
              <a:buNone/>
            </a:pPr>
            <a:r>
              <a:rPr lang="en-US" sz="2000" dirty="0" smtClean="0">
                <a:sym typeface="+mn-ea"/>
              </a:rPr>
              <a:t>In the 40–20 mm Hg range, the curve is even steeper. Hemoglobin saturation declines from 75 to 35%, a change of 20% for each 10 mm Hg change.</a:t>
            </a:r>
            <a:endParaRPr lang="en-US" sz="2000" dirty="0" smtClean="0"/>
          </a:p>
          <a:p>
            <a:pPr marL="0" indent="0" algn="l" rtl="0">
              <a:buNone/>
            </a:pPr>
            <a:endParaRPr lang="en-US" sz="2000" dirty="0" smtClean="0"/>
          </a:p>
          <a:p>
            <a:endParaRPr lang="en-US" sz="20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0" y="346710"/>
            <a:ext cx="11353800" cy="6268085"/>
          </a:xfrm>
        </p:spPr>
        <p:txBody>
          <a:bodyPr>
            <a:normAutofit/>
          </a:bodyPr>
          <a:p>
            <a:pPr marL="0" indent="0" algn="l" rtl="0">
              <a:buNone/>
            </a:pPr>
            <a:r>
              <a:rPr lang="en-US" b="1" dirty="0" smtClean="0">
                <a:sym typeface="+mn-ea"/>
              </a:rPr>
              <a:t>the physiological significance of the shape of the saturation curve</a:t>
            </a:r>
            <a:r>
              <a:rPr lang="en-US" dirty="0" smtClean="0">
                <a:sym typeface="+mn-ea"/>
              </a:rPr>
              <a:t>:</a:t>
            </a:r>
            <a:endParaRPr lang="en-US" dirty="0" smtClean="0"/>
          </a:p>
          <a:p>
            <a:pPr marL="0" indent="0" algn="l" rtl="0">
              <a:buNone/>
            </a:pPr>
            <a:r>
              <a:rPr lang="en-US" dirty="0" smtClean="0">
                <a:sym typeface="+mn-ea"/>
              </a:rPr>
              <a:t>In blood leaving systemic capillaries with a PO2 of  40 mm Hg (an average value for venous blood in a person at rest), Hemoglobin is still 75% saturated. This means that at the cells, Blood releases only one-fourth of the oxygen it is capable of carrying. The oxygen that remains bound serves as a reservoir that cells  can draw on if metabolism increases. When metabolically active tissues use additional oxygen, their cellular PO2 decreases, and hemoglobin releases additional O2 at the cells. At a PO2 of 20 mm Hg (an average value for exercisingMuscle), hemoglobin saturation falls to about 35%. With this  20 mm Hg decrease in PO2 (40 mm Hg to 20 mm Hg), hemoglobin releases an additional 40% of the oxygen it is capable of carrying. This is another example of the built-in reserve capacity of the body .</a:t>
            </a:r>
            <a:endParaRPr lang="en-US" dirty="0" smtClean="0"/>
          </a:p>
          <a:p>
            <a:endParaRPr lang="en-US" dirty="0" smtClean="0"/>
          </a:p>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289155" cy="6858635"/>
          </a:xfrm>
        </p:spPr>
        <p:txBody>
          <a:bodyPr>
            <a:noAutofit/>
          </a:bodyPr>
          <a:lstStyle/>
          <a:p>
            <a:pPr marL="0" indent="0" algn="ctr" rtl="0">
              <a:buNone/>
            </a:pPr>
            <a:r>
              <a:rPr lang="en-US" b="1" dirty="0" smtClean="0">
                <a:solidFill>
                  <a:schemeClr val="tx1"/>
                </a:solidFill>
              </a:rPr>
              <a:t>Factors Affecting O2-Hb Binding</a:t>
            </a:r>
            <a:endParaRPr lang="en-US" b="1" dirty="0" smtClean="0">
              <a:solidFill>
                <a:schemeClr val="tx1"/>
              </a:solidFill>
            </a:endParaRPr>
          </a:p>
          <a:p>
            <a:pPr marL="0" indent="0" algn="l" rtl="0">
              <a:buNone/>
            </a:pPr>
            <a:r>
              <a:rPr lang="en-US" sz="2000" b="1" dirty="0" smtClean="0"/>
              <a:t>Any factor that changes the conformation of the hemoglobin protein affect its affinity to bind with oxygen. Such as :</a:t>
            </a:r>
            <a:endParaRPr lang="en-US" sz="2000" b="1" dirty="0" smtClean="0"/>
          </a:p>
          <a:p>
            <a:pPr algn="l" rtl="0"/>
            <a:r>
              <a:rPr lang="en-US" sz="2000" dirty="0" smtClean="0"/>
              <a:t>Changes in plasma pH,</a:t>
            </a:r>
            <a:endParaRPr lang="en-US" sz="2000" dirty="0" smtClean="0"/>
          </a:p>
          <a:p>
            <a:pPr algn="l" rtl="0"/>
            <a:r>
              <a:rPr lang="en-US" sz="2000" dirty="0" smtClean="0"/>
              <a:t>temperature,</a:t>
            </a:r>
            <a:endParaRPr lang="en-US" sz="2000" dirty="0" smtClean="0"/>
          </a:p>
          <a:p>
            <a:pPr algn="l" rtl="0"/>
            <a:r>
              <a:rPr lang="en-US" sz="2000" dirty="0" smtClean="0"/>
              <a:t>PCO2 .</a:t>
            </a:r>
            <a:endParaRPr lang="en-US" sz="2000" dirty="0" smtClean="0"/>
          </a:p>
          <a:p>
            <a:pPr marL="0" indent="0" algn="l" rtl="0">
              <a:buNone/>
            </a:pPr>
            <a:r>
              <a:rPr lang="en-US" sz="2000" dirty="0" smtClean="0"/>
              <a:t>Changes in binding affinity are reflected by changes in the shape of the HbO2 saturation curve.</a:t>
            </a:r>
            <a:endParaRPr lang="en-US" sz="2000" dirty="0" smtClean="0"/>
          </a:p>
          <a:p>
            <a:pPr marL="0" indent="0" algn="l" rtl="0">
              <a:buNone/>
            </a:pPr>
            <a:r>
              <a:rPr lang="en-US" sz="2000" dirty="0" smtClean="0"/>
              <a:t>Decreased pH, increased temperature, or increased PCO2,decrease the affinity of hemoglobin for oxygen and shift the oxygen-Hemoglobin saturation curve to the right </a:t>
            </a:r>
            <a:endParaRPr lang="en-US" sz="2000" dirty="0" smtClean="0"/>
          </a:p>
          <a:p>
            <a:pPr marL="0" indent="0" algn="l" rtl="0">
              <a:buNone/>
            </a:pPr>
            <a:r>
              <a:rPr lang="en-US" sz="2000" dirty="0" smtClean="0"/>
              <a:t>When these factors change in the opposite direction, binding affinity increases, and the curve shifts to the left. </a:t>
            </a:r>
            <a:endParaRPr lang="en-US" sz="2000" dirty="0" smtClean="0"/>
          </a:p>
          <a:p>
            <a:pPr marL="0" indent="0" algn="l" rtl="0">
              <a:buNone/>
            </a:pPr>
            <a:r>
              <a:rPr lang="en-US" sz="2000" dirty="0" smtClean="0"/>
              <a:t>Notice that when the curve shifts in either direction, the changes are much more pronounced in the steep part of the curve. </a:t>
            </a:r>
            <a:endParaRPr lang="en-US" sz="2000" dirty="0" smtClean="0"/>
          </a:p>
          <a:p>
            <a:pPr marL="0" indent="0" algn="l" rtl="0">
              <a:buNone/>
            </a:pPr>
            <a:r>
              <a:rPr lang="en-US" sz="2000" dirty="0" smtClean="0"/>
              <a:t>This means that oxygen binding at the lungs (in the 90–100 mm Hg PO2 range)is not greatly affected, but oxygen delivery at the tissues (in the 20–40 mm Hg range) is significantly altered.</a:t>
            </a:r>
            <a:endParaRPr lang="en-US" sz="2000" dirty="0" smtClean="0"/>
          </a:p>
          <a:p>
            <a:pPr marL="0" indent="0" algn="l" rtl="0">
              <a:buNone/>
            </a:pPr>
            <a:endParaRPr lang="en-US" sz="1865" dirty="0" smtClean="0"/>
          </a:p>
          <a:p>
            <a:pPr marL="0" indent="0" algn="l" rtl="0">
              <a:buNone/>
            </a:pPr>
            <a:endParaRPr lang="en-US" sz="1865" dirty="0" smtClean="0"/>
          </a:p>
          <a:p>
            <a:pPr marL="0" indent="0" algn="l" rtl="0">
              <a:buNone/>
            </a:pPr>
            <a:endParaRPr lang="en-US" sz="1865"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310515" y="332105"/>
            <a:ext cx="11736705" cy="6237605"/>
          </a:xfrm>
        </p:spPr>
        <p:txBody>
          <a:bodyPr/>
          <a:p>
            <a:r>
              <a:rPr lang="en-US"/>
              <a:t> with maximal exertion that pushes cells into anaerobic </a:t>
            </a:r>
            <a:endParaRPr lang="en-US"/>
          </a:p>
          <a:p>
            <a:r>
              <a:rPr lang="en-US"/>
              <a:t>metabolism. Anaerobic metabolism in exercising muscle fibers </a:t>
            </a:r>
            <a:endParaRPr lang="en-US"/>
          </a:p>
          <a:p>
            <a:r>
              <a:rPr lang="en-US"/>
              <a:t>releases H+ into the cytoplasm and extracellular fluid. As H+ concentrations increase, pH falls, the affinity of hemoglobin for oxygen decreases, and the HbO2 saturation curve shifts to the right. </a:t>
            </a:r>
            <a:endParaRPr lang="en-US"/>
          </a:p>
          <a:p>
            <a:r>
              <a:rPr lang="en-US"/>
              <a:t>More oxygen is released at the tissues as the blood becomes more </a:t>
            </a:r>
            <a:endParaRPr lang="en-US"/>
          </a:p>
          <a:p>
            <a:r>
              <a:rPr lang="en-US"/>
              <a:t>acidic (pH decreases).</a:t>
            </a:r>
            <a:endParaRPr lang="en-US"/>
          </a:p>
          <a:p>
            <a:r>
              <a:rPr lang="en-US" b="1" dirty="0" smtClean="0">
                <a:solidFill>
                  <a:srgbClr val="C00000"/>
                </a:solidFill>
                <a:sym typeface="+mn-ea"/>
              </a:rPr>
              <a:t>A shift in the hemoglobin saturation curve </a:t>
            </a:r>
            <a:r>
              <a:rPr lang="en-US" b="1" dirty="0">
                <a:solidFill>
                  <a:srgbClr val="C00000"/>
                </a:solidFill>
                <a:sym typeface="+mn-ea"/>
              </a:rPr>
              <a:t>t</a:t>
            </a:r>
            <a:r>
              <a:rPr lang="en-US" b="1" dirty="0" smtClean="0">
                <a:solidFill>
                  <a:srgbClr val="C00000"/>
                </a:solidFill>
                <a:sym typeface="+mn-ea"/>
              </a:rPr>
              <a:t>hat results from a change in pH is called the </a:t>
            </a:r>
            <a:r>
              <a:rPr lang="en-US" b="1" dirty="0" smtClean="0">
                <a:solidFill>
                  <a:srgbClr val="C00000"/>
                </a:solidFill>
                <a:effectLst>
                  <a:outerShdw blurRad="38100" dist="38100" dir="2700000" algn="tl">
                    <a:srgbClr val="000000">
                      <a:alpha val="43137"/>
                    </a:srgbClr>
                  </a:outerShdw>
                </a:effectLst>
                <a:sym typeface="+mn-ea"/>
              </a:rPr>
              <a:t>Bohr effect.</a:t>
            </a:r>
            <a:endParaRPr lang="en-US" b="1" dirty="0" smtClean="0">
              <a:solidFill>
                <a:srgbClr val="C00000"/>
              </a:solidFill>
              <a:effectLst>
                <a:outerShdw blurRad="38100" dist="38100" dir="2700000" algn="tl">
                  <a:srgbClr val="000000">
                    <a:alpha val="43137"/>
                  </a:srgbClr>
                </a:outerShdw>
              </a:effectLst>
            </a:endParaRPr>
          </a:p>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204470" y="-635"/>
            <a:ext cx="11987530" cy="6706235"/>
          </a:xfrm>
        </p:spPr>
        <p:txBody>
          <a:bodyPr/>
          <a:p>
            <a:pPr marL="0" indent="0" algn="l" rtl="0">
              <a:buNone/>
            </a:pPr>
            <a:r>
              <a:rPr lang="en-US" dirty="0" smtClean="0">
                <a:sym typeface="+mn-ea"/>
              </a:rPr>
              <a:t>An additional factor that affects oxygen-hemoglobin binding is </a:t>
            </a:r>
            <a:r>
              <a:rPr lang="en-US" b="1" dirty="0" smtClean="0">
                <a:sym typeface="+mn-ea"/>
              </a:rPr>
              <a:t>2,3-bisphosphoglycerate (2,3-BPG)</a:t>
            </a:r>
            <a:r>
              <a:rPr lang="en-US" dirty="0" smtClean="0">
                <a:sym typeface="+mn-ea"/>
              </a:rPr>
              <a:t>, a compound made from an intermediate of the glycolysis pathway. Chronic hypoxia (extended periods of low oxygen) triggers an increase in 2,3-BPG production in red blood cells. Increased levels of 2,3-BPG lower the binding affinity of hemoglobin and shift the HbO2 saturation curve to the right . Ascent to high altitude and anemia are two situations that increase 2,3-BPG production.</a:t>
            </a:r>
            <a:endParaRPr lang="en-US" dirty="0" smtClean="0"/>
          </a:p>
          <a:p>
            <a:pPr marL="0" indent="0" algn="l" rtl="0">
              <a:buNone/>
            </a:pPr>
            <a:endParaRPr lang="en-US" dirty="0" smtClean="0"/>
          </a:p>
          <a:p>
            <a:pPr marL="0" indent="0" algn="l" rtl="0">
              <a:buNone/>
            </a:pPr>
            <a:r>
              <a:rPr lang="en-US" dirty="0" smtClean="0">
                <a:sym typeface="+mn-ea"/>
              </a:rPr>
              <a:t>Changes in hemoglobin’s structure also change its oxygen binding affinity. </a:t>
            </a:r>
            <a:endParaRPr lang="en-US" dirty="0" smtClean="0"/>
          </a:p>
          <a:p>
            <a:pPr algn="l" rtl="0"/>
            <a:r>
              <a:rPr lang="en-US" dirty="0" smtClean="0">
                <a:sym typeface="+mn-ea"/>
              </a:rPr>
              <a:t>For example, </a:t>
            </a:r>
            <a:r>
              <a:rPr lang="en-US" b="1" dirty="0" smtClean="0">
                <a:solidFill>
                  <a:srgbClr val="C00000"/>
                </a:solidFill>
                <a:sym typeface="+mn-ea"/>
              </a:rPr>
              <a:t>fetal hemoglobin (</a:t>
            </a:r>
            <a:r>
              <a:rPr lang="en-US" b="1" dirty="0" err="1" smtClean="0">
                <a:solidFill>
                  <a:srgbClr val="C00000"/>
                </a:solidFill>
                <a:sym typeface="+mn-ea"/>
              </a:rPr>
              <a:t>HbF</a:t>
            </a:r>
            <a:r>
              <a:rPr lang="en-US" b="1" dirty="0" smtClean="0">
                <a:solidFill>
                  <a:srgbClr val="C00000"/>
                </a:solidFill>
                <a:sym typeface="+mn-ea"/>
              </a:rPr>
              <a:t>) </a:t>
            </a:r>
            <a:r>
              <a:rPr lang="en-US" dirty="0" smtClean="0">
                <a:sym typeface="+mn-ea"/>
              </a:rPr>
              <a:t>has two Gamma protein chains in place of the two beta chains found in adult hemoglobin. The presence of gamma chains enhances the ability of fetal hemoglobin to bind oxygen in the low-oxygen environment of the placenta. </a:t>
            </a:r>
            <a:endParaRPr lang="en-US" dirty="0" smtClean="0"/>
          </a:p>
          <a:p>
            <a:pPr marL="0" indent="0" algn="l" rtl="0">
              <a:buNone/>
            </a:pPr>
            <a:endParaRPr lang="en-US" dirty="0"/>
          </a:p>
          <a:p>
            <a:pPr marL="0" indent="0" algn="l" rtl="0">
              <a:buNone/>
            </a:pPr>
            <a:endParaRPr lang="en-US" b="1" dirty="0" smtClean="0">
              <a:solidFill>
                <a:srgbClr val="C00000"/>
              </a:solidFill>
            </a:endParaRPr>
          </a:p>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159563" y="0"/>
            <a:ext cx="7776864" cy="6766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rotWithShape="1">
          <a:blip r:embed="rId1">
            <a:extLst>
              <a:ext uri="{28A0092B-C50C-407E-A947-70E740481C1C}">
                <a14:useLocalDpi xmlns:a14="http://schemas.microsoft.com/office/drawing/2010/main" val="0"/>
              </a:ext>
            </a:extLst>
          </a:blip>
          <a:srcRect l="23706" t="18939" r="21888" b="9294"/>
          <a:stretch>
            <a:fillRect/>
          </a:stretch>
        </p:blipFill>
        <p:spPr bwMode="auto">
          <a:xfrm>
            <a:off x="1737387" y="-108885"/>
            <a:ext cx="9689620" cy="7186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Title 1"/>
          <p:cNvSpPr>
            <a:spLocks noGrp="1"/>
          </p:cNvSpPr>
          <p:nvPr>
            <p:ph type="title"/>
          </p:nvPr>
        </p:nvSpPr>
        <p:spPr>
          <a:xfrm>
            <a:off x="4648200" y="1371600"/>
            <a:ext cx="4419600" cy="152400"/>
          </a:xfrm>
        </p:spPr>
        <p:txBody>
          <a:bodyPr vert="horz" wrap="square" lIns="91440" tIns="45720" rIns="91440" bIns="45720" anchor="ctr" anchorCtr="0">
            <a:normAutofit fontScale="90000"/>
          </a:bodyPr>
          <a:p>
            <a:r>
              <a:rPr lang="fr-FR" altLang="en-US" sz="3200" dirty="0">
                <a:solidFill>
                  <a:srgbClr val="FF0000"/>
                </a:solidFill>
              </a:rPr>
              <a:t>    </a:t>
            </a:r>
            <a:br>
              <a:rPr lang="en-US" altLang="en-US" sz="3200" dirty="0">
                <a:solidFill>
                  <a:srgbClr val="FF0000"/>
                </a:solidFill>
              </a:rPr>
            </a:br>
            <a:endParaRPr lang="en-US" altLang="en-US" sz="3200" dirty="0">
              <a:solidFill>
                <a:srgbClr val="FF0000"/>
              </a:solidFill>
            </a:endParaRPr>
          </a:p>
        </p:txBody>
      </p:sp>
      <p:sp>
        <p:nvSpPr>
          <p:cNvPr id="10243" name="Content Placeholder 2"/>
          <p:cNvSpPr>
            <a:spLocks noGrp="1"/>
          </p:cNvSpPr>
          <p:nvPr>
            <p:ph idx="1"/>
          </p:nvPr>
        </p:nvSpPr>
        <p:spPr>
          <a:xfrm>
            <a:off x="1981200" y="1066800"/>
            <a:ext cx="8686800" cy="5562600"/>
          </a:xfrm>
        </p:spPr>
        <p:txBody>
          <a:bodyPr vert="horz" wrap="square" lIns="91440" tIns="45720" rIns="91440" bIns="45720" anchor="t" anchorCtr="0"/>
          <a:p>
            <a:pPr marL="0" indent="0">
              <a:buNone/>
            </a:pPr>
            <a:r>
              <a:rPr lang="en-US" altLang="en-US" sz="2800" dirty="0">
                <a:solidFill>
                  <a:srgbClr val="002060"/>
                </a:solidFill>
              </a:rPr>
              <a:t> </a:t>
            </a:r>
            <a:endParaRPr lang="en-US" altLang="en-US" sz="2800" dirty="0">
              <a:solidFill>
                <a:srgbClr val="002060"/>
              </a:solidFill>
            </a:endParaRPr>
          </a:p>
        </p:txBody>
      </p:sp>
      <p:sp>
        <p:nvSpPr>
          <p:cNvPr id="10244" name="Slide Number Placeholder 3"/>
          <p:cNvSpPr txBox="1">
            <a:spLocks noGrp="1"/>
          </p:cNvSpPr>
          <p:nvPr>
            <p:ph type="sldNum" sz="quarter" idx="12"/>
          </p:nvPr>
        </p:nvSpPr>
        <p:spPr/>
        <p:txBody>
          <a:bodyPr/>
          <a:p>
            <a:pPr marL="0" indent="0" algn="r" eaLnBrk="1" hangingPunct="1">
              <a:spcBef>
                <a:spcPct val="0"/>
              </a:spcBef>
              <a:buNone/>
            </a:pPr>
            <a:r>
              <a:rPr lang="en-US" altLang="en-US" sz="1400" dirty="0"/>
              <a:t> </a:t>
            </a:r>
            <a:fld id="{9A0DB2DC-4C9A-4742-B13C-FB6460FD3503}" type="slidenum">
              <a:rPr lang="en-US" altLang="en-US" sz="1400" dirty="0"/>
            </a:fld>
            <a:endParaRPr lang="en-US" altLang="en-US" sz="1400" dirty="0"/>
          </a:p>
        </p:txBody>
      </p:sp>
      <p:pic>
        <p:nvPicPr>
          <p:cNvPr id="10245" name="Picture 2"/>
          <p:cNvPicPr>
            <a:picLocks noChangeAspect="1"/>
          </p:cNvPicPr>
          <p:nvPr/>
        </p:nvPicPr>
        <p:blipFill>
          <a:blip r:embed="rId1"/>
          <a:stretch>
            <a:fillRect/>
          </a:stretch>
        </p:blipFill>
        <p:spPr>
          <a:xfrm>
            <a:off x="666750" y="341630"/>
            <a:ext cx="11539220" cy="6287770"/>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894080"/>
            <a:ext cx="10515600" cy="3694430"/>
          </a:xfrm>
        </p:spPr>
        <p:txBody>
          <a:bodyPr>
            <a:normAutofit/>
          </a:bodyPr>
          <a:p>
            <a:pPr algn="ctr"/>
            <a:r>
              <a:rPr lang="en-US" altLang="en-US" b="1" dirty="0">
                <a:solidFill>
                  <a:schemeClr val="tx1"/>
                </a:solidFill>
                <a:latin typeface="Arial Black" panose="020B0A04020102020204" charset="0"/>
                <a:cs typeface="Arial Black" panose="020B0A04020102020204" charset="0"/>
                <a:sym typeface="+mn-ea"/>
              </a:rPr>
              <a:t>Contribution of respiratory system in  </a:t>
            </a:r>
            <a:br>
              <a:rPr lang="en-US" altLang="en-US" b="1" dirty="0">
                <a:solidFill>
                  <a:schemeClr val="tx1"/>
                </a:solidFill>
                <a:latin typeface="Arial Black" panose="020B0A04020102020204" charset="0"/>
                <a:cs typeface="Arial Black" panose="020B0A04020102020204" charset="0"/>
                <a:sym typeface="+mn-ea"/>
              </a:rPr>
            </a:br>
            <a:r>
              <a:rPr lang="en-US" altLang="en-US" b="1" dirty="0">
                <a:solidFill>
                  <a:schemeClr val="tx1"/>
                </a:solidFill>
                <a:latin typeface="Arial Black" panose="020B0A04020102020204" charset="0"/>
                <a:cs typeface="Arial Black" panose="020B0A04020102020204" charset="0"/>
                <a:sym typeface="+mn-ea"/>
              </a:rPr>
              <a:t>   Acid-Base balance</a:t>
            </a:r>
            <a:br>
              <a:rPr lang="en-US" altLang="en-US" dirty="0"/>
            </a:b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347980"/>
            <a:ext cx="10515600" cy="5829300"/>
          </a:xfrm>
        </p:spPr>
        <p:txBody>
          <a:bodyPr/>
          <a:p>
            <a:pPr marL="0" indent="0">
              <a:buNone/>
            </a:pPr>
            <a:endParaRPr lang="en-US"/>
          </a:p>
          <a:p>
            <a:pPr marL="0" indent="0">
              <a:buNone/>
            </a:pPr>
            <a:endParaRPr lang="en-US"/>
          </a:p>
          <a:p>
            <a:pPr marL="0" indent="0">
              <a:buNone/>
            </a:pPr>
            <a:r>
              <a:rPr lang="en-US"/>
              <a:t>Carbon dioxide is a by-product of cellular respiration</a:t>
            </a:r>
            <a:endParaRPr lang="en-US"/>
          </a:p>
          <a:p>
            <a:pPr marL="0" indent="0">
              <a:buNone/>
            </a:pPr>
            <a:r>
              <a:rPr lang="en-US"/>
              <a:t> Elevated PCO2 (hypercapnia) causes the pH disturbance known as acidosis. Extremes of pH interfere with hydrogen bonding of molecules and can denature proteins</a:t>
            </a:r>
            <a:endParaRPr lang="en-US"/>
          </a:p>
          <a:p>
            <a:pPr marL="0" indent="0">
              <a:buNone/>
            </a:pPr>
            <a:r>
              <a:rPr lang="en-US"/>
              <a:t>Abnormally high PCO2 levels also depress central nervous system function, causing confusion, coma, or even death</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Content Placeholder 4" descr="role"/>
          <p:cNvPicPr>
            <a:picLocks noChangeAspect="1"/>
          </p:cNvPicPr>
          <p:nvPr>
            <p:ph sz="half" idx="1"/>
          </p:nvPr>
        </p:nvPicPr>
        <p:blipFill>
          <a:blip r:embed="rId1"/>
          <a:stretch>
            <a:fillRect/>
          </a:stretch>
        </p:blipFill>
        <p:spPr>
          <a:xfrm>
            <a:off x="-462280" y="362585"/>
            <a:ext cx="12287250" cy="649605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a:sym typeface="+mn-ea"/>
              </a:rPr>
              <a:t>Carbon Dioxide Is Transported in Three Ways</a:t>
            </a:r>
            <a:br>
              <a:rPr lang="en-US"/>
            </a:br>
            <a:endParaRPr lang="en-US"/>
          </a:p>
        </p:txBody>
      </p:sp>
      <p:sp>
        <p:nvSpPr>
          <p:cNvPr id="3" name="Content Placeholder 2"/>
          <p:cNvSpPr>
            <a:spLocks noGrp="1"/>
          </p:cNvSpPr>
          <p:nvPr>
            <p:ph idx="1"/>
          </p:nvPr>
        </p:nvSpPr>
        <p:spPr>
          <a:xfrm>
            <a:off x="838200" y="1041400"/>
            <a:ext cx="10515600" cy="5135880"/>
          </a:xfrm>
        </p:spPr>
        <p:txBody>
          <a:bodyPr/>
          <a:p>
            <a:pPr marL="0" indent="0">
              <a:buNone/>
            </a:pPr>
            <a:endParaRPr lang="en-US"/>
          </a:p>
          <a:p>
            <a:pPr marL="0" indent="0">
              <a:buNone/>
            </a:pPr>
            <a:r>
              <a:rPr lang="en-US"/>
              <a:t>Carbon dioxide is more soluble in body fluids than oxygen is, but the cells produce far more CO2 than can dissolve in the plasma. Only about 7% of the CO2 carried by venous blood is dissolved in the plasma. </a:t>
            </a:r>
            <a:endParaRPr lang="en-US"/>
          </a:p>
          <a:p>
            <a:pPr marL="0" indent="0">
              <a:buNone/>
            </a:pPr>
            <a:r>
              <a:rPr lang="en-US"/>
              <a:t>The other 93% diffuses into red blood cells, where 23% binds to hemoglobin (HbCO2) while the remaining 70% is converted to bicarbonate ion (HCO3-),</a:t>
            </a: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332105"/>
            <a:ext cx="10515600" cy="5845175"/>
          </a:xfrm>
        </p:spPr>
        <p:txBody>
          <a:bodyPr>
            <a:normAutofit lnSpcReduction="20000"/>
          </a:bodyPr>
          <a:p>
            <a:r>
              <a:rPr lang="en-US"/>
              <a:t>Most of the CO2 that enters the blood is transported to the lungs as bicarbonate ions (HCO3-)dissolved in the plasma. The conversion of CO2 to HCO3- serves two purposes: (1) it provides an additional way to transport CO2 from cells to lungs, and (2) HCO3- is available to act as a buffer for metabolic acids</a:t>
            </a:r>
            <a:endParaRPr lang="en-US"/>
          </a:p>
          <a:p>
            <a:endParaRPr lang="en-US"/>
          </a:p>
          <a:p>
            <a:r>
              <a:rPr lang="en-US"/>
              <a:t>Dissolved CO2 in the plasma diffuses into red blood cells, where it can react with water in the presence of carbonic anhydrase(found concentrated in RBCs) to form a hydrogen ion and a bicarbonate ion</a:t>
            </a:r>
            <a:endParaRPr lang="en-US"/>
          </a:p>
          <a:p>
            <a:pPr marL="0" indent="0">
              <a:buNone/>
            </a:pPr>
            <a:r>
              <a:rPr lang="en-US" sz="3200"/>
              <a:t>                     ca</a:t>
            </a:r>
            <a:endParaRPr lang="en-US" sz="3200"/>
          </a:p>
          <a:p>
            <a:pPr marL="0" indent="0">
              <a:buNone/>
            </a:pPr>
            <a:r>
              <a:rPr lang="en-US" sz="3200"/>
              <a:t> CO2 + H2O </a:t>
            </a:r>
            <a:r>
              <a:rPr lang="en-US" sz="3200">
                <a:sym typeface="+mn-ea"/>
              </a:rPr>
              <a:t>⇌H+ + HCO3- </a:t>
            </a:r>
            <a:endParaRPr lang="en-US" sz="3200">
              <a:sym typeface="+mn-ea"/>
            </a:endParaRPr>
          </a:p>
          <a:p>
            <a:pPr marL="0" indent="0">
              <a:buNone/>
            </a:pPr>
            <a:r>
              <a:rPr lang="en-US" sz="3200"/>
              <a:t>  This reaction is reversible and obeys the law of mass action</a:t>
            </a:r>
            <a:endParaRPr lang="en-US" sz="3200"/>
          </a:p>
          <a:p>
            <a:r>
              <a:rPr lang="en-US" sz="3200"/>
              <a:t>To keep the reaction going, the products (H+ and HCO3-) must be removed from the cytoplasm of the red blood cell.</a:t>
            </a:r>
            <a:endParaRPr lang="en-US" sz="32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135890"/>
            <a:ext cx="10515600" cy="6041390"/>
          </a:xfrm>
        </p:spPr>
        <p:txBody>
          <a:bodyPr>
            <a:normAutofit lnSpcReduction="20000"/>
          </a:bodyPr>
          <a:p>
            <a:pPr marL="0" indent="0">
              <a:buNone/>
            </a:pPr>
            <a:r>
              <a:rPr lang="en-US"/>
              <a:t>Two separate mechanisms remove free H+ and HCO3</a:t>
            </a:r>
            <a:endParaRPr lang="en-US"/>
          </a:p>
          <a:p>
            <a:pPr marL="0" indent="0">
              <a:buNone/>
            </a:pPr>
            <a:r>
              <a:rPr lang="en-US"/>
              <a:t>1- bicarbonate leaves the red blood cell on an antiport protein . This transport process, known as the chloride shift,exchanges HCO3- for Cl-.</a:t>
            </a:r>
            <a:endParaRPr lang="en-US"/>
          </a:p>
          <a:p>
            <a:pPr marL="0" indent="0">
              <a:buNone/>
            </a:pPr>
            <a:r>
              <a:rPr lang="en-US"/>
              <a:t>The transfer of HCO3- into the plasma makes this buffer available to moderate pH changes caused by the production of metabolic acids</a:t>
            </a:r>
            <a:endParaRPr lang="en-US"/>
          </a:p>
          <a:p>
            <a:pPr marL="0" indent="0">
              <a:buNone/>
            </a:pPr>
            <a:endParaRPr lang="en-US"/>
          </a:p>
          <a:p>
            <a:pPr marL="0" indent="0">
              <a:buNone/>
            </a:pPr>
            <a:r>
              <a:rPr lang="en-US"/>
              <a:t>2-Hemoglobin within the red blood cell acts as a buffer and binds hydrogen ions in the reaction  H+ + Hb </a:t>
            </a:r>
            <a:r>
              <a:rPr lang="en-US">
                <a:sym typeface="+mn-ea"/>
              </a:rPr>
              <a:t>⇌ </a:t>
            </a:r>
            <a:r>
              <a:rPr lang="en-US"/>
              <a:t>HbH</a:t>
            </a:r>
            <a:endParaRPr lang="en-US"/>
          </a:p>
          <a:p>
            <a:pPr marL="0" indent="0">
              <a:buNone/>
            </a:pPr>
            <a:endParaRPr lang="en-US"/>
          </a:p>
          <a:p>
            <a:pPr marL="0" indent="0">
              <a:buNone/>
            </a:pPr>
            <a:r>
              <a:rPr lang="en-US"/>
              <a:t>If blood PCO2is elevated much above normal, the hemoglobin buffer cannot soak up all the H+ produced from the reaction of CO2 and water. In those cases, excess H+ accumulates in the plasma, causing the condition known as respiratory acidosis</a:t>
            </a: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sz="half" idx="1"/>
          </p:nvPr>
        </p:nvSpPr>
        <p:spPr>
          <a:xfrm>
            <a:off x="190500" y="272415"/>
            <a:ext cx="11623675" cy="6313805"/>
          </a:xfrm>
        </p:spPr>
        <p:txBody>
          <a:bodyPr>
            <a:normAutofit/>
          </a:bodyPr>
          <a:p>
            <a:pPr marL="0" indent="0">
              <a:buNone/>
            </a:pPr>
            <a:r>
              <a:rPr lang="en-US" b="1"/>
              <a:t>hasselbach hendreson equation :</a:t>
            </a:r>
            <a:endParaRPr lang="en-US" b="1"/>
          </a:p>
          <a:p>
            <a:pPr marL="0" indent="0">
              <a:buNone/>
            </a:pPr>
            <a:r>
              <a:rPr lang="en-US"/>
              <a:t>PH = pk +log (A- /HA)</a:t>
            </a:r>
            <a:endParaRPr lang="en-US"/>
          </a:p>
          <a:p>
            <a:pPr marL="0" indent="0">
              <a:buNone/>
            </a:pPr>
            <a:r>
              <a:rPr lang="en-US"/>
              <a:t>Increased H+ &gt; decreased PH (acidosis)</a:t>
            </a:r>
            <a:endParaRPr lang="en-US"/>
          </a:p>
          <a:p>
            <a:pPr marL="0" indent="0">
              <a:buNone/>
            </a:pPr>
            <a:r>
              <a:rPr lang="en-US"/>
              <a:t>Decreased H+&gt; increased PH (alkalosis)</a:t>
            </a:r>
            <a:endParaRPr lang="en-US"/>
          </a:p>
          <a:p>
            <a:pPr marL="0" indent="0">
              <a:buNone/>
            </a:pPr>
            <a:r>
              <a:rPr lang="en-US"/>
              <a:t>Normal blood PH =</a:t>
            </a:r>
            <a:r>
              <a:rPr lang="en-GB" altLang="en-US" dirty="0">
                <a:solidFill>
                  <a:srgbClr val="002060"/>
                </a:solidFill>
                <a:latin typeface="Calibri" panose="020F0502020204030204" charset="0"/>
                <a:cs typeface="Calibri" panose="020F0502020204030204" charset="0"/>
                <a:sym typeface="+mn-ea"/>
              </a:rPr>
              <a:t>7.35 - 7.45</a:t>
            </a:r>
            <a:endParaRPr lang="en-GB" altLang="en-US" dirty="0">
              <a:solidFill>
                <a:srgbClr val="002060"/>
              </a:solidFill>
              <a:latin typeface="Calibri" panose="020F0502020204030204" charset="0"/>
              <a:cs typeface="Calibri" panose="020F0502020204030204" charset="0"/>
              <a:sym typeface="+mn-ea"/>
            </a:endParaRPr>
          </a:p>
          <a:p>
            <a:pPr marL="0" indent="0">
              <a:buNone/>
            </a:pPr>
            <a:endParaRPr lang="en-US"/>
          </a:p>
          <a:p>
            <a:pPr marL="0" indent="0">
              <a:buNone/>
            </a:pPr>
            <a:r>
              <a:rPr lang="en-US"/>
              <a:t>The most important buffer in the boody is HCO3-/CO2 </a:t>
            </a:r>
            <a:endParaRPr lang="en-US"/>
          </a:p>
          <a:p>
            <a:pPr marL="0" indent="0">
              <a:buNone/>
            </a:pPr>
            <a:r>
              <a:rPr lang="en-US">
                <a:sym typeface="+mn-ea"/>
              </a:rPr>
              <a:t>CO2 + H2O ⇌H+ + HCO3- </a:t>
            </a: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nvPr>
        </p:nvSpPr>
        <p:spPr/>
        <p:txBody>
          <a:bodyPr/>
          <a:p>
            <a:endParaRPr lang="en-US"/>
          </a:p>
        </p:txBody>
      </p:sp>
      <p:pic>
        <p:nvPicPr>
          <p:cNvPr id="5" name="Content Placeholder 4" descr="system"/>
          <p:cNvPicPr>
            <a:picLocks noChangeAspect="1"/>
          </p:cNvPicPr>
          <p:nvPr>
            <p:ph sz="half" idx="1"/>
          </p:nvPr>
        </p:nvPicPr>
        <p:blipFill>
          <a:blip r:embed="rId1"/>
          <a:stretch>
            <a:fillRect/>
          </a:stretch>
        </p:blipFill>
        <p:spPr>
          <a:xfrm>
            <a:off x="102235" y="466090"/>
            <a:ext cx="12697460" cy="601599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p:txBody>
          <a:bodyPr/>
          <a:p>
            <a:endParaRPr lang="en-US"/>
          </a:p>
        </p:txBody>
      </p:sp>
      <p:pic>
        <p:nvPicPr>
          <p:cNvPr id="6" name="Content Placeholder 3" descr="buffer"/>
          <p:cNvPicPr>
            <a:picLocks noChangeAspect="1"/>
          </p:cNvPicPr>
          <p:nvPr>
            <p:ph idx="1"/>
          </p:nvPr>
        </p:nvPicPr>
        <p:blipFill>
          <a:blip r:embed="rId1"/>
          <a:stretch>
            <a:fillRect/>
          </a:stretch>
        </p:blipFill>
        <p:spPr>
          <a:xfrm>
            <a:off x="1172845" y="325120"/>
            <a:ext cx="10182860" cy="616902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Content Placeholder 4" descr="pk"/>
          <p:cNvPicPr>
            <a:picLocks noChangeAspect="1"/>
          </p:cNvPicPr>
          <p:nvPr>
            <p:ph sz="half" idx="1"/>
          </p:nvPr>
        </p:nvPicPr>
        <p:blipFill>
          <a:blip r:embed="rId1"/>
          <a:stretch>
            <a:fillRect/>
          </a:stretch>
        </p:blipFill>
        <p:spPr>
          <a:xfrm>
            <a:off x="593090" y="462915"/>
            <a:ext cx="11005820" cy="590232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descr="comp"/>
          <p:cNvPicPr>
            <a:picLocks noChangeAspect="1"/>
          </p:cNvPicPr>
          <p:nvPr>
            <p:ph idx="1"/>
          </p:nvPr>
        </p:nvPicPr>
        <p:blipFill>
          <a:blip r:embed="rId1"/>
          <a:stretch>
            <a:fillRect/>
          </a:stretch>
        </p:blipFill>
        <p:spPr>
          <a:xfrm>
            <a:off x="-123190" y="213995"/>
            <a:ext cx="12992100" cy="643001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26745" y="135255"/>
            <a:ext cx="10515600" cy="6388735"/>
          </a:xfrm>
        </p:spPr>
        <p:txBody>
          <a:bodyPr/>
          <a:p>
            <a:pPr marL="0" indent="0">
              <a:buNone/>
            </a:pPr>
            <a:r>
              <a:rPr lang="en-US">
                <a:sym typeface="+mn-ea"/>
              </a:rPr>
              <a:t>The lungs regulats paco2</a:t>
            </a:r>
            <a:endParaRPr lang="en-US"/>
          </a:p>
          <a:p>
            <a:pPr marL="0" indent="0">
              <a:buNone/>
            </a:pPr>
            <a:r>
              <a:rPr lang="en-US">
                <a:sym typeface="+mn-ea"/>
              </a:rPr>
              <a:t>pco2∝rate of matebolism /rate of ventillation </a:t>
            </a:r>
            <a:endParaRPr lang="en-US">
              <a:sym typeface="+mn-ea"/>
            </a:endParaRPr>
          </a:p>
          <a:p>
            <a:pPr marL="0" indent="0">
              <a:buNone/>
            </a:pPr>
            <a:r>
              <a:rPr lang="en-US">
                <a:sym typeface="+mn-ea"/>
              </a:rPr>
              <a:t>↓ventilation→↑pco2→↓PH→ repiratory acidosis</a:t>
            </a:r>
            <a:endParaRPr lang="en-US"/>
          </a:p>
          <a:p>
            <a:pPr marL="0" indent="0">
              <a:buNone/>
            </a:pPr>
            <a:r>
              <a:rPr lang="en-US">
                <a:sym typeface="+mn-ea"/>
              </a:rPr>
              <a:t>↑</a:t>
            </a:r>
            <a:r>
              <a:rPr lang="en-US">
                <a:sym typeface="+mn-ea"/>
              </a:rPr>
              <a:t>ventilation→↓pco2→</a:t>
            </a:r>
            <a:r>
              <a:rPr lang="en-US">
                <a:sym typeface="+mn-ea"/>
              </a:rPr>
              <a:t>↑PH→ repiratory alkalosis</a:t>
            </a:r>
            <a:endParaRPr lang="en-US">
              <a:sym typeface="+mn-ea"/>
            </a:endParaRPr>
          </a:p>
          <a:p>
            <a:pPr marL="0" indent="0">
              <a:buNone/>
            </a:pPr>
            <a:r>
              <a:rPr lang="en-US"/>
              <a:t> </a:t>
            </a:r>
            <a:endParaRPr lang="en-US"/>
          </a:p>
          <a:p>
            <a:pPr marL="0" indent="0">
              <a:buNone/>
            </a:pPr>
            <a:r>
              <a:rPr lang="en-US"/>
              <a:t>PH</a:t>
            </a:r>
            <a:r>
              <a:rPr lang="en-US">
                <a:sym typeface="+mn-ea"/>
              </a:rPr>
              <a:t>∝HCO3-/CO2</a:t>
            </a:r>
            <a:endParaRPr lang="en-US">
              <a:sym typeface="+mn-ea"/>
            </a:endParaRPr>
          </a:p>
          <a:p>
            <a:pPr marL="0" indent="0">
              <a:buNone/>
            </a:pPr>
            <a:endParaRPr lang="en-US">
              <a:sym typeface="+mn-ea"/>
            </a:endParaRPr>
          </a:p>
          <a:p>
            <a:pPr marL="0" indent="0">
              <a:buNone/>
            </a:pPr>
            <a:r>
              <a:rPr lang="en-US" noProof="0" dirty="0">
                <a:ln>
                  <a:noFill/>
                </a:ln>
                <a:solidFill>
                  <a:srgbClr val="002060"/>
                </a:solidFill>
                <a:effectLst/>
                <a:uLnTx/>
                <a:uFillTx/>
                <a:sym typeface="+mn-ea"/>
              </a:rPr>
              <a:t>Increased PCO2 causing decreased pH</a:t>
            </a:r>
            <a:r>
              <a:rPr lang="en-US">
                <a:sym typeface="+mn-ea"/>
              </a:rPr>
              <a:t>→ respiratory acidosis</a:t>
            </a:r>
            <a:endParaRPr lang="en-US"/>
          </a:p>
          <a:p>
            <a:pPr marL="0" indent="0">
              <a:buNone/>
            </a:pPr>
            <a:r>
              <a:rPr lang="en-US" noProof="0" dirty="0">
                <a:ln>
                  <a:noFill/>
                </a:ln>
                <a:solidFill>
                  <a:srgbClr val="002060"/>
                </a:solidFill>
                <a:effectLst/>
                <a:uLnTx/>
                <a:uFillTx/>
                <a:sym typeface="+mn-ea"/>
              </a:rPr>
              <a:t>Decreased PCO2 causing increased pH</a:t>
            </a:r>
            <a:r>
              <a:rPr lang="en-US">
                <a:sym typeface="+mn-ea"/>
              </a:rPr>
              <a:t>→ respiratory alkalosis</a:t>
            </a:r>
            <a:endParaRPr lang="en-US" noProof="0" dirty="0">
              <a:ln>
                <a:noFill/>
              </a:ln>
              <a:solidFill>
                <a:srgbClr val="002060"/>
              </a:solidFill>
              <a:effectLst/>
              <a:uLnTx/>
              <a:uFillTx/>
              <a:sym typeface="+mn-ea"/>
            </a:endParaRPr>
          </a:p>
          <a:p>
            <a:pPr marL="0" indent="0">
              <a:buNone/>
            </a:pPr>
            <a:r>
              <a:rPr lang="en-US" noProof="0" dirty="0">
                <a:ln>
                  <a:noFill/>
                </a:ln>
                <a:solidFill>
                  <a:srgbClr val="002060"/>
                </a:solidFill>
                <a:effectLst/>
                <a:uLnTx/>
                <a:uFillTx/>
                <a:sym typeface="+mn-ea"/>
              </a:rPr>
              <a:t>Decreased HCO3 causing decreased pH</a:t>
            </a:r>
            <a:r>
              <a:rPr lang="en-US">
                <a:sym typeface="+mn-ea"/>
              </a:rPr>
              <a:t>→ Metabolic acidosis</a:t>
            </a:r>
            <a:endParaRPr kumimoji="0" lang="en-US" b="0" i="0" u="none" strike="noStrike" kern="1200" cap="none" spc="0" normalizeH="0" baseline="0" noProof="0" dirty="0">
              <a:ln>
                <a:noFill/>
              </a:ln>
              <a:solidFill>
                <a:srgbClr val="002060"/>
              </a:solidFill>
              <a:effectLst/>
              <a:uLnTx/>
              <a:uFillTx/>
              <a:latin typeface="+mn-lt"/>
              <a:ea typeface="+mn-ea"/>
              <a:cs typeface="+mn-cs"/>
            </a:endParaRPr>
          </a:p>
          <a:p>
            <a:pPr marL="0" indent="0">
              <a:buNone/>
            </a:pPr>
            <a:r>
              <a:rPr lang="en-US" noProof="0" dirty="0">
                <a:ln>
                  <a:noFill/>
                </a:ln>
                <a:solidFill>
                  <a:srgbClr val="002060"/>
                </a:solidFill>
                <a:effectLst/>
                <a:uLnTx/>
                <a:uFillTx/>
                <a:sym typeface="+mn-ea"/>
              </a:rPr>
              <a:t>Increased HCO3 causing increased pH</a:t>
            </a:r>
            <a:r>
              <a:rPr lang="en-US">
                <a:sym typeface="+mn-ea"/>
              </a:rPr>
              <a:t>→ Metabolic alkalosis</a:t>
            </a:r>
            <a:endParaRPr lang="en-US"/>
          </a:p>
          <a:p>
            <a:pPr marL="0" indent="0">
              <a:buNone/>
            </a:pPr>
            <a:endParaRPr lang="en-US">
              <a:sym typeface="+mn-ea"/>
            </a:endParaRPr>
          </a:p>
          <a:p>
            <a:pPr marL="0" indent="0">
              <a:buNone/>
            </a:pP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0" y="-148590"/>
            <a:ext cx="10515600" cy="949325"/>
          </a:xfrm>
        </p:spPr>
        <p:txBody>
          <a:bodyPr/>
          <a:p>
            <a:pPr algn="ctr"/>
            <a:r>
              <a:rPr lang="en-US" b="1"/>
              <a:t>Respiratory acidosis</a:t>
            </a:r>
            <a:endParaRPr lang="en-US" b="1"/>
          </a:p>
        </p:txBody>
      </p:sp>
      <p:sp>
        <p:nvSpPr>
          <p:cNvPr id="3" name="Content Placeholder 2"/>
          <p:cNvSpPr>
            <a:spLocks noGrp="1"/>
          </p:cNvSpPr>
          <p:nvPr>
            <p:ph idx="1"/>
          </p:nvPr>
        </p:nvSpPr>
        <p:spPr>
          <a:xfrm>
            <a:off x="0" y="694690"/>
            <a:ext cx="12191365" cy="5936615"/>
          </a:xfrm>
        </p:spPr>
        <p:txBody>
          <a:bodyPr>
            <a:noAutofit/>
          </a:bodyPr>
          <a:p>
            <a:pPr marL="0" indent="0">
              <a:buNone/>
            </a:pPr>
            <a:r>
              <a:rPr lang="en-US"/>
              <a:t>Respiratory acidosis is defined as a pH less than 7.35 with a PaCO2 greater than 45 mm Hg.  caused by an accumulation of CO2 which combines with water in the body to produce carbonic acid, thus, lowering the pH of the blood</a:t>
            </a:r>
            <a:endParaRPr lang="en-US"/>
          </a:p>
          <a:p>
            <a:pPr marL="0" indent="0">
              <a:buNone/>
            </a:pPr>
            <a:r>
              <a:rPr lang="en-US"/>
              <a:t>Any condition that results in hypoventilation can cause respiratory acidosis. These conditions include: </a:t>
            </a:r>
            <a:endParaRPr lang="en-US"/>
          </a:p>
          <a:p>
            <a:r>
              <a:rPr lang="en-US"/>
              <a:t>Central nervous system depression related to head injury, or medications such as narcotics, sedatives, or anesthesia </a:t>
            </a:r>
            <a:endParaRPr lang="en-US"/>
          </a:p>
          <a:p>
            <a:r>
              <a:rPr lang="en-US"/>
              <a:t>Impaired respiratory muscle function related to spinal cord injury, neuromuscular diseases, </a:t>
            </a:r>
            <a:endParaRPr lang="en-US"/>
          </a:p>
          <a:p>
            <a:r>
              <a:rPr lang="en-US"/>
              <a:t> Pulmonary disorders such as atelectasis, pneumonia, pneumothorax, pulmonary edema, or bronchial obstruction </a:t>
            </a:r>
            <a:endParaRPr lang="en-US"/>
          </a:p>
          <a:p>
            <a:r>
              <a:rPr lang="en-US"/>
              <a:t>Massive pulmonary embolus</a:t>
            </a:r>
            <a:endParaRPr lang="en-US"/>
          </a:p>
          <a:p>
            <a:r>
              <a:rPr lang="en-US"/>
              <a:t>Hypoventilation due to pain, chest wall injury, or abdominal distension</a:t>
            </a: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0" y="0"/>
            <a:ext cx="11353800" cy="1163320"/>
          </a:xfrm>
        </p:spPr>
        <p:txBody>
          <a:bodyPr/>
          <a:p>
            <a:pPr algn="ctr"/>
            <a:r>
              <a:rPr lang="en-US" b="1"/>
              <a:t>Respiratory Alkalosis</a:t>
            </a:r>
            <a:endParaRPr lang="en-US" b="1"/>
          </a:p>
        </p:txBody>
      </p:sp>
      <p:sp>
        <p:nvSpPr>
          <p:cNvPr id="3" name="Content Placeholder 2"/>
          <p:cNvSpPr>
            <a:spLocks noGrp="1"/>
          </p:cNvSpPr>
          <p:nvPr>
            <p:ph idx="1"/>
          </p:nvPr>
        </p:nvSpPr>
        <p:spPr>
          <a:xfrm>
            <a:off x="0" y="829310"/>
            <a:ext cx="12191365" cy="6028055"/>
          </a:xfrm>
        </p:spPr>
        <p:txBody>
          <a:bodyPr>
            <a:normAutofit/>
          </a:bodyPr>
          <a:p>
            <a:pPr marL="0" indent="0">
              <a:buNone/>
            </a:pPr>
            <a:r>
              <a:rPr lang="en-US"/>
              <a:t>Respiratory alkalosis is defined as a pH greater than 7.45 with a PaCO2 less than 35 mm Hg. </a:t>
            </a:r>
            <a:endParaRPr lang="en-US"/>
          </a:p>
          <a:p>
            <a:pPr marL="0" indent="0">
              <a:buNone/>
            </a:pPr>
            <a:r>
              <a:rPr lang="en-US"/>
              <a:t>Any condition that causes hyperventilation can result in respiratory alkalosis. These conditions include: </a:t>
            </a:r>
            <a:endParaRPr lang="en-US"/>
          </a:p>
          <a:p>
            <a:r>
              <a:rPr lang="en-US"/>
              <a:t> Psychological responses, such as anxiety or fear </a:t>
            </a:r>
            <a:endParaRPr lang="en-US"/>
          </a:p>
          <a:p>
            <a:r>
              <a:rPr lang="en-US"/>
              <a:t> Pain </a:t>
            </a:r>
            <a:endParaRPr lang="en-US"/>
          </a:p>
          <a:p>
            <a:r>
              <a:rPr lang="en-US"/>
              <a:t> Increased metabolic demands, such as fever, sepsis, pregnancy, or thyrotoxicosis </a:t>
            </a:r>
            <a:endParaRPr lang="en-US"/>
          </a:p>
          <a:p>
            <a:r>
              <a:rPr lang="en-US"/>
              <a:t> Medications, such as respiratory stimulants. </a:t>
            </a:r>
            <a:endParaRPr lang="en-US"/>
          </a:p>
          <a:p>
            <a:r>
              <a:rPr lang="en-US"/>
              <a:t> Central nervous system lesions</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00685" y="108585"/>
            <a:ext cx="10953115" cy="1039495"/>
          </a:xfrm>
        </p:spPr>
        <p:txBody>
          <a:bodyPr>
            <a:normAutofit fontScale="90000"/>
          </a:bodyPr>
          <a:p>
            <a:pPr algn="ctr"/>
            <a:r>
              <a:rPr lang="en-US" b="1">
                <a:sym typeface="+mn-ea"/>
              </a:rPr>
              <a:t>Metabolic Acidosis</a:t>
            </a:r>
            <a:br>
              <a:rPr lang="en-US"/>
            </a:br>
            <a:endParaRPr lang="en-US"/>
          </a:p>
        </p:txBody>
      </p:sp>
      <p:sp>
        <p:nvSpPr>
          <p:cNvPr id="3" name="Content Placeholder 2"/>
          <p:cNvSpPr>
            <a:spLocks noGrp="1"/>
          </p:cNvSpPr>
          <p:nvPr>
            <p:ph idx="1"/>
          </p:nvPr>
        </p:nvSpPr>
        <p:spPr>
          <a:xfrm>
            <a:off x="0" y="922020"/>
            <a:ext cx="12191365" cy="5935980"/>
          </a:xfrm>
        </p:spPr>
        <p:txBody>
          <a:bodyPr>
            <a:noAutofit/>
          </a:bodyPr>
          <a:p>
            <a:pPr marL="0" indent="0">
              <a:buNone/>
            </a:pPr>
            <a:r>
              <a:rPr lang="en-US"/>
              <a:t>Metabolic acidosis is defined as a bicarbonate level of less than 22 mEq/L with a pH of less than 7.35. Metabolic acidosis is caused by either a deficit of base in the bloodstream or an excess of acids, other than CO2.</a:t>
            </a:r>
            <a:endParaRPr lang="en-US"/>
          </a:p>
          <a:p>
            <a:r>
              <a:rPr lang="en-US"/>
              <a:t> Diarrhea and intestinal fistulas may cause decreased levels of base. </a:t>
            </a:r>
            <a:endParaRPr lang="en-US"/>
          </a:p>
          <a:p>
            <a:r>
              <a:rPr lang="en-US"/>
              <a:t>Causes of increased acids include: </a:t>
            </a:r>
            <a:endParaRPr lang="en-US"/>
          </a:p>
          <a:p>
            <a:r>
              <a:rPr lang="en-US"/>
              <a:t> Renal failure </a:t>
            </a:r>
            <a:endParaRPr lang="en-US"/>
          </a:p>
          <a:p>
            <a:r>
              <a:rPr lang="en-US"/>
              <a:t>Diabetic ketoacidosis </a:t>
            </a:r>
            <a:endParaRPr lang="en-US"/>
          </a:p>
          <a:p>
            <a:r>
              <a:rPr lang="en-US"/>
              <a:t>Anaerobic metabolism </a:t>
            </a:r>
            <a:endParaRPr lang="en-US"/>
          </a:p>
          <a:p>
            <a:r>
              <a:rPr lang="en-US"/>
              <a:t> Starvation </a:t>
            </a:r>
            <a:endParaRPr lang="en-US"/>
          </a:p>
          <a:p>
            <a:pPr marL="0" indent="0">
              <a:buNone/>
            </a:pP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0"/>
            <a:ext cx="10515600" cy="1099820"/>
          </a:xfrm>
        </p:spPr>
        <p:txBody>
          <a:bodyPr/>
          <a:p>
            <a:pPr algn="ctr"/>
            <a:r>
              <a:rPr lang="en-US" b="1"/>
              <a:t>Metabolic Alkalosis</a:t>
            </a:r>
            <a:endParaRPr lang="en-US" b="1"/>
          </a:p>
        </p:txBody>
      </p:sp>
      <p:sp>
        <p:nvSpPr>
          <p:cNvPr id="3" name="Content Placeholder 2"/>
          <p:cNvSpPr>
            <a:spLocks noGrp="1"/>
          </p:cNvSpPr>
          <p:nvPr>
            <p:ph idx="1"/>
          </p:nvPr>
        </p:nvSpPr>
        <p:spPr>
          <a:xfrm>
            <a:off x="0" y="981710"/>
            <a:ext cx="12191365" cy="6070600"/>
          </a:xfrm>
        </p:spPr>
        <p:txBody>
          <a:bodyPr/>
          <a:p>
            <a:pPr marL="0" indent="0">
              <a:buNone/>
            </a:pPr>
            <a:r>
              <a:rPr lang="en-US"/>
              <a:t>Metabolic alkalosis is defined as a bicarbonate level greater than 26 mEq/liter with a pH greater than 7.45. Either an excess of base or a loss of acid within the body can cause metabolic alkalosis.</a:t>
            </a:r>
            <a:endParaRPr lang="en-US"/>
          </a:p>
          <a:p>
            <a:r>
              <a:rPr lang="en-US"/>
              <a:t> Excess base occurs from ingestion of antacids, excess use of bicarbonate, or use of lactate in dialysis.</a:t>
            </a:r>
            <a:endParaRPr lang="en-US"/>
          </a:p>
          <a:p>
            <a:r>
              <a:rPr lang="en-US"/>
              <a:t> Loss of acids can occur secondary to protracted vomiting, gastric suction or excess administration of diuretics</a:t>
            </a: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Content Placeholder 5" descr="...."/>
          <p:cNvPicPr>
            <a:picLocks noChangeAspect="1"/>
          </p:cNvPicPr>
          <p:nvPr>
            <p:ph idx="1"/>
          </p:nvPr>
        </p:nvPicPr>
        <p:blipFill>
          <a:blip r:embed="rId1"/>
          <a:stretch>
            <a:fillRect/>
          </a:stretch>
        </p:blipFill>
        <p:spPr>
          <a:xfrm>
            <a:off x="306070" y="0"/>
            <a:ext cx="11579860" cy="685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a:xfrm>
            <a:off x="340360" y="0"/>
            <a:ext cx="10515600" cy="979805"/>
          </a:xfrm>
        </p:spPr>
        <p:txBody>
          <a:bodyPr/>
          <a:p>
            <a:r>
              <a:rPr lang="en-US" b="1">
                <a:latin typeface="Arial Black" panose="020B0A04020102020204" charset="0"/>
                <a:cs typeface="Arial Black" panose="020B0A04020102020204" charset="0"/>
              </a:rPr>
              <a:t>Elimination of Acid</a:t>
            </a:r>
            <a:endParaRPr lang="en-US" b="1">
              <a:latin typeface="Arial Black" panose="020B0A04020102020204" charset="0"/>
              <a:cs typeface="Arial Black" panose="020B0A04020102020204" charset="0"/>
            </a:endParaRPr>
          </a:p>
        </p:txBody>
      </p:sp>
      <p:pic>
        <p:nvPicPr>
          <p:cNvPr id="4" name="Content Placeholder 3" descr="balance"/>
          <p:cNvPicPr>
            <a:picLocks noChangeAspect="1"/>
          </p:cNvPicPr>
          <p:nvPr>
            <p:ph idx="1"/>
          </p:nvPr>
        </p:nvPicPr>
        <p:blipFill>
          <a:blip r:embed="rId1"/>
          <a:stretch>
            <a:fillRect/>
          </a:stretch>
        </p:blipFill>
        <p:spPr>
          <a:xfrm>
            <a:off x="208280" y="1101090"/>
            <a:ext cx="11306175" cy="575691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0691" name="Rectangle 3"/>
          <p:cNvSpPr>
            <a:spLocks noGrp="1"/>
          </p:cNvSpPr>
          <p:nvPr>
            <p:ph type="title" idx="4294967295"/>
          </p:nvPr>
        </p:nvSpPr>
        <p:spPr>
          <a:xfrm>
            <a:off x="1524000" y="76200"/>
            <a:ext cx="9144000" cy="1143000"/>
          </a:xfrm>
        </p:spPr>
        <p:txBody>
          <a:bodyPr vert="horz" wrap="square" lIns="91440" tIns="45720" rIns="91440" bIns="45720" anchor="ctr" anchorCtr="0"/>
          <a:p>
            <a:pPr marL="342900" indent="-342900" eaLnBrk="1" hangingPunct="1">
              <a:buClr>
                <a:srgbClr val="FAB516"/>
              </a:buClr>
            </a:pPr>
            <a:r>
              <a:rPr lang="en-US" altLang="en-US" sz="3600" b="1" dirty="0">
                <a:solidFill>
                  <a:srgbClr val="FF0000"/>
                </a:solidFill>
                <a:latin typeface="Calibri" panose="020F0502020204030204" charset="0"/>
                <a:cs typeface="Calibri" panose="020F0502020204030204" charset="0"/>
              </a:rPr>
              <a:t>  </a:t>
            </a:r>
            <a:r>
              <a:rPr lang="en-US" altLang="en-US" sz="3600" dirty="0">
                <a:solidFill>
                  <a:srgbClr val="FF0000"/>
                </a:solidFill>
                <a:latin typeface="Calibri" panose="020F0502020204030204" charset="0"/>
                <a:cs typeface="Calibri" panose="020F0502020204030204" charset="0"/>
              </a:rPr>
              <a:t>Normal</a:t>
            </a:r>
            <a:r>
              <a:rPr lang="en-US" altLang="en-US" sz="3600" b="1" dirty="0">
                <a:solidFill>
                  <a:srgbClr val="FF0000"/>
                </a:solidFill>
                <a:latin typeface="Calibri" panose="020F0502020204030204" charset="0"/>
                <a:cs typeface="Calibri" panose="020F0502020204030204" charset="0"/>
              </a:rPr>
              <a:t> </a:t>
            </a:r>
            <a:r>
              <a:rPr lang="en-US" altLang="en-US" sz="3600" dirty="0">
                <a:solidFill>
                  <a:srgbClr val="FF0000"/>
                </a:solidFill>
                <a:latin typeface="Calibri" panose="020F0502020204030204" charset="0"/>
                <a:cs typeface="Calibri" panose="020F0502020204030204" charset="0"/>
              </a:rPr>
              <a:t>Arterial Blood Gases (ABGs)</a:t>
            </a:r>
            <a:endParaRPr lang="en-US" altLang="en-US" sz="3600" dirty="0">
              <a:solidFill>
                <a:srgbClr val="FF0000"/>
              </a:solidFill>
              <a:latin typeface="Times New Roman" panose="02020603050405020304" pitchFamily="18" charset="0"/>
              <a:ea typeface="Times New Roman" panose="02020603050405020304" pitchFamily="18" charset="0"/>
            </a:endParaRPr>
          </a:p>
        </p:txBody>
      </p:sp>
      <p:graphicFrame>
        <p:nvGraphicFramePr>
          <p:cNvPr id="19459" name="Content Placeholder 19458"/>
          <p:cNvGraphicFramePr/>
          <p:nvPr>
            <p:ph idx="4294967295"/>
          </p:nvPr>
        </p:nvGraphicFramePr>
        <p:xfrm>
          <a:off x="1701165" y="1083310"/>
          <a:ext cx="8458200" cy="5487670"/>
        </p:xfrm>
        <a:graphic>
          <a:graphicData uri="http://schemas.openxmlformats.org/drawingml/2006/table">
            <a:tbl>
              <a:tblPr/>
              <a:tblGrid>
                <a:gridCol w="4572000"/>
                <a:gridCol w="381000"/>
                <a:gridCol w="228600"/>
                <a:gridCol w="3276600"/>
              </a:tblGrid>
              <a:tr h="703580">
                <a:tc gridSpan="2">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defTabSz="685800" eaLnBrk="1" hangingPunct="1">
                        <a:buNone/>
                      </a:pPr>
                      <a:endParaRPr lang="en-US" altLang="en-US" sz="1300" b="1" dirty="0">
                        <a:solidFill>
                          <a:srgbClr val="FFFFFF"/>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38100" cap="flat" cmpd="sng">
                      <a:solidFill>
                        <a:schemeClr val="bg1"/>
                      </a:solidFill>
                      <a:prstDash val="solid"/>
                      <a:headEnd type="none" w="med" len="med"/>
                      <a:tailEnd type="none" w="med" len="med"/>
                    </a:lnB>
                    <a:lnTlToBr>
                      <a:noFill/>
                    </a:lnTlToBr>
                    <a:lnBlToTr>
                      <a:noFill/>
                    </a:lnBlToTr>
                    <a:solidFill>
                      <a:schemeClr val="accent1"/>
                    </a:solidFill>
                  </a:tcPr>
                </a:tc>
                <a:tc hMerge="1">
                  <a:tcPr>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38100" cap="flat" cmpd="sng">
                      <a:solidFill>
                        <a:schemeClr val="bg1"/>
                      </a:solidFill>
                      <a:prstDash val="solid"/>
                      <a:headEnd type="none" w="med" len="med"/>
                      <a:tailEnd type="none" w="med" len="med"/>
                    </a:lnB>
                  </a:tcPr>
                </a:tc>
                <a:tc gridSpan="2">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defTabSz="685800" eaLnBrk="1" hangingPunct="1">
                        <a:buNone/>
                      </a:pPr>
                      <a:r>
                        <a:rPr lang="en-GB" altLang="en-US" sz="2800" b="1" dirty="0">
                          <a:solidFill>
                            <a:schemeClr val="bg1"/>
                          </a:solidFill>
                          <a:latin typeface="Calibri" panose="020F0502020204030204" charset="0"/>
                          <a:cs typeface="Calibri" panose="020F0502020204030204" charset="0"/>
                        </a:rPr>
                        <a:t>  Normal value</a:t>
                      </a:r>
                      <a:endParaRPr lang="en-US" altLang="en-US" sz="1300" b="1" dirty="0">
                        <a:solidFill>
                          <a:schemeClr val="bg1"/>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38100" cap="flat" cmpd="sng">
                      <a:solidFill>
                        <a:schemeClr val="bg1"/>
                      </a:solidFill>
                      <a:prstDash val="solid"/>
                      <a:headEnd type="none" w="med" len="med"/>
                      <a:tailEnd type="none" w="med" len="med"/>
                    </a:lnB>
                    <a:lnTlToBr>
                      <a:noFill/>
                    </a:lnTlToBr>
                    <a:lnBlToTr>
                      <a:noFill/>
                    </a:lnBlToTr>
                    <a:solidFill>
                      <a:schemeClr val="accent1"/>
                    </a:solidFill>
                  </a:tcPr>
                </a:tc>
                <a:tc hMerge="1">
                  <a:tcPr>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38100" cap="flat" cmpd="sng">
                      <a:solidFill>
                        <a:schemeClr val="bg1"/>
                      </a:solidFill>
                      <a:prstDash val="solid"/>
                      <a:headEnd type="none" w="med" len="med"/>
                      <a:tailEnd type="none" w="med" len="med"/>
                    </a:lnB>
                  </a:tcPr>
                </a:tc>
              </a:tr>
              <a:tr h="842645">
                <a:tc gridSpan="2">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defTabSz="685800" eaLnBrk="1" hangingPunct="1">
                        <a:buNone/>
                      </a:pPr>
                      <a:r>
                        <a:rPr lang="en-GB" altLang="en-US" sz="2800" b="1" dirty="0">
                          <a:solidFill>
                            <a:srgbClr val="002060"/>
                          </a:solidFill>
                          <a:latin typeface="Calibri" panose="020F0502020204030204" charset="0"/>
                          <a:cs typeface="Calibri" panose="020F0502020204030204" charset="0"/>
                        </a:rPr>
                        <a:t>Partial pressure of O2 (PaO2):</a:t>
                      </a:r>
                      <a:endParaRPr lang="en-US" altLang="en-US" sz="2800" dirty="0">
                        <a:solidFill>
                          <a:srgbClr val="000000"/>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381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D2D3D5"/>
                    </a:solidFill>
                  </a:tcPr>
                </a:tc>
                <a:tc hMerge="1">
                  <a:tcPr>
                    <a:lnR w="12700" cap="flat" cmpd="sng">
                      <a:solidFill>
                        <a:schemeClr val="bg1"/>
                      </a:solidFill>
                      <a:prstDash val="solid"/>
                      <a:headEnd type="none" w="med" len="med"/>
                      <a:tailEnd type="none" w="med" len="med"/>
                    </a:lnR>
                    <a:lnT w="381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tcPr>
                </a:tc>
                <a:tc gridSpan="2">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buClr>
                          <a:srgbClr val="FAB516"/>
                        </a:buClr>
                        <a:buFont typeface="Corbel" panose="020B0503020204020204" pitchFamily="34" charset="0"/>
                        <a:buNone/>
                      </a:pPr>
                      <a:r>
                        <a:rPr lang="en-GB" altLang="en-US" sz="3200" dirty="0">
                          <a:solidFill>
                            <a:srgbClr val="002060"/>
                          </a:solidFill>
                          <a:latin typeface="Calibri" panose="020F0502020204030204" charset="0"/>
                          <a:cs typeface="Calibri" panose="020F0502020204030204" charset="0"/>
                        </a:rPr>
                        <a:t>  92 </a:t>
                      </a:r>
                      <a:r>
                        <a:rPr lang="en-GB" altLang="en-US" sz="3200" b="1" dirty="0">
                          <a:solidFill>
                            <a:srgbClr val="002060"/>
                          </a:solidFill>
                          <a:latin typeface="Calibri" panose="020F0502020204030204" charset="0"/>
                          <a:cs typeface="Calibri" panose="020F0502020204030204" charset="0"/>
                        </a:rPr>
                        <a:t>- </a:t>
                      </a:r>
                      <a:r>
                        <a:rPr lang="en-GB" altLang="en-US" sz="3200" dirty="0">
                          <a:solidFill>
                            <a:srgbClr val="002060"/>
                          </a:solidFill>
                          <a:latin typeface="Calibri" panose="020F0502020204030204" charset="0"/>
                          <a:cs typeface="Calibri" panose="020F0502020204030204" charset="0"/>
                        </a:rPr>
                        <a:t>97 mmHg</a:t>
                      </a:r>
                      <a:endParaRPr lang="en-GB" altLang="en-US" sz="3200" dirty="0">
                        <a:solidFill>
                          <a:srgbClr val="002060"/>
                        </a:solidFill>
                        <a:latin typeface="Calibri" panose="020F0502020204030204" charset="0"/>
                        <a:cs typeface="Calibri" panose="020F0502020204030204" charset="0"/>
                      </a:endParaRPr>
                    </a:p>
                    <a:p>
                      <a:pPr lvl="0" eaLnBrk="1" hangingPunct="1">
                        <a:buNone/>
                      </a:pPr>
                      <a:endParaRPr lang="en-US" altLang="en-US" sz="1300" dirty="0">
                        <a:solidFill>
                          <a:srgbClr val="000000"/>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381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D2D3D5"/>
                    </a:solidFill>
                  </a:tcPr>
                </a:tc>
                <a:tc hMerge="1">
                  <a:tcPr>
                    <a:lnR w="12700" cap="flat" cmpd="sng">
                      <a:solidFill>
                        <a:schemeClr val="bg1"/>
                      </a:solidFill>
                      <a:prstDash val="solid"/>
                      <a:headEnd type="none" w="med" len="med"/>
                      <a:tailEnd type="none" w="med" len="med"/>
                    </a:lnR>
                    <a:lnT w="381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tcPr>
                </a:tc>
              </a:tr>
              <a:tr h="774700">
                <a:tc gridSpan="2">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defTabSz="685800" eaLnBrk="1" hangingPunct="1">
                        <a:buNone/>
                      </a:pPr>
                      <a:r>
                        <a:rPr lang="en-GB" altLang="en-US" sz="2800" b="1" dirty="0">
                          <a:solidFill>
                            <a:srgbClr val="002060"/>
                          </a:solidFill>
                          <a:latin typeface="Calibri" panose="020F0502020204030204" charset="0"/>
                          <a:cs typeface="Calibri" panose="020F0502020204030204" charset="0"/>
                        </a:rPr>
                        <a:t>Partial pressure of CO2 (PaCO2): </a:t>
                      </a:r>
                      <a:endParaRPr lang="en-US" altLang="en-US" sz="2800" dirty="0">
                        <a:solidFill>
                          <a:srgbClr val="000000"/>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AEAEB"/>
                    </a:solidFill>
                  </a:tcPr>
                </a:tc>
                <a:tc hMerge="1">
                  <a:tcPr>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tcPr>
                </a:tc>
                <a:tc gridSpan="2">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defTabSz="685800" eaLnBrk="1" hangingPunct="1">
                        <a:buNone/>
                      </a:pPr>
                      <a:r>
                        <a:rPr lang="en-GB" altLang="en-US" sz="3200" dirty="0">
                          <a:solidFill>
                            <a:srgbClr val="002060"/>
                          </a:solidFill>
                          <a:latin typeface="Calibri" panose="020F0502020204030204" charset="0"/>
                          <a:cs typeface="Calibri" panose="020F0502020204030204" charset="0"/>
                        </a:rPr>
                        <a:t>  35 - 45 mmHg </a:t>
                      </a:r>
                      <a:endParaRPr lang="en-US" altLang="en-US" sz="1300" dirty="0">
                        <a:solidFill>
                          <a:srgbClr val="000000"/>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AEAEB"/>
                    </a:solidFill>
                  </a:tcPr>
                </a:tc>
                <a:tc hMerge="1">
                  <a:tcPr>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tcPr>
                </a:tc>
              </a:tr>
              <a:tr h="774065">
                <a:tc gridSpan="2">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defTabSz="685800" eaLnBrk="1" hangingPunct="1">
                        <a:buNone/>
                      </a:pPr>
                      <a:r>
                        <a:rPr lang="en-GB" altLang="en-US" sz="2800" b="1" dirty="0">
                          <a:solidFill>
                            <a:srgbClr val="002060"/>
                          </a:solidFill>
                          <a:latin typeface="Calibri" panose="020F0502020204030204" charset="0"/>
                          <a:cs typeface="Calibri" panose="020F0502020204030204" charset="0"/>
                        </a:rPr>
                        <a:t>pH:</a:t>
                      </a:r>
                      <a:endParaRPr lang="en-US" altLang="en-US" sz="2800" dirty="0">
                        <a:solidFill>
                          <a:srgbClr val="000000"/>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D2D3D5"/>
                    </a:solidFill>
                  </a:tcPr>
                </a:tc>
                <a:tc hMerge="1">
                  <a:tcPr>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tcPr>
                </a:tc>
                <a:tc gridSpan="2">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defTabSz="685800" eaLnBrk="1" hangingPunct="1">
                        <a:buNone/>
                      </a:pPr>
                      <a:r>
                        <a:rPr lang="en-GB" altLang="en-US" sz="3200" dirty="0">
                          <a:solidFill>
                            <a:srgbClr val="002060"/>
                          </a:solidFill>
                          <a:latin typeface="Calibri" panose="020F0502020204030204" charset="0"/>
                          <a:cs typeface="Calibri" panose="020F0502020204030204" charset="0"/>
                        </a:rPr>
                        <a:t>  7.35 - 7.45</a:t>
                      </a:r>
                      <a:endParaRPr lang="en-US" altLang="en-US" sz="1300" dirty="0">
                        <a:solidFill>
                          <a:srgbClr val="000000"/>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D2D3D5"/>
                    </a:solidFill>
                  </a:tcPr>
                </a:tc>
                <a:tc hMerge="1">
                  <a:tcPr>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tcPr>
                </a:tc>
              </a:tr>
              <a:tr h="774700">
                <a:tc gridSpan="2">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defTabSz="685800" eaLnBrk="1" hangingPunct="1">
                        <a:buNone/>
                      </a:pPr>
                      <a:r>
                        <a:rPr lang="en-GB" altLang="en-US" sz="2800" b="1" dirty="0">
                          <a:solidFill>
                            <a:srgbClr val="002060"/>
                          </a:solidFill>
                          <a:latin typeface="Calibri" panose="020F0502020204030204" charset="0"/>
                          <a:cs typeface="Calibri" panose="020F0502020204030204" charset="0"/>
                        </a:rPr>
                        <a:t>Oxygen saturation (SaO2): </a:t>
                      </a:r>
                      <a:endParaRPr lang="en-US" altLang="en-US" sz="2800" dirty="0">
                        <a:solidFill>
                          <a:srgbClr val="000000"/>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AEAEB"/>
                    </a:solidFill>
                  </a:tcPr>
                </a:tc>
                <a:tc hMerge="1">
                  <a:tcPr>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tcPr>
                </a:tc>
                <a:tc gridSpan="2">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defTabSz="685800" eaLnBrk="1" hangingPunct="1">
                        <a:buNone/>
                      </a:pPr>
                      <a:r>
                        <a:rPr lang="en-GB" altLang="en-US" sz="3200" dirty="0">
                          <a:solidFill>
                            <a:srgbClr val="002060"/>
                          </a:solidFill>
                          <a:latin typeface="Calibri" panose="020F0502020204030204" charset="0"/>
                          <a:cs typeface="Calibri" panose="020F0502020204030204" charset="0"/>
                        </a:rPr>
                        <a:t>  ≥ 95 %</a:t>
                      </a:r>
                      <a:endParaRPr lang="en-US" altLang="en-US" sz="1300" dirty="0">
                        <a:solidFill>
                          <a:srgbClr val="000000"/>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AEAEB"/>
                    </a:solidFill>
                  </a:tcPr>
                </a:tc>
                <a:tc hMerge="1">
                  <a:tcPr>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tcPr>
                </a:tc>
              </a:tr>
              <a:tr h="84328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defTabSz="685800" eaLnBrk="1" hangingPunct="1">
                        <a:buNone/>
                      </a:pPr>
                      <a:r>
                        <a:rPr lang="en-GB" altLang="en-US" sz="2800" b="1" dirty="0">
                          <a:solidFill>
                            <a:srgbClr val="002060"/>
                          </a:solidFill>
                          <a:latin typeface="Calibri" panose="020F0502020204030204" charset="0"/>
                          <a:cs typeface="Calibri" panose="020F0502020204030204" charset="0"/>
                        </a:rPr>
                        <a:t>Bicarbonate (HCO3): </a:t>
                      </a:r>
                      <a:endParaRPr lang="en-US" altLang="en-US" sz="2800" dirty="0">
                        <a:solidFill>
                          <a:srgbClr val="000000"/>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D2D3D5"/>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defTabSz="685800" eaLnBrk="1" hangingPunct="1">
                        <a:buNone/>
                      </a:pPr>
                      <a:endParaRPr lang="en-US" altLang="en-US" sz="2800" dirty="0">
                        <a:solidFill>
                          <a:srgbClr val="000000"/>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D2D3D5"/>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defTabSz="685800" eaLnBrk="1" hangingPunct="1">
                        <a:buNone/>
                      </a:pPr>
                      <a:endParaRPr lang="en-US" altLang="en-US" sz="1300" dirty="0">
                        <a:solidFill>
                          <a:srgbClr val="000000"/>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D2D3D5"/>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buClr>
                          <a:srgbClr val="FAB516"/>
                        </a:buClr>
                        <a:buFont typeface="Corbel" panose="020B0503020204020204" pitchFamily="34" charset="0"/>
                        <a:buNone/>
                      </a:pPr>
                      <a:r>
                        <a:rPr lang="en-GB" altLang="en-US" sz="3200" dirty="0">
                          <a:solidFill>
                            <a:srgbClr val="002060"/>
                          </a:solidFill>
                          <a:latin typeface="Calibri" panose="020F0502020204030204" charset="0"/>
                          <a:cs typeface="Calibri" panose="020F0502020204030204" charset="0"/>
                        </a:rPr>
                        <a:t>22 - 26 mEq/L</a:t>
                      </a:r>
                      <a:endParaRPr lang="en-GB" altLang="en-US" sz="3200" dirty="0">
                        <a:solidFill>
                          <a:srgbClr val="002060"/>
                        </a:solidFill>
                        <a:latin typeface="Calibri" panose="020F0502020204030204" charset="0"/>
                        <a:cs typeface="Calibri" panose="020F0502020204030204" charset="0"/>
                      </a:endParaRPr>
                    </a:p>
                    <a:p>
                      <a:pPr lvl="0" eaLnBrk="1" hangingPunct="1">
                        <a:buNone/>
                      </a:pPr>
                      <a:endParaRPr lang="en-US" altLang="en-US" sz="1300" dirty="0">
                        <a:solidFill>
                          <a:srgbClr val="000000"/>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D2D3D5"/>
                    </a:solidFill>
                  </a:tcPr>
                </a:tc>
              </a:tr>
              <a:tr h="7747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defTabSz="685800" eaLnBrk="1" hangingPunct="1">
                        <a:buNone/>
                      </a:pPr>
                      <a:r>
                        <a:rPr lang="en-GB" altLang="en-US" sz="2800" b="1" dirty="0">
                          <a:solidFill>
                            <a:srgbClr val="002060"/>
                          </a:solidFill>
                          <a:latin typeface="Calibri" panose="020F0502020204030204" charset="0"/>
                          <a:cs typeface="Calibri" panose="020F0502020204030204" charset="0"/>
                        </a:rPr>
                        <a:t>Acid-Base Excess (ABE): </a:t>
                      </a:r>
                      <a:endParaRPr lang="en-US" altLang="en-US" sz="2800" dirty="0">
                        <a:solidFill>
                          <a:srgbClr val="000000"/>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AEAEB"/>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defTabSz="685800" eaLnBrk="1" hangingPunct="1">
                        <a:buNone/>
                      </a:pPr>
                      <a:endParaRPr lang="en-US" altLang="en-US" sz="2800" dirty="0">
                        <a:solidFill>
                          <a:srgbClr val="000000"/>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AEAEB"/>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defTabSz="685800" eaLnBrk="1" hangingPunct="1">
                        <a:buNone/>
                      </a:pPr>
                      <a:endParaRPr lang="en-US" altLang="en-US" sz="1300" dirty="0">
                        <a:solidFill>
                          <a:srgbClr val="000000"/>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AEAEB"/>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defTabSz="685800" eaLnBrk="1" hangingPunct="1">
                        <a:buNone/>
                      </a:pPr>
                      <a:r>
                        <a:rPr lang="en-GB" altLang="en-US" sz="3200" dirty="0">
                          <a:solidFill>
                            <a:srgbClr val="002060"/>
                          </a:solidFill>
                          <a:latin typeface="Calibri" panose="020F0502020204030204" charset="0"/>
                          <a:cs typeface="Calibri" panose="020F0502020204030204" charset="0"/>
                        </a:rPr>
                        <a:t>± 2</a:t>
                      </a:r>
                      <a:endParaRPr lang="en-US" altLang="en-US" sz="1300" dirty="0">
                        <a:solidFill>
                          <a:srgbClr val="000000"/>
                        </a:solidFill>
                        <a:latin typeface="Calibri" panose="020F0502020204030204"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AEAEB"/>
                    </a:solidFill>
                  </a:tcPr>
                </a:tc>
              </a:tr>
            </a:tbl>
          </a:graphicData>
        </a:graphic>
      </p:graphicFrame>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childTnLst>
                                    <p:set>
                                      <p:cBhvr>
                                        <p:cTn id="6" dur="1" fill="hold">
                                          <p:stCondLst>
                                            <p:cond delay="0"/>
                                          </p:stCondLst>
                                        </p:cTn>
                                        <p:tgtEl>
                                          <p:spTgt spid="370691"/>
                                        </p:tgtEl>
                                        <p:attrNameLst>
                                          <p:attrName>style.visibility</p:attrName>
                                        </p:attrNameLst>
                                      </p:cBhvr>
                                      <p:to>
                                        <p:strVal val="visible"/>
                                      </p:to>
                                    </p:set>
                                    <p:anim calcmode="lin" valueType="num">
                                      <p:cBhvr>
                                        <p:cTn id="7" dur="500" fill="hold"/>
                                        <p:tgtEl>
                                          <p:spTgt spid="370691"/>
                                        </p:tgtEl>
                                        <p:attrNameLst>
                                          <p:attrName>ppt_x</p:attrName>
                                        </p:attrNameLst>
                                      </p:cBhvr>
                                      <p:tavLst>
                                        <p:tav tm="0">
                                          <p:val>
                                            <p:strVal val="#ppt_x"/>
                                          </p:val>
                                        </p:tav>
                                        <p:tav tm="100000">
                                          <p:val>
                                            <p:strVal val="#ppt_x"/>
                                          </p:val>
                                        </p:tav>
                                      </p:tavLst>
                                    </p:anim>
                                    <p:anim calcmode="lin" valueType="num">
                                      <p:cBhvr>
                                        <p:cTn id="8" dur="500" fill="hold"/>
                                        <p:tgtEl>
                                          <p:spTgt spid="370691"/>
                                        </p:tgtEl>
                                        <p:attrNameLst>
                                          <p:attrName>ppt_y</p:attrName>
                                        </p:attrNameLst>
                                      </p:cBhvr>
                                      <p:tavLst>
                                        <p:tav tm="0">
                                          <p:val>
                                            <p:strVal val="#ppt_y-#ppt_h/2"/>
                                          </p:val>
                                        </p:tav>
                                        <p:tav tm="100000">
                                          <p:val>
                                            <p:strVal val="#ppt_y"/>
                                          </p:val>
                                        </p:tav>
                                      </p:tavLst>
                                    </p:anim>
                                    <p:anim calcmode="lin" valueType="num">
                                      <p:cBhvr>
                                        <p:cTn id="9" dur="500" fill="hold"/>
                                        <p:tgtEl>
                                          <p:spTgt spid="370691"/>
                                        </p:tgtEl>
                                        <p:attrNameLst>
                                          <p:attrName>ppt_w</p:attrName>
                                        </p:attrNameLst>
                                      </p:cBhvr>
                                      <p:tavLst>
                                        <p:tav tm="0">
                                          <p:val>
                                            <p:strVal val="#ppt_w"/>
                                          </p:val>
                                        </p:tav>
                                        <p:tav tm="100000">
                                          <p:val>
                                            <p:strVal val="#ppt_w"/>
                                          </p:val>
                                        </p:tav>
                                      </p:tavLst>
                                    </p:anim>
                                    <p:anim calcmode="lin" valueType="num">
                                      <p:cBhvr>
                                        <p:cTn id="10" dur="500" fill="hold"/>
                                        <p:tgtEl>
                                          <p:spTgt spid="370691"/>
                                        </p:tgtEl>
                                        <p:attrNameLst>
                                          <p:attrName>ppt_h</p:attrName>
                                        </p:attrNameLst>
                                      </p:cBhvr>
                                      <p:tavLst>
                                        <p:tav tm="0">
                                          <p:val>
                                            <p:fltVal val="0.00000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69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Content Placeholder 3" descr="step 1"/>
          <p:cNvPicPr>
            <a:picLocks noChangeAspect="1"/>
          </p:cNvPicPr>
          <p:nvPr>
            <p:ph idx="1"/>
          </p:nvPr>
        </p:nvPicPr>
        <p:blipFill>
          <a:blip r:embed="rId1"/>
          <a:stretch>
            <a:fillRect/>
          </a:stretch>
        </p:blipFill>
        <p:spPr>
          <a:xfrm>
            <a:off x="1083310" y="506095"/>
            <a:ext cx="10250805" cy="584517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Content Placeholder 3" descr="step"/>
          <p:cNvPicPr>
            <a:picLocks noChangeAspect="1"/>
          </p:cNvPicPr>
          <p:nvPr>
            <p:ph idx="1"/>
          </p:nvPr>
        </p:nvPicPr>
        <p:blipFill>
          <a:blip r:embed="rId1"/>
          <a:stretch>
            <a:fillRect/>
          </a:stretch>
        </p:blipFill>
        <p:spPr>
          <a:xfrm>
            <a:off x="475615" y="301625"/>
            <a:ext cx="11205210" cy="631317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Content Placeholder 3" descr="step 2"/>
          <p:cNvPicPr>
            <a:picLocks noChangeAspect="1"/>
          </p:cNvPicPr>
          <p:nvPr>
            <p:ph idx="1"/>
          </p:nvPr>
        </p:nvPicPr>
        <p:blipFill>
          <a:blip r:embed="rId1"/>
          <a:stretch>
            <a:fillRect/>
          </a:stretch>
        </p:blipFill>
        <p:spPr>
          <a:xfrm>
            <a:off x="585470" y="362585"/>
            <a:ext cx="11156315" cy="617601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descr="resp acidosis"/>
          <p:cNvPicPr>
            <a:picLocks noChangeAspect="1"/>
          </p:cNvPicPr>
          <p:nvPr>
            <p:ph idx="1"/>
          </p:nvPr>
        </p:nvPicPr>
        <p:blipFill>
          <a:blip r:embed="rId1"/>
          <a:stretch>
            <a:fillRect/>
          </a:stretch>
        </p:blipFill>
        <p:spPr>
          <a:xfrm>
            <a:off x="656590" y="364490"/>
            <a:ext cx="10199370" cy="609854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descr="metabolic acidosis"/>
          <p:cNvPicPr>
            <a:picLocks noChangeAspect="1"/>
          </p:cNvPicPr>
          <p:nvPr>
            <p:ph idx="1"/>
          </p:nvPr>
        </p:nvPicPr>
        <p:blipFill>
          <a:blip r:embed="rId1"/>
          <a:stretch>
            <a:fillRect/>
          </a:stretch>
        </p:blipFill>
        <p:spPr>
          <a:xfrm>
            <a:off x="1094105" y="364490"/>
            <a:ext cx="9791065" cy="622046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descr="metabolic alkalosis"/>
          <p:cNvPicPr>
            <a:picLocks noChangeAspect="1"/>
          </p:cNvPicPr>
          <p:nvPr>
            <p:ph idx="1"/>
          </p:nvPr>
        </p:nvPicPr>
        <p:blipFill>
          <a:blip r:embed="rId1"/>
          <a:stretch>
            <a:fillRect/>
          </a:stretch>
        </p:blipFill>
        <p:spPr>
          <a:xfrm>
            <a:off x="371475" y="273685"/>
            <a:ext cx="11323320" cy="634238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0691" name="Rectangle 3"/>
          <p:cNvSpPr>
            <a:spLocks noGrp="1"/>
          </p:cNvSpPr>
          <p:nvPr>
            <p:ph type="title" idx="4294967295"/>
          </p:nvPr>
        </p:nvSpPr>
        <p:spPr>
          <a:xfrm>
            <a:off x="1524000" y="685800"/>
            <a:ext cx="9144000" cy="609600"/>
          </a:xfrm>
        </p:spPr>
        <p:txBody>
          <a:bodyPr vert="horz" wrap="square" lIns="91440" tIns="45720" rIns="91440" bIns="45720" anchor="ctr" anchorCtr="0">
            <a:normAutofit fontScale="90000"/>
          </a:bodyPr>
          <a:p>
            <a:pPr marL="342900" indent="-342900" eaLnBrk="1" hangingPunct="1">
              <a:buClr>
                <a:srgbClr val="FAB516"/>
              </a:buClr>
            </a:pPr>
            <a:r>
              <a:rPr lang="en-US" altLang="en-US" sz="3600" b="1" dirty="0">
                <a:solidFill>
                  <a:srgbClr val="FF0000"/>
                </a:solidFill>
                <a:latin typeface="Calibri" panose="020F0502020204030204" charset="0"/>
                <a:cs typeface="Calibri" panose="020F0502020204030204" charset="0"/>
              </a:rPr>
              <a:t>     </a:t>
            </a:r>
            <a:r>
              <a:rPr lang="en-US" altLang="en-US" sz="3600" dirty="0">
                <a:solidFill>
                  <a:srgbClr val="FF0000"/>
                </a:solidFill>
                <a:latin typeface="Calibri" panose="020F0502020204030204" charset="0"/>
                <a:cs typeface="Calibri" panose="020F0502020204030204" charset="0"/>
              </a:rPr>
              <a:t>Mixed Acid-Base Disorders</a:t>
            </a:r>
            <a:endParaRPr lang="en-US" altLang="en-US" sz="3600" dirty="0">
              <a:solidFill>
                <a:srgbClr val="FF0000"/>
              </a:solidFill>
              <a:latin typeface="Times New Roman" panose="02020603050405020304" pitchFamily="18" charset="0"/>
              <a:ea typeface="Times New Roman" panose="02020603050405020304" pitchFamily="18" charset="0"/>
            </a:endParaRPr>
          </a:p>
        </p:txBody>
      </p:sp>
      <p:sp>
        <p:nvSpPr>
          <p:cNvPr id="84995" name="Rectangle 4"/>
          <p:cNvSpPr>
            <a:spLocks noGrp="1" noChangeArrowheads="1"/>
          </p:cNvSpPr>
          <p:nvPr>
            <p:ph idx="1"/>
          </p:nvPr>
        </p:nvSpPr>
        <p:spPr>
          <a:xfrm>
            <a:off x="2514600" y="1524000"/>
            <a:ext cx="8153400" cy="5246688"/>
          </a:xfrm>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
                <a:srgbClr val="FFCC66"/>
              </a:buClr>
              <a:buSzTx/>
              <a:buFont typeface="Corbel" panose="020B0503020204020204" pitchFamily="34" charset="0"/>
              <a:buNone/>
              <a:defRPr/>
            </a:pPr>
            <a:r>
              <a:rPr kumimoji="0" lang="en-US" sz="3200" b="0" i="0" u="none" strike="noStrike" kern="1200" cap="none" spc="0" normalizeH="0" baseline="0" noProof="0" dirty="0">
                <a:ln>
                  <a:noFill/>
                </a:ln>
                <a:solidFill>
                  <a:srgbClr val="002060"/>
                </a:solidFill>
                <a:effectLst/>
                <a:uLnTx/>
                <a:uFillTx/>
                <a:latin typeface="+mn-lt"/>
                <a:ea typeface="+mn-ea"/>
                <a:cs typeface="+mn-cs"/>
              </a:rPr>
              <a:t>Combination of 2 primary acid-base disorders with different range of compensation</a:t>
            </a:r>
            <a:endParaRPr kumimoji="0" lang="en-US" sz="32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FFCC66"/>
              </a:buClr>
              <a:buSzTx/>
              <a:buFont typeface="Corbel" panose="020B0503020204020204" pitchFamily="34" charset="0"/>
              <a:buNone/>
              <a:defRPr/>
            </a:pPr>
            <a:r>
              <a:rPr kumimoji="0" lang="en-US" sz="3200" b="0" i="0" u="none" strike="noStrike" kern="1200" cap="none" spc="0" normalizeH="0" baseline="0" noProof="0" dirty="0">
                <a:ln>
                  <a:noFill/>
                </a:ln>
                <a:solidFill>
                  <a:srgbClr val="002060"/>
                </a:solidFill>
                <a:effectLst/>
                <a:uLnTx/>
                <a:uFillTx/>
                <a:latin typeface="+mn-lt"/>
                <a:ea typeface="+mn-ea"/>
                <a:cs typeface="+mn-cs"/>
              </a:rPr>
              <a:t>Usually occurs in patients with chronic diseases or multiple primary pathologies. </a:t>
            </a:r>
            <a:endParaRPr kumimoji="0" lang="en-AU" sz="3200" b="0" i="0" u="none" strike="noStrike" kern="1200" cap="none" spc="0" normalizeH="0" baseline="0" noProof="0" dirty="0">
              <a:ln>
                <a:noFill/>
              </a:ln>
              <a:solidFill>
                <a:srgbClr val="002060"/>
              </a:solidFill>
              <a:effectLst/>
              <a:uLnTx/>
              <a:uFillTx/>
              <a:latin typeface="+mn-lt"/>
              <a:ea typeface="+mn-ea"/>
              <a:cs typeface="+mn-cs"/>
            </a:endParaRPr>
          </a:p>
          <a:p>
            <a:pPr marL="342900" marR="0" lvl="0" indent="-342900" algn="l" defTabSz="914400" rtl="0" eaLnBrk="1" fontAlgn="auto" latinLnBrk="0" hangingPunct="1">
              <a:lnSpc>
                <a:spcPct val="100000"/>
              </a:lnSpc>
              <a:spcBef>
                <a:spcPts val="0"/>
              </a:spcBef>
              <a:spcAft>
                <a:spcPts val="0"/>
              </a:spcAft>
              <a:buClr>
                <a:srgbClr val="FFCC66"/>
              </a:buClr>
              <a:buSzTx/>
              <a:buFont typeface="Arial" panose="020B0604020202020204" pitchFamily="34" charset="0"/>
              <a:buChar char="►"/>
              <a:defRPr/>
            </a:pPr>
            <a:endParaRPr kumimoji="0" lang="en-US" sz="2800" b="0" i="0" u="sng" strike="noStrike" kern="1200" cap="none" spc="0" normalizeH="0" baseline="3000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FAB516"/>
              </a:buClr>
              <a:buSzTx/>
              <a:buFont typeface="Corbel" panose="020B0503020204020204" pitchFamily="34" charset="0"/>
              <a:buNone/>
              <a:defRPr/>
            </a:pPr>
            <a:endParaRPr kumimoji="0" lang="en-AU" sz="32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ct val="0"/>
              </a:spcBef>
              <a:spcAft>
                <a:spcPts val="1200"/>
              </a:spcAft>
              <a:buClr>
                <a:srgbClr val="FFCC66"/>
              </a:buClr>
              <a:buSzTx/>
              <a:buFont typeface="Corbel" panose="020B0503020204020204" pitchFamily="34" charset="0"/>
              <a:buNone/>
              <a:defRPr/>
            </a:pPr>
            <a:endParaRPr kumimoji="0" lang="en-AU" altLang="en-US" sz="3000" b="0" i="0" u="none" strike="noStrike" kern="1200" cap="none" spc="0" normalizeH="0" baseline="0" noProof="0" dirty="0">
              <a:ln>
                <a:noFill/>
              </a:ln>
              <a:solidFill>
                <a:srgbClr val="002060"/>
              </a:solidFill>
              <a:effectLst/>
              <a:uLnTx/>
              <a:uFillTx/>
              <a:latin typeface="+mn-lt"/>
              <a:ea typeface="+mn-ea"/>
              <a:cs typeface="Arial" panose="020B0604020202020204" pitchFamily="34"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childTnLst>
                                    <p:set>
                                      <p:cBhvr>
                                        <p:cTn id="6" dur="1" fill="hold">
                                          <p:stCondLst>
                                            <p:cond delay="0"/>
                                          </p:stCondLst>
                                        </p:cTn>
                                        <p:tgtEl>
                                          <p:spTgt spid="370691"/>
                                        </p:tgtEl>
                                        <p:attrNameLst>
                                          <p:attrName>style.visibility</p:attrName>
                                        </p:attrNameLst>
                                      </p:cBhvr>
                                      <p:to>
                                        <p:strVal val="visible"/>
                                      </p:to>
                                    </p:set>
                                    <p:anim calcmode="lin" valueType="num">
                                      <p:cBhvr>
                                        <p:cTn id="7" dur="500" fill="hold"/>
                                        <p:tgtEl>
                                          <p:spTgt spid="370691"/>
                                        </p:tgtEl>
                                        <p:attrNameLst>
                                          <p:attrName>ppt_x</p:attrName>
                                        </p:attrNameLst>
                                      </p:cBhvr>
                                      <p:tavLst>
                                        <p:tav tm="0">
                                          <p:val>
                                            <p:strVal val="#ppt_x"/>
                                          </p:val>
                                        </p:tav>
                                        <p:tav tm="100000">
                                          <p:val>
                                            <p:strVal val="#ppt_x"/>
                                          </p:val>
                                        </p:tav>
                                      </p:tavLst>
                                    </p:anim>
                                    <p:anim calcmode="lin" valueType="num">
                                      <p:cBhvr>
                                        <p:cTn id="8" dur="500" fill="hold"/>
                                        <p:tgtEl>
                                          <p:spTgt spid="370691"/>
                                        </p:tgtEl>
                                        <p:attrNameLst>
                                          <p:attrName>ppt_y</p:attrName>
                                        </p:attrNameLst>
                                      </p:cBhvr>
                                      <p:tavLst>
                                        <p:tav tm="0">
                                          <p:val>
                                            <p:strVal val="#ppt_y-#ppt_h/2"/>
                                          </p:val>
                                        </p:tav>
                                        <p:tav tm="100000">
                                          <p:val>
                                            <p:strVal val="#ppt_y"/>
                                          </p:val>
                                        </p:tav>
                                      </p:tavLst>
                                    </p:anim>
                                    <p:anim calcmode="lin" valueType="num">
                                      <p:cBhvr>
                                        <p:cTn id="9" dur="500" fill="hold"/>
                                        <p:tgtEl>
                                          <p:spTgt spid="370691"/>
                                        </p:tgtEl>
                                        <p:attrNameLst>
                                          <p:attrName>ppt_w</p:attrName>
                                        </p:attrNameLst>
                                      </p:cBhvr>
                                      <p:tavLst>
                                        <p:tav tm="0">
                                          <p:val>
                                            <p:strVal val="#ppt_w"/>
                                          </p:val>
                                        </p:tav>
                                        <p:tav tm="100000">
                                          <p:val>
                                            <p:strVal val="#ppt_w"/>
                                          </p:val>
                                        </p:tav>
                                      </p:tavLst>
                                    </p:anim>
                                    <p:anim calcmode="lin" valueType="num">
                                      <p:cBhvr>
                                        <p:cTn id="10" dur="500" fill="hold"/>
                                        <p:tgtEl>
                                          <p:spTgt spid="370691"/>
                                        </p:tgtEl>
                                        <p:attrNameLst>
                                          <p:attrName>ppt_h</p:attrName>
                                        </p:attrNameLst>
                                      </p:cBhvr>
                                      <p:tavLst>
                                        <p:tav tm="0">
                                          <p:val>
                                            <p:fltVal val="0.00000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69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compensation </a:t>
            </a:r>
            <a:endParaRPr lang="en-US"/>
          </a:p>
        </p:txBody>
      </p:sp>
      <p:sp>
        <p:nvSpPr>
          <p:cNvPr id="3" name="Content Placeholder 2"/>
          <p:cNvSpPr>
            <a:spLocks noGrp="1"/>
          </p:cNvSpPr>
          <p:nvPr>
            <p:ph idx="1"/>
          </p:nvPr>
        </p:nvSpPr>
        <p:spPr/>
        <p:txBody>
          <a:bodyPr/>
          <a:p>
            <a:r>
              <a:rPr lang="en-US"/>
              <a:t>the body attempts to compensate for acid base disorders in sucg a way as to mitegate derangements of arterial ph</a:t>
            </a:r>
            <a:endParaRPr lang="en-US"/>
          </a:p>
          <a:p>
            <a:endParaRPr lang="en-US"/>
          </a:p>
          <a:p>
            <a:pPr marL="0" marR="0" lvl="0" indent="0" algn="l" defTabSz="914400" rtl="0" eaLnBrk="1" fontAlgn="auto" latinLnBrk="0" hangingPunct="1">
              <a:lnSpc>
                <a:spcPct val="100000"/>
              </a:lnSpc>
              <a:spcBef>
                <a:spcPts val="0"/>
              </a:spcBef>
              <a:spcAft>
                <a:spcPts val="0"/>
              </a:spcAft>
              <a:buClr>
                <a:srgbClr val="FFCC66"/>
              </a:buClr>
              <a:buSzTx/>
              <a:buFont typeface="Corbel" panose="020B0503020204020204" pitchFamily="34" charset="0"/>
              <a:buNone/>
              <a:defRPr/>
            </a:pPr>
            <a:r>
              <a:rPr lang="en-US" b="1" noProof="0" dirty="0">
                <a:ln>
                  <a:noFill/>
                </a:ln>
                <a:solidFill>
                  <a:srgbClr val="002060"/>
                </a:solidFill>
                <a:effectLst/>
                <a:uLnTx/>
                <a:uFillTx/>
                <a:sym typeface="+mn-ea"/>
              </a:rPr>
              <a:t>For Respiratory disorders:</a:t>
            </a:r>
            <a:endParaRPr kumimoji="0" lang="en-US"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FFCC66"/>
              </a:buClr>
              <a:buSzTx/>
              <a:buFont typeface="Corbel" panose="020B0503020204020204" pitchFamily="34" charset="0"/>
              <a:buNone/>
              <a:defRPr/>
            </a:pPr>
            <a:r>
              <a:rPr lang="en-US" noProof="0" dirty="0">
                <a:ln>
                  <a:noFill/>
                </a:ln>
                <a:solidFill>
                  <a:srgbClr val="002060"/>
                </a:solidFill>
                <a:effectLst/>
                <a:uLnTx/>
                <a:uFillTx/>
                <a:sym typeface="+mn-ea"/>
              </a:rPr>
              <a:t>The body develops metabolic compensation through the kidney (retains HCO3).</a:t>
            </a:r>
            <a:endParaRPr kumimoji="0" lang="en-US"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FFCC66"/>
              </a:buClr>
              <a:buSzTx/>
              <a:buFontTx/>
              <a:buNone/>
              <a:defRPr/>
            </a:pPr>
            <a:r>
              <a:rPr lang="en-US" b="1" noProof="0" dirty="0">
                <a:ln>
                  <a:noFill/>
                </a:ln>
                <a:solidFill>
                  <a:srgbClr val="002060"/>
                </a:solidFill>
                <a:effectLst/>
                <a:uLnTx/>
                <a:uFillTx/>
                <a:sym typeface="+mn-ea"/>
              </a:rPr>
              <a:t>For Metabolic disorders:</a:t>
            </a:r>
            <a:endParaRPr kumimoji="0" lang="en-US"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FFCC66"/>
              </a:buClr>
              <a:buSzTx/>
              <a:buFont typeface="Corbel" panose="020B0503020204020204" pitchFamily="34" charset="0"/>
              <a:buNone/>
              <a:defRPr/>
            </a:pPr>
            <a:r>
              <a:rPr lang="en-AU" noProof="0" dirty="0">
                <a:ln>
                  <a:noFill/>
                </a:ln>
                <a:solidFill>
                  <a:srgbClr val="002060"/>
                </a:solidFill>
                <a:effectLst/>
                <a:uLnTx/>
                <a:uFillTx/>
                <a:sym typeface="+mn-ea"/>
              </a:rPr>
              <a:t>The </a:t>
            </a:r>
            <a:r>
              <a:rPr lang="en-US" noProof="0" dirty="0">
                <a:ln>
                  <a:noFill/>
                </a:ln>
                <a:solidFill>
                  <a:srgbClr val="002060"/>
                </a:solidFill>
                <a:effectLst/>
                <a:uLnTx/>
                <a:uFillTx/>
                <a:sym typeface="+mn-ea"/>
              </a:rPr>
              <a:t>body develops respiratory compensation through the lungs (CO2).</a:t>
            </a:r>
            <a:endParaRPr kumimoji="0" lang="en-AU" b="0" i="0" u="none" strike="noStrike" kern="1200" cap="none" spc="0" normalizeH="0" baseline="0" noProof="0" dirty="0">
              <a:ln>
                <a:noFill/>
              </a:ln>
              <a:solidFill>
                <a:srgbClr val="002060"/>
              </a:solidFill>
              <a:effectLst/>
              <a:uLnTx/>
              <a:uFillTx/>
              <a:latin typeface="+mn-lt"/>
              <a:ea typeface="+mn-ea"/>
              <a:cs typeface="+mn-cs"/>
            </a:endParaRPr>
          </a:p>
          <a:p>
            <a:pPr marL="342900" marR="0" lvl="0" indent="-342900" algn="l" defTabSz="914400" rtl="0" eaLnBrk="1" fontAlgn="auto" latinLnBrk="0" hangingPunct="1">
              <a:lnSpc>
                <a:spcPct val="100000"/>
              </a:lnSpc>
              <a:spcBef>
                <a:spcPts val="0"/>
              </a:spcBef>
              <a:spcAft>
                <a:spcPts val="0"/>
              </a:spcAft>
              <a:buClr>
                <a:srgbClr val="FFCC66"/>
              </a:buClr>
              <a:buSzTx/>
              <a:buFont typeface="Arial" panose="020B0604020202020204" pitchFamily="34" charset="0"/>
              <a:buChar char="►"/>
              <a:defRPr/>
            </a:pPr>
            <a:endParaRPr kumimoji="0" lang="en-US" b="0" i="0" u="sng" strike="noStrike" kern="1200" cap="none" spc="0" normalizeH="0" baseline="30000" noProof="0" dirty="0">
              <a:ln>
                <a:noFill/>
              </a:ln>
              <a:solidFill>
                <a:srgbClr val="002060"/>
              </a:solidFill>
              <a:effectLst/>
              <a:uLnTx/>
              <a:uFillTx/>
              <a:latin typeface="+mn-lt"/>
              <a:ea typeface="+mn-ea"/>
              <a:cs typeface="+mn-cs"/>
            </a:endParaRPr>
          </a:p>
          <a:p>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Content Placeholder 3" descr="compensation"/>
          <p:cNvPicPr>
            <a:picLocks noChangeAspect="1"/>
          </p:cNvPicPr>
          <p:nvPr>
            <p:ph idx="1"/>
          </p:nvPr>
        </p:nvPicPr>
        <p:blipFill>
          <a:blip r:embed="rId1"/>
          <a:stretch>
            <a:fillRect/>
          </a:stretch>
        </p:blipFill>
        <p:spPr>
          <a:xfrm>
            <a:off x="553085" y="252730"/>
            <a:ext cx="11098530" cy="640016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109345" y="2870200"/>
            <a:ext cx="10515600" cy="1325563"/>
          </a:xfrm>
        </p:spPr>
        <p:txBody>
          <a:bodyPr/>
          <a:p>
            <a:pPr algn="ctr"/>
            <a:r>
              <a:rPr lang="en-US" sz="6000" b="1" i="1">
                <a:latin typeface="Arial Black" panose="020B0A04020102020204" charset="0"/>
                <a:cs typeface="Arial Black" panose="020B0A04020102020204" charset="0"/>
              </a:rPr>
              <a:t>Thank you </a:t>
            </a:r>
            <a:endParaRPr lang="en-US" sz="6000" b="1" i="1">
              <a:latin typeface="Arial Black" panose="020B0A04020102020204" charset="0"/>
              <a:cs typeface="Arial Black" panose="020B0A04020102020204" charset="0"/>
            </a:endParaRPr>
          </a:p>
        </p:txBody>
      </p:sp>
    </p:spTree>
  </p:cSld>
  <p:clrMapOvr>
    <a:masterClrMapping/>
  </p:clrMapOvr>
</p:sld>
</file>

<file path=ppt/tags/tag1.xml><?xml version="1.0" encoding="utf-8"?>
<p:tagLst xmlns:p="http://schemas.openxmlformats.org/presentationml/2006/main">
  <p:tag name="POWER3D SOUND" val="Shrink to Corner and Roll"/>
  <p:tag name="POWER3D OPTIONS" val="Medium "/>
  <p:tag name="POWER3D TRANSITION" val="Shnroll.p3d 0"/>
</p:tagLst>
</file>

<file path=ppt/tags/tag2.xml><?xml version="1.0" encoding="utf-8"?>
<p:tagLst xmlns:p="http://schemas.openxmlformats.org/presentationml/2006/main">
  <p:tag name="POWER3D SOUND" val="Shrink to Corner and Roll"/>
  <p:tag name="POWER3D OPTIONS" val="Medium "/>
  <p:tag name="POWER3D TRANSITION" val="Shnroll.p3d 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12312</Words>
  <Application>WPS Presentation</Application>
  <PresentationFormat>Widescreen</PresentationFormat>
  <Paragraphs>272</Paragraphs>
  <Slides>45</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45</vt:i4>
      </vt:variant>
    </vt:vector>
  </HeadingPairs>
  <TitlesOfParts>
    <vt:vector size="56" baseType="lpstr">
      <vt:lpstr>Arial</vt:lpstr>
      <vt:lpstr>SimSun</vt:lpstr>
      <vt:lpstr>Wingdings</vt:lpstr>
      <vt:lpstr>Arial Black</vt:lpstr>
      <vt:lpstr>Microsoft YaHei</vt:lpstr>
      <vt:lpstr>Arial Unicode MS</vt:lpstr>
      <vt:lpstr>Calibri Light</vt:lpstr>
      <vt:lpstr>Calibri</vt:lpstr>
      <vt:lpstr>Times New Roman</vt:lpstr>
      <vt:lpstr>Corbel</vt:lpstr>
      <vt:lpstr>Office Theme</vt:lpstr>
      <vt:lpstr>Oxygen-Hemoglobin Saturation Curve / contribution of respiratory system to acid base balance     Prepared by : Dr Alaa AbuShahla</vt:lpstr>
      <vt:lpstr>Oxygen-Hemoglobin Saturation Curve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lpstr>Contribution of respiratory system in      Acid-Base balance </vt:lpstr>
      <vt:lpstr>PowerPoint 演示文稿</vt:lpstr>
      <vt:lpstr>PowerPoint 演示文稿</vt:lpstr>
      <vt:lpstr>Carbon Dioxide Is Transported in Three Ways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Respiratory acidosis</vt:lpstr>
      <vt:lpstr>Respiratory Alkalosis</vt:lpstr>
      <vt:lpstr>Metabolic Acidosis </vt:lpstr>
      <vt:lpstr>Metabolic Alkalosis</vt:lpstr>
      <vt:lpstr>PowerPoint 演示文稿</vt:lpstr>
      <vt:lpstr>ELEMINATION OF ACID </vt:lpstr>
      <vt:lpstr>  Normal Arterial Blood Gases (ABGs)</vt:lpstr>
      <vt:lpstr>PowerPoint 演示文稿</vt:lpstr>
      <vt:lpstr>PowerPoint 演示文稿</vt:lpstr>
      <vt:lpstr>PowerPoint 演示文稿</vt:lpstr>
      <vt:lpstr>PowerPoint 演示文稿</vt:lpstr>
      <vt:lpstr>PowerPoint 演示文稿</vt:lpstr>
      <vt:lpstr>PowerPoint 演示文稿</vt:lpstr>
      <vt:lpstr>     Mixed Acid-Base Disorders</vt:lpstr>
      <vt:lpstr>compensation </vt:lpstr>
      <vt:lpstr>PowerPoint 演示文稿</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Oxygen-Hemoglobin Saturation Curve</dc:title>
  <dc:creator/>
  <cp:lastModifiedBy>hp</cp:lastModifiedBy>
  <cp:revision>13</cp:revision>
  <dcterms:created xsi:type="dcterms:W3CDTF">2023-05-04T19:58:00Z</dcterms:created>
  <dcterms:modified xsi:type="dcterms:W3CDTF">2023-05-06T16:49:18Z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CB1124F4900A45BBABC46A9638DCF348</vt:lpwstr>
  </property>
  <property fmtid="{D5CDD505-2E9C-101B-9397-08002B2CF9AE}" pid="3" name="KSOProductBuildVer">
    <vt:lpwstr>1033-11.2.0.11537</vt:lpwstr>
  </property>
</Properties>
</file>