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672" r:id="rId3"/>
  </p:sldMasterIdLst>
  <p:notesMasterIdLst>
    <p:notesMasterId r:id="rId34"/>
  </p:notesMasterIdLst>
  <p:sldIdLst>
    <p:sldId id="256" r:id="rId4"/>
    <p:sldId id="293" r:id="rId5"/>
    <p:sldId id="294" r:id="rId6"/>
    <p:sldId id="295" r:id="rId7"/>
    <p:sldId id="296" r:id="rId8"/>
    <p:sldId id="301" r:id="rId9"/>
    <p:sldId id="300" r:id="rId10"/>
    <p:sldId id="257" r:id="rId11"/>
    <p:sldId id="258" r:id="rId12"/>
    <p:sldId id="345" r:id="rId13"/>
    <p:sldId id="259" r:id="rId14"/>
    <p:sldId id="260" r:id="rId15"/>
    <p:sldId id="309" r:id="rId16"/>
    <p:sldId id="310" r:id="rId17"/>
    <p:sldId id="315" r:id="rId18"/>
    <p:sldId id="314" r:id="rId19"/>
    <p:sldId id="261" r:id="rId20"/>
    <p:sldId id="318" r:id="rId21"/>
    <p:sldId id="262" r:id="rId22"/>
    <p:sldId id="319" r:id="rId23"/>
    <p:sldId id="263" r:id="rId24"/>
    <p:sldId id="341" r:id="rId25"/>
    <p:sldId id="342" r:id="rId26"/>
    <p:sldId id="343" r:id="rId27"/>
    <p:sldId id="307" r:id="rId28"/>
    <p:sldId id="264" r:id="rId29"/>
    <p:sldId id="344" r:id="rId30"/>
    <p:sldId id="265" r:id="rId31"/>
    <p:sldId id="266" r:id="rId32"/>
    <p:sldId id="29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15" autoAdjust="0"/>
    <p:restoredTop sz="90664" autoAdjust="0"/>
  </p:normalViewPr>
  <p:slideViewPr>
    <p:cSldViewPr snapToGrid="0">
      <p:cViewPr>
        <p:scale>
          <a:sx n="60" d="100"/>
          <a:sy n="60" d="100"/>
        </p:scale>
        <p:origin x="708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99DAE6-D54D-4AFD-8F6D-E4D8F0E66C12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192160-274C-4208-8042-9EE97CFE5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89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192160-274C-4208-8042-9EE97CFE54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245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192160-274C-4208-8042-9EE97CFE54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36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192160-274C-4208-8042-9EE97CFE54D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24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894C-0E2C-49C0-A423-4B4F1D6AB8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2D0395-9498-4E1F-88E7-ACCE7C43D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B071D-B1C9-491F-A78D-6F8BD1043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5823-74BD-4C11-AD2A-7B8005E0B6F1}" type="datetime1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5ADD8-2A8B-47F5-B44F-631F57C5C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77EC7-FCAB-4A1B-B7F3-B5F0CAFC8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2CD8D-515F-4DC6-8F34-ADDE22C4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E6ADD-238D-489A-B772-9474BC987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74917-F4A6-4AB9-87D7-A398D360D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86871-9637-4585-9468-D490485EE687}" type="datetime1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2C540-A33C-41B8-A44A-322607289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36F75-909C-46D5-9890-F459D8A8A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73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2F83D-7624-4195-916E-0A308FEA6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28D5CD-94C6-4432-B49D-306DF84CB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1BD8C-48CC-47FA-A38E-EA878FCA9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C1A6-CADE-4AAA-836B-6D4482B51022}" type="datetime1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1B1B5-4361-48EC-9979-2F1EFAF2F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FFC0F-6802-411D-9BB7-ACC35B758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952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F30AC-C3EC-4C52-B57A-BC9A8C5DF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69045-D682-4B95-A6F4-64009590E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3114D8-9EFC-47FD-9700-D047E9DB6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EF1420-E30C-453A-AD0C-B0846112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87668-BA49-441C-B723-B7F23F0BAF0F}" type="datetime1">
              <a:rPr lang="en-US" smtClean="0"/>
              <a:t>9/28/2022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88EBB-C54B-4386-AD69-89852E866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6A556C-6E86-4AC5-85F8-ED485BEDA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116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66B83-B976-4F05-AF1D-3FF3AAF23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85B90-BA6A-41F8-8B50-F008B525D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0CA8B0-16AE-4884-A235-F6B92BDE99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DE0A2D-94AC-441A-A3D9-30D83C3EEC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727018-1701-458B-A911-BB32C8AE10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CC3DC1-DC7B-4CE0-813C-4A42D8072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49163-D8E8-4C2A-BB58-0E07FBF488F6}" type="datetime1">
              <a:rPr lang="en-US" smtClean="0"/>
              <a:t>9/28/2022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41C85F-E00E-42CA-8A07-621AC5AFE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146E72-6668-4832-9ABC-FDBC054E3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01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1CC07-6321-4A0A-8D95-EEF0DB7F1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749D8C-CAF0-4832-8A75-281C5DC33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B88C-3D96-415D-9B73-7DE0E6DF1398}" type="datetime1">
              <a:rPr lang="en-US" smtClean="0"/>
              <a:t>9/28/2022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4C8BAF-AA2F-4462-9884-D8B16615B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896EED-4B6C-4C0F-A721-64D163BBA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513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6FA5B-66C2-4A25-90CD-3FF433849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740B-4136-4475-A52E-A8FD87541061}" type="datetime1">
              <a:rPr lang="en-US" smtClean="0"/>
              <a:t>9/28/2022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225400-3AE4-4604-BAC3-C578C43FF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042AF-750E-4E80-9A7B-73DAC66D3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556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48F54-FAC6-43DE-8A0D-B0F230711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5B526-C9D7-42BC-9C68-3F9EF0602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4B57F-AD2E-4ADF-BA13-BCD2C08AE5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F3728C-8ADC-45E3-BF18-138141178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F73B2-8D95-441E-9175-934EE48855D9}" type="datetime1">
              <a:rPr lang="en-US" smtClean="0"/>
              <a:t>9/28/2022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0EBAA6-F2BF-49AD-B46C-EF41C8727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F5CDA2-DF1A-4282-BAEE-272D4A1E5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31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DB428-D3E9-4715-A8D4-94A3D8D93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73649B-B861-4EDC-91B6-0D17771CC6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936B8-EFB2-410C-94E7-127D093E99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1E7E7E-10E7-4BA7-8A80-1B1B1E2E1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39BFF-DF3B-40B1-B179-954A92544CC0}" type="datetime1">
              <a:rPr lang="en-US" smtClean="0"/>
              <a:t>9/28/2022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1273CF-FB2E-4586-992A-77B2B23E4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B28C12-185D-4285-82F7-BEFA2280A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F6C8F-3CBD-4B17-8D47-8946873A8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FFB20B-A226-4E61-96D8-A1C948E864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D9F76-4932-42AE-8FCE-0CA148839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E8DBE-777A-43CB-8110-67012D93D230}" type="datetime1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27C94-C032-422E-8F24-F16564E03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B80E4-0176-492D-AF0A-CC71EBF4B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59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8DB107-B47C-470A-994F-EE81968E54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2627AA-9E42-4F12-A892-E957F0E73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9D2D03-97A6-4307-995A-A838594A8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9322-3F52-4279-998A-CA1A1F9D3047}" type="datetime1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142FB-59EB-4603-A0C2-59A75A9FC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7C2E77-E32C-481E-BC78-6FB005B8E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49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7F4689-6F4C-B213-F94D-8FD9A781CA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DCBA9C-B622-8F39-85E5-B2252066D7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8F5C96D-6350-FFBA-6AA4-5320D4BA5D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92DC51-C99D-4BC6-8AE1-B1CA0DABD0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1592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709466-9A75-7177-0A63-3BFDF5F7C9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1EE131-FDAE-41F6-560A-FB4C84B3E1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86D780-8B52-FF57-6C01-8341A531B0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3F2D24-D07C-47A9-81F6-88A8293838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3451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22E230-D7CB-3252-3AE6-CFD704DFFC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BF58F2-F3D6-7A56-3BE7-BD44B92BA4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577C02-0CA9-EDA8-7CD5-3E82CBC947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3E4FE7-5ECE-45DE-991C-C67E22BDCB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0341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E53393-C7A7-1DF7-245F-4FD82F87BB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1942D-5BFF-9453-B047-3B7352D822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23156B-9760-546A-EF60-9132233574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EC9ADE-AD5D-49E2-A4AD-641C41B5D9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8769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058A9FD-A00F-9FF4-B503-F3EA6E21EB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6A7CBA1-2449-4D9D-13B2-77C5EA4277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0899501-ABE0-65FD-1A67-F686E25ED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AF485D-29E0-42CA-9A91-9A7856144C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9628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77F5F60-544D-744E-84C9-69F14B9B46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C251A6C-67E5-D838-4B3B-8AF29BA42C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92CB4DF-F595-1985-69CB-0547473631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E01EC0-2FB3-461F-AE5E-7AB1B5A3BD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39230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D1DB335-50B9-6B93-5FAC-DDC61DB4E3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0CB8977-67A1-37D0-D84D-D0A364D40E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EFB07A4-DC55-65D7-88C0-250C72D135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A10AF8-E383-49CE-9BF5-ABE5FAFCB2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70362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C28EC9-3D60-A7FB-3879-101D3EF469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DB4A15-1E6F-F06A-43CB-B605A0A4A5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E44543-B52D-CF5E-93E1-230B7243FA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EB9558-6F18-484C-B150-20546EEAA6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9006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B496EC-D3E4-5637-0890-16DF30113F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64CFD3-3FF5-55B1-EC25-78556FD4BD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E2700-B2A5-C047-CD5B-E3E094BD5E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51D3CE-FC30-4F9D-80E2-26673BC20B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91470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9E3608-BC9F-EA5E-6085-131B33AA24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DA91C4-CB4A-4E5A-A998-4178EEC2B4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D1A0BAD-1B5C-B843-9D9D-3660101DC6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1F1749-BCD9-4191-9B17-3C6325B2B3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38775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0A4E77-BC55-93A5-9453-BE7B557649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2FAECF-FC95-90A0-657E-02F34E99CF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6EF8EB-D9B7-4D6A-6986-D443A1E69B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E448D-E56B-4262-8F2F-2A57F3B002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9277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68F1AB-DD10-7E32-440B-E9793CE0BA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9F8C63C-CE64-2E70-B3D2-41DDA81250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EEC63A-8954-C849-F23A-0E008EF78D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0BD7A8-EE1E-4F35-9380-1F1888A1BD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14939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BAC7A7-B974-E861-5D43-E070F9317C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21F3C41-1E2E-7DA6-F2DE-2C4F2B11EE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671F4AD-C53A-36B0-CEB7-7C5182C1DC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2FFFE-0667-4D7B-AB18-B667684774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0179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DAEBAE-1C05-EAE2-652B-EB26035B65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050838-30CC-B531-9196-372DCB6FB0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AC8FF4-447F-F55A-C87F-6E09A9F409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B095AE-0BEC-43DA-AC17-9ED8AF9EF7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19484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BFA5E2-744C-F082-BADC-A9089E5EA3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E398BA-3A0B-F082-84BF-EA15B6E2F8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FF42E-FDBB-036F-749A-1111657A3B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52F19E-54BE-4172-956C-DF413D3144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07594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EB6E656-4D80-5FBF-3149-2388A69CED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0D99FC-3D01-71E9-CEB8-2FBC15B714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BE74485-C5C9-493B-824D-A303B1ED41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D8DAF2-0F17-40E2-9334-B59B76FE6C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85475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0FC0AC7-3F76-B3CB-E66A-1619DC9991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5F7C67B-980C-36B4-9BA9-D383011C7E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6D22873-8C87-A629-0FFF-35B18ED12D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E992A-6F27-4A9B-B3C3-584D6B8244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935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7853B59-40BB-9F87-A385-DC3A61D46C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E48BBAF-3477-598F-C9FC-D10BF65EB3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8E1A9EE-18F9-9C3F-2CEF-0A8E3BFB4F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B2704D-C518-4E5E-8EF7-0EFEABE8F0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1431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86DCD2-CAED-A594-E6C9-B0FC9E810F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780ECA-813A-5D77-F2B6-2730D3F61D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E2888A-2157-0B34-A413-6F1149B96E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D05315-2CBC-410F-B7B9-6B1FBEC56C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867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151620-D6DE-8DBF-58C6-FEF4AA983A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0F7347-93FF-72FF-2DB5-46B23D2B39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B9497E-C757-DC76-E723-AE54C40A73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E56-6BB9-44AA-926D-52279EF042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4356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7B170D-B17A-87E6-95FD-635F38C6E9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ED7A18-2326-D8EC-2B1B-64A4C444EF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8C4CAB-BE75-C46A-E2A6-E2F8FED1F8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88C1B7-BF97-4253-8491-DC024BEA40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04862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5FD78D-E09D-F729-D235-8390F1B754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A66334-27CE-89B5-4E10-E610B128CA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738D18-81CD-BCE8-78A1-212DFE03AB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88A553-0610-4891-BE98-A999A2C982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7538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E6E0A9-06F8-4622-8AF8-7E0EE2BE3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81349-9AE4-420D-8002-264D830E7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76EBB-4C35-48DC-8D47-22DA790F6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B5B81-2310-4F72-8B1F-23C162EC0E90}" type="datetime1">
              <a:rPr lang="en-US" smtClean="0"/>
              <a:t>9/28/2022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18F36-087C-471E-911C-8B01CCFE33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75830-CD46-4BAC-8D02-E6A2F7E6B6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2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688C469-7F62-A2F3-38D4-F2D3E16A67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C91D26F-6BD2-446C-5E11-00796DFFBA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9CD7745-5593-18AC-D581-3CF662941BE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E354D86-A365-7594-A687-EC7861E9E00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61C1048-7839-9EBB-FACA-D73FF9509F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D9D265F-30A7-4324-9273-0F376D2A4A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225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E61FB8C-7541-E6CC-FA18-A6145CCDB5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83F813D-D046-5E9B-1CCF-FB49FD6A35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9B56EDD-CD52-93B7-0EEF-BAD51FC2B34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F3AC65F-55C4-DEA4-22AB-B666B877C23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9460385-CD7F-477D-C64C-D31F8D9086B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4BC0E25-B438-46DC-8C1E-E45A06D63E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3490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2937AF2-B9BA-4498-9CE6-D2A864BD1DE0}"/>
              </a:ext>
            </a:extLst>
          </p:cNvPr>
          <p:cNvSpPr txBox="1"/>
          <p:nvPr/>
        </p:nvSpPr>
        <p:spPr>
          <a:xfrm>
            <a:off x="1243911" y="1933731"/>
            <a:ext cx="8894617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4000" b="1" dirty="0">
              <a:solidFill>
                <a:srgbClr val="242021"/>
              </a:solidFill>
              <a:latin typeface="Helvetica "/>
            </a:endParaRPr>
          </a:p>
          <a:p>
            <a:pPr algn="ctr">
              <a:spcBef>
                <a:spcPct val="20000"/>
              </a:spcBef>
              <a:defRPr/>
            </a:pPr>
            <a:r>
              <a:rPr lang="en-US" sz="50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 </a:t>
            </a:r>
            <a:r>
              <a:rPr lang="en-US" sz="5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Digestive Enzymes</a:t>
            </a:r>
            <a:endParaRPr kumimoji="0" lang="en-US" sz="5400" b="1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uLnTx/>
              <a:uFillTx/>
              <a:latin typeface="Helvetica "/>
              <a:ea typeface="+mn-ea"/>
              <a:cs typeface="+mj-cs"/>
            </a:endParaRPr>
          </a:p>
          <a:p>
            <a:pPr algn="ctr"/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dwardian Script ITC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itchFamily="66" charset="0"/>
                <a:ea typeface="+mn-ea"/>
                <a:cs typeface="+mn-cs"/>
              </a:rPr>
              <a:t>  By: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itchFamily="66" charset="0"/>
                <a:ea typeface="+mn-ea"/>
                <a:cs typeface="+mn-cs"/>
              </a:rPr>
              <a:t>   Dr.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itchFamily="66" charset="0"/>
                <a:ea typeface="+mn-ea"/>
                <a:cs typeface="+mn-cs"/>
              </a:rPr>
              <a:t>Faten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itchFamily="66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itchFamily="66" charset="0"/>
                <a:ea typeface="+mn-ea"/>
                <a:cs typeface="+mn-cs"/>
              </a:rPr>
              <a:t>Allyan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itchFamily="66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itchFamily="66" charset="0"/>
                <a:ea typeface="+mn-ea"/>
                <a:cs typeface="+mn-cs"/>
              </a:rPr>
              <a:t>        Ph.D. of Medical Biochemistry</a:t>
            </a:r>
          </a:p>
          <a:p>
            <a:pPr algn="ctr"/>
            <a:endParaRPr lang="en-US" sz="4000" b="1" dirty="0">
              <a:solidFill>
                <a:srgbClr val="242021"/>
              </a:solidFill>
              <a:latin typeface="Helvetica "/>
            </a:endParaRPr>
          </a:p>
          <a:p>
            <a:pPr algn="ctr"/>
            <a:endParaRPr lang="en-US" b="1" dirty="0">
              <a:latin typeface="Embassy BT" panose="03030602040507090C03" pitchFamily="66" charset="0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3983C34A-E80C-C866-1419-8B1B8F47DC41}"/>
              </a:ext>
            </a:extLst>
          </p:cNvPr>
          <p:cNvSpPr txBox="1"/>
          <p:nvPr/>
        </p:nvSpPr>
        <p:spPr>
          <a:xfrm>
            <a:off x="0" y="590847"/>
            <a:ext cx="3957403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</a:rPr>
              <a:t>GIT Module</a:t>
            </a:r>
            <a:endParaRPr lang="ar-SA" sz="5400" b="1" dirty="0">
              <a:solidFill>
                <a:srgbClr val="002060"/>
              </a:solidFill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468D2CB0-F19E-2D04-5D0B-2DB7BD1D6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4079" y="0"/>
            <a:ext cx="3057993" cy="2105025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A1871B3E-A471-91E9-594A-F3B3D63E3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50" y="1609583"/>
            <a:ext cx="302895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33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8D96DAF-9233-7AAC-AD06-CF7B7B93C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1"/>
            <a:ext cx="8382000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rgbClr val="339933"/>
              </a:buClr>
              <a:tabLst>
                <a:tab pos="2743200" algn="l"/>
              </a:tabLst>
              <a:defRPr/>
            </a:pPr>
            <a:r>
              <a:rPr lang="en-US" sz="41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The Digestive System Function</a:t>
            </a: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B71C74D2-81F9-D06E-0BE1-8F6BA1787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152400" cy="1295400"/>
          </a:xfrm>
          <a:prstGeom prst="rect">
            <a:avLst/>
          </a:prstGeom>
          <a:solidFill>
            <a:srgbClr val="009999"/>
          </a:solidFill>
          <a:ln w="254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3078" name="Line 6">
            <a:extLst>
              <a:ext uri="{FF2B5EF4-FFF2-40B4-BE49-F238E27FC236}">
                <a16:creationId xmlns:a16="http://schemas.microsoft.com/office/drawing/2014/main" id="{E6C1EA72-42C8-BA2C-3452-68A32F42E56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28600"/>
            <a:ext cx="8915400" cy="0"/>
          </a:xfrm>
          <a:prstGeom prst="line">
            <a:avLst/>
          </a:prstGeom>
          <a:noFill/>
          <a:ln w="3810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3079" name="Text Box 7">
            <a:extLst>
              <a:ext uri="{FF2B5EF4-FFF2-40B4-BE49-F238E27FC236}">
                <a16:creationId xmlns:a16="http://schemas.microsoft.com/office/drawing/2014/main" id="{BF48A38A-3E0E-5268-787F-E50C0D54E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1" y="1993900"/>
            <a:ext cx="8245475" cy="3782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7388" indent="-2301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en-US" altLang="en-US" sz="3400" dirty="0">
                <a:latin typeface="Arial" panose="020B0604020202020204" pitchFamily="34" charset="0"/>
              </a:rPr>
              <a:t> Digestion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400" dirty="0">
                <a:latin typeface="Arial" panose="020B0604020202020204" pitchFamily="34" charset="0"/>
              </a:rPr>
              <a:t>Breakdown of ingested food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en-US" altLang="en-US" sz="3400" dirty="0">
                <a:latin typeface="Arial" panose="020B0604020202020204" pitchFamily="34" charset="0"/>
              </a:rPr>
              <a:t> Absorption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000" dirty="0">
                <a:latin typeface="Arial" panose="020B0604020202020204" pitchFamily="34" charset="0"/>
              </a:rPr>
              <a:t>Passage of nutrients into the blood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en-US" altLang="en-US" sz="3400" dirty="0">
                <a:latin typeface="Arial" panose="020B0604020202020204" pitchFamily="34" charset="0"/>
              </a:rPr>
              <a:t> Metabolism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000" dirty="0">
                <a:latin typeface="Arial" panose="020B0604020202020204" pitchFamily="34" charset="0"/>
              </a:rPr>
              <a:t>Production of cellular energy (ATP)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build="p" autoUpdateAnimBg="0" advAuto="0"/>
      <p:bldP spid="307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DA2D96D-4F75-4E8E-DE6A-1B0E3A6FB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1"/>
            <a:ext cx="8382000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339933"/>
              </a:buClr>
              <a:tabLst>
                <a:tab pos="2743200" algn="l"/>
              </a:tabLst>
              <a:defRPr/>
            </a:pPr>
            <a:r>
              <a:rPr lang="en-US" sz="41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Organs of the Digestive System</a:t>
            </a:r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46847A1-E071-54A9-EB7E-B5C2AE96A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152400" cy="1295400"/>
          </a:xfrm>
          <a:prstGeom prst="rect">
            <a:avLst/>
          </a:prstGeom>
          <a:solidFill>
            <a:srgbClr val="009999"/>
          </a:solidFill>
          <a:ln w="254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4102" name="Line 6">
            <a:extLst>
              <a:ext uri="{FF2B5EF4-FFF2-40B4-BE49-F238E27FC236}">
                <a16:creationId xmlns:a16="http://schemas.microsoft.com/office/drawing/2014/main" id="{54C9A9FC-9954-7E20-033B-3A13289CD9A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28600"/>
            <a:ext cx="8915400" cy="0"/>
          </a:xfrm>
          <a:prstGeom prst="line">
            <a:avLst/>
          </a:prstGeom>
          <a:noFill/>
          <a:ln w="3810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103" name="Text Box 7">
            <a:extLst>
              <a:ext uri="{FF2B5EF4-FFF2-40B4-BE49-F238E27FC236}">
                <a16:creationId xmlns:a16="http://schemas.microsoft.com/office/drawing/2014/main" id="{FE8AC70D-FAFC-DEF8-B44A-A2C37C8CE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918761"/>
            <a:ext cx="8991600" cy="313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4538" indent="-28733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en-US" altLang="en-US" sz="3400" dirty="0">
                <a:latin typeface="Arial" panose="020B0604020202020204" pitchFamily="34" charset="0"/>
              </a:rPr>
              <a:t> Two main groups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000" dirty="0">
                <a:latin typeface="Arial" panose="020B0604020202020204" pitchFamily="34" charset="0"/>
              </a:rPr>
              <a:t>Alimentary canal – continuous coiled hollow tube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000" dirty="0">
                <a:latin typeface="Arial" panose="020B0604020202020204" pitchFamily="34" charset="0"/>
              </a:rPr>
              <a:t>Accessory digestive organs (</a:t>
            </a:r>
            <a:r>
              <a:rPr lang="en-US" sz="3000" dirty="0">
                <a:latin typeface="Arial" panose="020B0604020202020204" pitchFamily="34" charset="0"/>
              </a:rPr>
              <a:t>teeth, tongue, and glandular organs such as salivary glands, liver, gallbladder, and pancreas)</a:t>
            </a:r>
            <a:endParaRPr lang="en-US" altLang="en-US" sz="3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uild="p" autoUpdateAnimBg="0" advAuto="0"/>
      <p:bldP spid="410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6DC5CDB-E2C3-F5F6-B9BC-6B367199D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0"/>
            <a:ext cx="83820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rgbClr val="339933"/>
              </a:buClr>
              <a:tabLst>
                <a:tab pos="2743200" algn="l"/>
              </a:tabLst>
              <a:defRPr/>
            </a:pPr>
            <a:r>
              <a:rPr lang="en-US" sz="41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Organs of the Alimentary Canal</a:t>
            </a: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9F085BF3-E3B4-4E38-84CC-DA917EBBC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152400" cy="1295400"/>
          </a:xfrm>
          <a:prstGeom prst="rect">
            <a:avLst/>
          </a:prstGeom>
          <a:solidFill>
            <a:srgbClr val="009999"/>
          </a:solidFill>
          <a:ln w="254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6150" name="Line 6">
            <a:extLst>
              <a:ext uri="{FF2B5EF4-FFF2-40B4-BE49-F238E27FC236}">
                <a16:creationId xmlns:a16="http://schemas.microsoft.com/office/drawing/2014/main" id="{2CA0FA17-0A0B-3F90-A3C2-DF1BFC2FF03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28600"/>
            <a:ext cx="8915400" cy="0"/>
          </a:xfrm>
          <a:prstGeom prst="line">
            <a:avLst/>
          </a:prstGeom>
          <a:noFill/>
          <a:ln w="3810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2A507BE6-5AFD-E40F-782D-BE5583D70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1" y="1600200"/>
            <a:ext cx="8245475" cy="4592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400">
                <a:latin typeface="Arial" panose="020B0604020202020204" pitchFamily="34" charset="0"/>
              </a:rPr>
              <a:t>Mouth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400">
                <a:latin typeface="Arial" panose="020B0604020202020204" pitchFamily="34" charset="0"/>
              </a:rPr>
              <a:t>Pharynx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400">
                <a:latin typeface="Arial" panose="020B0604020202020204" pitchFamily="34" charset="0"/>
              </a:rPr>
              <a:t>Esophagus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400">
                <a:latin typeface="Arial" panose="020B0604020202020204" pitchFamily="34" charset="0"/>
              </a:rPr>
              <a:t>Stomach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400">
                <a:latin typeface="Arial" panose="020B0604020202020204" pitchFamily="34" charset="0"/>
              </a:rPr>
              <a:t>Small intestine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400">
                <a:latin typeface="Arial" panose="020B0604020202020204" pitchFamily="34" charset="0"/>
              </a:rPr>
              <a:t>Large intestine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400">
                <a:latin typeface="Arial" panose="020B0604020202020204" pitchFamily="34" charset="0"/>
              </a:rPr>
              <a:t>Anus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 autoUpdateAnimBg="0" advAuto="0"/>
      <p:bldP spid="615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1CC426C7-98DF-2055-47E4-CECF116C9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1"/>
            <a:ext cx="83820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339933"/>
              </a:buClr>
              <a:tabLst>
                <a:tab pos="2743200" algn="l"/>
              </a:tabLst>
              <a:defRPr/>
            </a:pPr>
            <a:r>
              <a:rPr lang="en-US" sz="34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Organs of the Digestive System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4FA8804E-9EB4-828F-AC4A-F4BD76A14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152400" cy="1295400"/>
          </a:xfrm>
          <a:prstGeom prst="rect">
            <a:avLst/>
          </a:prstGeom>
          <a:solidFill>
            <a:srgbClr val="009999"/>
          </a:solidFill>
          <a:ln w="254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5126" name="Line 6">
            <a:extLst>
              <a:ext uri="{FF2B5EF4-FFF2-40B4-BE49-F238E27FC236}">
                <a16:creationId xmlns:a16="http://schemas.microsoft.com/office/drawing/2014/main" id="{85F19EC9-0C75-7F56-3D36-30DF918F6B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28600"/>
            <a:ext cx="8915400" cy="0"/>
          </a:xfrm>
          <a:prstGeom prst="line">
            <a:avLst/>
          </a:prstGeom>
          <a:noFill/>
          <a:ln w="3810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pic>
        <p:nvPicPr>
          <p:cNvPr id="5127" name="Picture 7">
            <a:extLst>
              <a:ext uri="{FF2B5EF4-FFF2-40B4-BE49-F238E27FC236}">
                <a16:creationId xmlns:a16="http://schemas.microsoft.com/office/drawing/2014/main" id="{15E276BF-D961-876A-1790-29563DB9C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0"/>
          <a:stretch>
            <a:fillRect/>
          </a:stretch>
        </p:blipFill>
        <p:spPr bwMode="auto">
          <a:xfrm>
            <a:off x="3514725" y="838200"/>
            <a:ext cx="52324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0F2AD868-C049-9242-815C-D81660F38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0"/>
            <a:ext cx="83820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rgbClr val="339933"/>
              </a:buClr>
              <a:tabLst>
                <a:tab pos="2743200" algn="l"/>
              </a:tabLst>
              <a:defRPr/>
            </a:pPr>
            <a:r>
              <a:rPr lang="en-US" sz="41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Processes of the Mouth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7B7BA2CD-EF09-9D2C-AEC2-FFF72237A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152400" cy="1295400"/>
          </a:xfrm>
          <a:prstGeom prst="rect">
            <a:avLst/>
          </a:prstGeom>
          <a:solidFill>
            <a:srgbClr val="009999"/>
          </a:solidFill>
          <a:ln w="254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10246" name="Line 6">
            <a:extLst>
              <a:ext uri="{FF2B5EF4-FFF2-40B4-BE49-F238E27FC236}">
                <a16:creationId xmlns:a16="http://schemas.microsoft.com/office/drawing/2014/main" id="{414BE30A-921B-D8C1-00FB-BA4EF6384FA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28600"/>
            <a:ext cx="8915400" cy="0"/>
          </a:xfrm>
          <a:prstGeom prst="line">
            <a:avLst/>
          </a:prstGeom>
          <a:noFill/>
          <a:ln w="3810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0247" name="Text Box 7">
            <a:extLst>
              <a:ext uri="{FF2B5EF4-FFF2-40B4-BE49-F238E27FC236}">
                <a16:creationId xmlns:a16="http://schemas.microsoft.com/office/drawing/2014/main" id="{78A3AFC0-CAE5-0A81-C6E9-136AC5989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1" y="2362200"/>
            <a:ext cx="8245475" cy="2551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400">
                <a:latin typeface="Arial" panose="020B0604020202020204" pitchFamily="34" charset="0"/>
              </a:rPr>
              <a:t>Mastication (chewing) of food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400">
                <a:latin typeface="Arial" panose="020B0604020202020204" pitchFamily="34" charset="0"/>
              </a:rPr>
              <a:t>Mixing masticated food with saliva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400">
                <a:latin typeface="Arial" panose="020B0604020202020204" pitchFamily="34" charset="0"/>
              </a:rPr>
              <a:t>Initiation of swallowing by the tongue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400">
                <a:latin typeface="Arial" panose="020B0604020202020204" pitchFamily="34" charset="0"/>
              </a:rPr>
              <a:t>Allowing for the sense of taste</a:t>
            </a:r>
            <a:endParaRPr lang="en-US" altLang="en-US" sz="30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 autoUpdateAnimBg="0" advAuto="0"/>
      <p:bldP spid="1024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FE9CB545-9E92-7F58-EC61-7B84D3E55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0"/>
            <a:ext cx="8382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tabLst>
                <a:tab pos="2743200" algn="l"/>
              </a:tabLst>
              <a:defRPr/>
            </a:pPr>
            <a:r>
              <a:rPr lang="en-US" sz="54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Saliva</a:t>
            </a:r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AA7964CE-102C-9E9D-A1C1-97C9388E7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152400" cy="1295400"/>
          </a:xfrm>
          <a:prstGeom prst="rect">
            <a:avLst/>
          </a:prstGeom>
          <a:solidFill>
            <a:srgbClr val="009999"/>
          </a:solidFill>
          <a:ln w="254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50182" name="Line 6">
            <a:extLst>
              <a:ext uri="{FF2B5EF4-FFF2-40B4-BE49-F238E27FC236}">
                <a16:creationId xmlns:a16="http://schemas.microsoft.com/office/drawing/2014/main" id="{B619F848-1EE2-F64E-17BE-2ABA233D94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28600"/>
            <a:ext cx="8915400" cy="0"/>
          </a:xfrm>
          <a:prstGeom prst="line">
            <a:avLst/>
          </a:prstGeom>
          <a:noFill/>
          <a:ln w="3810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ar-SA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11" name="Text Box 7">
            <a:extLst>
              <a:ext uri="{FF2B5EF4-FFF2-40B4-BE49-F238E27FC236}">
                <a16:creationId xmlns:a16="http://schemas.microsoft.com/office/drawing/2014/main" id="{0391441D-8626-F786-2769-BA4156A6F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273" y="1949450"/>
            <a:ext cx="9991898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Mixture of mucus and serous fluids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to form a </a:t>
            </a:r>
            <a:r>
              <a:rPr lang="en-US" altLang="en-US" sz="3600" dirty="0">
                <a:solidFill>
                  <a:srgbClr val="FF0000"/>
                </a:solidFill>
                <a:latin typeface="Arial" panose="020B0604020202020204" pitchFamily="34" charset="0"/>
              </a:rPr>
              <a:t>food bolus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ConHelpstains</a:t>
            </a: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600" dirty="0">
                <a:solidFill>
                  <a:srgbClr val="FF0000"/>
                </a:solidFill>
                <a:latin typeface="Arial" panose="020B0604020202020204" pitchFamily="34" charset="0"/>
              </a:rPr>
              <a:t>salivary amylase </a:t>
            </a: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to begin </a:t>
            </a:r>
            <a:r>
              <a:rPr lang="en-US" altLang="en-US" sz="3600" dirty="0">
                <a:solidFill>
                  <a:srgbClr val="FF0000"/>
                </a:solidFill>
                <a:latin typeface="Arial" panose="020B0604020202020204" pitchFamily="34" charset="0"/>
              </a:rPr>
              <a:t>starch digestion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Dissolves </a:t>
            </a:r>
            <a:r>
              <a:rPr lang="en-US" altLang="en-US" sz="3600" dirty="0">
                <a:solidFill>
                  <a:srgbClr val="FF0000"/>
                </a:solidFill>
                <a:latin typeface="Arial" panose="020B0604020202020204" pitchFamily="34" charset="0"/>
              </a:rPr>
              <a:t>chemicals</a:t>
            </a:r>
            <a:r>
              <a:rPr lang="en-US" alt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so they can be </a:t>
            </a:r>
            <a:r>
              <a:rPr lang="en-US" altLang="en-US" sz="3600" dirty="0">
                <a:solidFill>
                  <a:srgbClr val="FF0000"/>
                </a:solidFill>
                <a:latin typeface="Arial" panose="020B0604020202020204" pitchFamily="34" charset="0"/>
              </a:rPr>
              <a:t>tasted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build="p" autoUpdateAnimBg="0" advAuto="0"/>
      <p:bldP spid="4711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A24673-D23C-4E45-951D-BF8453AD3E53}"/>
              </a:ext>
            </a:extLst>
          </p:cNvPr>
          <p:cNvSpPr txBox="1"/>
          <p:nvPr/>
        </p:nvSpPr>
        <p:spPr>
          <a:xfrm>
            <a:off x="238538" y="302280"/>
            <a:ext cx="1176793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  <a:cs typeface="Arial" panose="020B0604020202020204" pitchFamily="34" charset="0"/>
              </a:rPr>
              <a:t>Dietary nutrients are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  <a:cs typeface="Arial" panose="020B0604020202020204" pitchFamily="34" charset="0"/>
              </a:rPr>
              <a:t>large polymers (large molecules)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  <a:cs typeface="Arial" panose="020B0604020202020204" pitchFamily="34" charset="0"/>
              </a:rPr>
              <a:t>that have to be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  <a:cs typeface="Arial" panose="020B0604020202020204" pitchFamily="34" charset="0"/>
              </a:rPr>
              <a:t>hydrolyzed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  <a:cs typeface="Arial" panose="020B0604020202020204" pitchFamily="34" charset="0"/>
              </a:rPr>
              <a:t> by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  <a:cs typeface="Arial" panose="020B0604020202020204" pitchFamily="34" charset="0"/>
              </a:rPr>
              <a:t>enzymes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  <a:cs typeface="Arial" panose="020B0604020202020204" pitchFamily="34" charset="0"/>
              </a:rPr>
              <a:t> in the gastrointestinal (GI) tract, and the breakdown products, including 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Helvetica "/>
                <a:cs typeface="Arial" panose="020B0604020202020204" pitchFamily="34" charset="0"/>
              </a:rPr>
              <a:t>monosaccharides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  <a:cs typeface="Arial" panose="020B0604020202020204" pitchFamily="34" charset="0"/>
              </a:rPr>
              <a:t>, 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Helvetica "/>
                <a:cs typeface="Arial" panose="020B0604020202020204" pitchFamily="34" charset="0"/>
              </a:rPr>
              <a:t>amino acids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  <a:cs typeface="Arial" panose="020B0604020202020204" pitchFamily="34" charset="0"/>
              </a:rPr>
              <a:t>, and 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Helvetica "/>
                <a:cs typeface="Arial" panose="020B0604020202020204" pitchFamily="34" charset="0"/>
              </a:rPr>
              <a:t>fatty acids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  <a:cs typeface="Arial" panose="020B0604020202020204" pitchFamily="34" charset="0"/>
              </a:rPr>
              <a:t>, are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  <a:cs typeface="Arial" panose="020B0604020202020204" pitchFamily="34" charset="0"/>
              </a:rPr>
              <a:t>absorbed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  <a:cs typeface="Arial" panose="020B0604020202020204" pitchFamily="34" charset="0"/>
              </a:rPr>
              <a:t>.</a:t>
            </a:r>
            <a:r>
              <a:rPr lang="en-US" sz="2800" dirty="0">
                <a:latin typeface="Helvetica 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37DFCE-C7A7-4742-94B2-982E6218B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74309"/>
            <a:ext cx="12006469" cy="35820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17D34A-84FE-4C1B-93AA-D1B63FE29AC1}"/>
              </a:ext>
            </a:extLst>
          </p:cNvPr>
          <p:cNvSpPr txBox="1"/>
          <p:nvPr/>
        </p:nvSpPr>
        <p:spPr>
          <a:xfrm>
            <a:off x="728868" y="2221252"/>
            <a:ext cx="71296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dirty="0">
                <a:solidFill>
                  <a:srgbClr val="242021"/>
                </a:solidFill>
                <a:effectLst/>
                <a:latin typeface="Helvetica "/>
              </a:rPr>
              <a:t>Dietary Nutrients and Their Fates in the </a:t>
            </a:r>
            <a:r>
              <a:rPr lang="en-US" sz="2400" b="1" dirty="0">
                <a:solidFill>
                  <a:srgbClr val="242021"/>
                </a:solidFill>
                <a:latin typeface="Helvetica "/>
              </a:rPr>
              <a:t>GIT</a:t>
            </a:r>
            <a:endParaRPr lang="en-US" sz="2400" b="1" dirty="0">
              <a:latin typeface="Helvetica 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3EB15F91-5323-B870-6A1B-F2589E61CB8B}"/>
              </a:ext>
            </a:extLst>
          </p:cNvPr>
          <p:cNvSpPr txBox="1"/>
          <p:nvPr/>
        </p:nvSpPr>
        <p:spPr>
          <a:xfrm flipH="1">
            <a:off x="1030778" y="4089862"/>
            <a:ext cx="1463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disaccharide </a:t>
            </a:r>
            <a:endParaRPr lang="ar-SA" dirty="0"/>
          </a:p>
        </p:txBody>
      </p:sp>
      <p:sp>
        <p:nvSpPr>
          <p:cNvPr id="13" name="قوس كبير أيمن 12">
            <a:extLst>
              <a:ext uri="{FF2B5EF4-FFF2-40B4-BE49-F238E27FC236}">
                <a16:creationId xmlns:a16="http://schemas.microsoft.com/office/drawing/2014/main" id="{E032041A-AD7A-4A16-4874-BCEEA323E00B}"/>
              </a:ext>
            </a:extLst>
          </p:cNvPr>
          <p:cNvSpPr/>
          <p:nvPr/>
        </p:nvSpPr>
        <p:spPr>
          <a:xfrm>
            <a:off x="838200" y="3773978"/>
            <a:ext cx="45719" cy="86452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85774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67A0D2-BB95-425F-9BB9-FCA5260F7568}"/>
              </a:ext>
            </a:extLst>
          </p:cNvPr>
          <p:cNvSpPr txBox="1"/>
          <p:nvPr/>
        </p:nvSpPr>
        <p:spPr>
          <a:xfrm>
            <a:off x="399011" y="116378"/>
            <a:ext cx="205264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i="0" u="sng" dirty="0">
                <a:solidFill>
                  <a:srgbClr val="201C6F"/>
                </a:solidFill>
                <a:effectLst/>
                <a:latin typeface="Helvetica "/>
              </a:rPr>
              <a:t>Saliva</a:t>
            </a:r>
            <a:r>
              <a:rPr lang="en-US" u="sng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8D0F90-FFB2-4059-A90B-48CA022341AB}"/>
              </a:ext>
            </a:extLst>
          </p:cNvPr>
          <p:cNvSpPr txBox="1"/>
          <p:nvPr/>
        </p:nvSpPr>
        <p:spPr>
          <a:xfrm>
            <a:off x="232756" y="249382"/>
            <a:ext cx="11760461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b="0" i="0" dirty="0">
              <a:solidFill>
                <a:srgbClr val="242021"/>
              </a:solidFill>
              <a:effectLst/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b="0" i="0" dirty="0">
              <a:solidFill>
                <a:srgbClr val="242021"/>
              </a:solidFill>
              <a:effectLst/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i="0" dirty="0">
                <a:solidFill>
                  <a:srgbClr val="242021"/>
                </a:solidFill>
                <a:effectLst/>
                <a:latin typeface="Helvetica "/>
              </a:rPr>
              <a:t>Saliva convert food into a </a:t>
            </a:r>
            <a:r>
              <a:rPr lang="en-US" sz="2600" b="0" i="0" dirty="0">
                <a:solidFill>
                  <a:srgbClr val="FF0000"/>
                </a:solidFill>
                <a:effectLst/>
                <a:latin typeface="Helvetica "/>
              </a:rPr>
              <a:t>homogeneous mass </a:t>
            </a:r>
            <a:r>
              <a:rPr lang="en-US" sz="2600" b="0" i="0" dirty="0">
                <a:solidFill>
                  <a:srgbClr val="242021"/>
                </a:solidFill>
                <a:effectLst/>
                <a:latin typeface="Helvetica "/>
              </a:rPr>
              <a:t>during mastication. </a:t>
            </a:r>
          </a:p>
          <a:p>
            <a:endParaRPr lang="ar-SA" sz="2600" dirty="0">
              <a:solidFill>
                <a:srgbClr val="242021"/>
              </a:solidFill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i="0" dirty="0">
                <a:solidFill>
                  <a:srgbClr val="242021"/>
                </a:solidFill>
                <a:effectLst/>
                <a:latin typeface="Helvetica "/>
              </a:rPr>
              <a:t>Salivary gland produce enzymes</a:t>
            </a:r>
          </a:p>
          <a:p>
            <a:endParaRPr lang="en-US" sz="2600" dirty="0">
              <a:solidFill>
                <a:srgbClr val="242021"/>
              </a:solidFill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i="0" dirty="0">
                <a:solidFill>
                  <a:srgbClr val="242021"/>
                </a:solidFill>
                <a:effectLst/>
                <a:latin typeface="Helvetica "/>
              </a:rPr>
              <a:t>The enzymes in saliva are </a:t>
            </a:r>
            <a:r>
              <a:rPr lang="en-US" sz="2600" b="0" i="0" u="sng" dirty="0">
                <a:solidFill>
                  <a:srgbClr val="FF0000"/>
                </a:solidFill>
                <a:effectLst/>
                <a:latin typeface="Helvetica "/>
              </a:rPr>
              <a:t>α</a:t>
            </a:r>
            <a:r>
              <a:rPr lang="en-US" sz="2600" b="1" i="0" u="sng" dirty="0">
                <a:solidFill>
                  <a:srgbClr val="FF0000"/>
                </a:solidFill>
                <a:effectLst/>
                <a:latin typeface="Helvetica "/>
              </a:rPr>
              <a:t>-amylase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Helvetica "/>
              </a:rPr>
              <a:t> </a:t>
            </a:r>
            <a:r>
              <a:rPr lang="en-US" sz="2600" b="0" i="0" dirty="0">
                <a:solidFill>
                  <a:srgbClr val="242021"/>
                </a:solidFill>
                <a:effectLst/>
                <a:latin typeface="Helvetica "/>
              </a:rPr>
              <a:t>and </a:t>
            </a:r>
            <a:r>
              <a:rPr lang="en-US" sz="2600" b="1" i="0" u="sng" dirty="0">
                <a:solidFill>
                  <a:srgbClr val="FF0000"/>
                </a:solidFill>
                <a:effectLst/>
                <a:latin typeface="Helvetica "/>
              </a:rPr>
              <a:t>lysozyme</a:t>
            </a:r>
            <a:endParaRPr lang="en-US" sz="2600" b="1" i="0" dirty="0">
              <a:solidFill>
                <a:srgbClr val="242021"/>
              </a:solidFill>
              <a:effectLst/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b="1" dirty="0">
              <a:solidFill>
                <a:srgbClr val="242021"/>
              </a:solidFill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0" i="0" dirty="0">
                <a:solidFill>
                  <a:srgbClr val="242021"/>
                </a:solidFill>
                <a:effectLst/>
                <a:latin typeface="Helvetica "/>
              </a:rPr>
              <a:t>Both are 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Helvetica "/>
              </a:rPr>
              <a:t>endoglycosidases  </a:t>
            </a:r>
            <a:r>
              <a:rPr lang="en-US" sz="2600" b="1" i="0" dirty="0">
                <a:effectLst/>
                <a:latin typeface="Helvetica "/>
              </a:rPr>
              <a:t>(</a:t>
            </a:r>
            <a:r>
              <a:rPr lang="en-US" sz="2600" i="0" dirty="0">
                <a:solidFill>
                  <a:srgbClr val="FF0000"/>
                </a:solidFill>
                <a:effectLst/>
                <a:latin typeface="Helvetica Neue"/>
              </a:rPr>
              <a:t>release</a:t>
            </a:r>
            <a:r>
              <a:rPr lang="en-US" sz="2600" i="0" dirty="0">
                <a:solidFill>
                  <a:srgbClr val="202124"/>
                </a:solidFill>
                <a:effectLst/>
                <a:latin typeface="Helvetica Neue"/>
              </a:rPr>
              <a:t> particular </a:t>
            </a:r>
            <a:r>
              <a:rPr lang="en-US" sz="2600" i="0" dirty="0">
                <a:solidFill>
                  <a:srgbClr val="FF0000"/>
                </a:solidFill>
                <a:effectLst/>
                <a:latin typeface="Helvetica Neue"/>
              </a:rPr>
              <a:t>saccharides</a:t>
            </a:r>
            <a:r>
              <a:rPr lang="en-US" sz="2600" i="0" dirty="0">
                <a:solidFill>
                  <a:srgbClr val="202124"/>
                </a:solidFill>
                <a:effectLst/>
                <a:latin typeface="Helvetica Neue"/>
              </a:rPr>
              <a:t> from of glycoproteins and glycolipids)</a:t>
            </a:r>
            <a:r>
              <a:rPr lang="en-US" sz="2600" b="0" i="0" dirty="0">
                <a:solidFill>
                  <a:srgbClr val="202124"/>
                </a:solidFill>
                <a:effectLst/>
                <a:latin typeface="Helvetica Neue"/>
              </a:rPr>
              <a:t>. Examples include </a:t>
            </a:r>
            <a:r>
              <a:rPr lang="en-US" sz="2600" b="1" i="0" dirty="0">
                <a:solidFill>
                  <a:srgbClr val="202124"/>
                </a:solidFill>
                <a:effectLst/>
                <a:latin typeface="Helvetica Neue"/>
              </a:rPr>
              <a:t>sucrose, lactose and maltose”</a:t>
            </a:r>
            <a:r>
              <a:rPr lang="en-US" sz="2600" b="0" i="0" dirty="0">
                <a:solidFill>
                  <a:srgbClr val="242021"/>
                </a:solidFill>
                <a:effectLst/>
                <a:latin typeface="Helvetica "/>
              </a:rPr>
              <a:t> </a:t>
            </a:r>
          </a:p>
          <a:p>
            <a:endParaRPr lang="en-US" sz="2600" b="0" i="0" dirty="0">
              <a:solidFill>
                <a:srgbClr val="242021"/>
              </a:solidFill>
              <a:effectLst/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242021"/>
                </a:solidFill>
                <a:latin typeface="Helvetica "/>
              </a:rPr>
              <a:t> 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Helvetica "/>
              </a:rPr>
              <a:t>Exoglycosidases,</a:t>
            </a:r>
            <a:r>
              <a:rPr lang="en-US" sz="2600" b="1" i="0" dirty="0">
                <a:solidFill>
                  <a:srgbClr val="242021"/>
                </a:solidFill>
                <a:effectLst/>
                <a:latin typeface="Helvetica "/>
              </a:rPr>
              <a:t> </a:t>
            </a:r>
            <a:r>
              <a:rPr lang="en-US" sz="2600" b="0" i="0" dirty="0">
                <a:solidFill>
                  <a:srgbClr val="242021"/>
                </a:solidFill>
                <a:effectLst/>
                <a:latin typeface="Helvetica "/>
              </a:rPr>
              <a:t>in contrast</a:t>
            </a:r>
            <a:r>
              <a:rPr lang="en-US" sz="2600" dirty="0">
                <a:solidFill>
                  <a:srgbClr val="242021"/>
                </a:solidFill>
                <a:latin typeface="Helvetica "/>
              </a:rPr>
              <a:t>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Neue"/>
              </a:rPr>
              <a:t>glycoside hydrolase enzymes </a:t>
            </a:r>
            <a:r>
              <a:rPr lang="en-US" sz="2800" b="0" i="0" dirty="0">
                <a:solidFill>
                  <a:srgbClr val="4D5156"/>
                </a:solidFill>
                <a:effectLst/>
                <a:latin typeface="Helvetica Neue"/>
              </a:rPr>
              <a:t>that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Neue"/>
              </a:rPr>
              <a:t>cleave</a:t>
            </a:r>
            <a:r>
              <a:rPr lang="en-US" sz="2800" b="0" i="0" dirty="0">
                <a:solidFill>
                  <a:srgbClr val="4D5156"/>
                </a:solidFill>
                <a:effectLst/>
                <a:latin typeface="Helvetica Neue"/>
              </a:rPr>
              <a:t> the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Neue"/>
              </a:rPr>
              <a:t>glycosidic bonds </a:t>
            </a:r>
            <a:r>
              <a:rPr lang="en-US" sz="2800" b="0" i="0" dirty="0">
                <a:solidFill>
                  <a:srgbClr val="4D5156"/>
                </a:solidFill>
                <a:effectLst/>
                <a:latin typeface="Helvetica Neue"/>
              </a:rPr>
              <a:t>of a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Neue"/>
              </a:rPr>
              <a:t>terminal monosaccharide </a:t>
            </a:r>
            <a:r>
              <a:rPr lang="en-US" sz="2800" b="0" i="0" dirty="0">
                <a:solidFill>
                  <a:srgbClr val="4D5156"/>
                </a:solidFill>
                <a:effectLst/>
                <a:latin typeface="Helvetica Neue"/>
              </a:rPr>
              <a:t>in an oligosaccharide or polysaccharide</a:t>
            </a:r>
            <a:endParaRPr lang="en-US" sz="2600" dirty="0">
              <a:solidFill>
                <a:srgbClr val="242021"/>
              </a:solidFill>
              <a:latin typeface="Helvetica "/>
            </a:endParaRPr>
          </a:p>
          <a:p>
            <a:br>
              <a:rPr lang="en-US" sz="2600" dirty="0"/>
            </a:b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280284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3AD3B972-B883-0AAB-C459-8ACBDD5A477D}"/>
              </a:ext>
            </a:extLst>
          </p:cNvPr>
          <p:cNvSpPr txBox="1"/>
          <p:nvPr/>
        </p:nvSpPr>
        <p:spPr>
          <a:xfrm>
            <a:off x="824459" y="749509"/>
            <a:ext cx="10334608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α-Amylase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 cleaves α-1,4-glycosidic bonds in starch.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0" i="0" dirty="0">
              <a:solidFill>
                <a:srgbClr val="242021"/>
              </a:solidFill>
              <a:effectLst/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Starch occurs in two forms,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amylose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 and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amylopectin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(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two types of polysaccharides).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202124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b="0" i="0" dirty="0">
                <a:solidFill>
                  <a:srgbClr val="242021"/>
                </a:solidFill>
                <a:effectLst/>
                <a:latin typeface="Helvetica "/>
              </a:rPr>
              <a:t>α-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Amylase is specific for </a:t>
            </a:r>
            <a:r>
              <a:rPr lang="el-GR" sz="2800" b="0" i="0" dirty="0">
                <a:solidFill>
                  <a:srgbClr val="FF0000"/>
                </a:solidFill>
                <a:effectLst/>
                <a:latin typeface="Helvetica "/>
              </a:rPr>
              <a:t>α(1→4)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 glycosidic bond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FF0000"/>
              </a:solidFill>
              <a:latin typeface="Helvetica 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l-GR" sz="2800" b="0" i="0" dirty="0">
                <a:solidFill>
                  <a:srgbClr val="242021"/>
                </a:solidFill>
                <a:effectLst/>
                <a:latin typeface="Helvetica "/>
              </a:rPr>
              <a:t>α-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Amylase turns </a:t>
            </a:r>
            <a:r>
              <a:rPr lang="en-US" sz="2800" b="1" i="0" dirty="0">
                <a:solidFill>
                  <a:srgbClr val="242021"/>
                </a:solidFill>
                <a:effectLst/>
                <a:latin typeface="Helvetica "/>
              </a:rPr>
              <a:t>starch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 into </a:t>
            </a:r>
            <a:r>
              <a:rPr lang="en-US" sz="2800" b="1" i="0" dirty="0">
                <a:solidFill>
                  <a:srgbClr val="242021"/>
                </a:solidFill>
                <a:effectLst/>
                <a:latin typeface="Helvetica "/>
              </a:rPr>
              <a:t>maltose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and </a:t>
            </a:r>
            <a:r>
              <a:rPr lang="el-GR" sz="2800" b="0" i="0" dirty="0">
                <a:solidFill>
                  <a:srgbClr val="242021"/>
                </a:solidFill>
                <a:effectLst/>
                <a:latin typeface="Helvetica "/>
              </a:rPr>
              <a:t>α</a:t>
            </a:r>
            <a:r>
              <a:rPr lang="el-GR" sz="2800" b="1" i="0" dirty="0">
                <a:solidFill>
                  <a:srgbClr val="242021"/>
                </a:solidFill>
                <a:effectLst/>
                <a:latin typeface="Helvetica "/>
              </a:rPr>
              <a:t>-</a:t>
            </a:r>
            <a:r>
              <a:rPr lang="en-US" sz="2800" b="1" i="0" dirty="0">
                <a:solidFill>
                  <a:srgbClr val="242021"/>
                </a:solidFill>
                <a:effectLst/>
                <a:latin typeface="Helvetica "/>
              </a:rPr>
              <a:t>limit dextrins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b="1" dirty="0">
              <a:solidFill>
                <a:srgbClr val="242021"/>
              </a:solidFill>
              <a:latin typeface="Helvetica 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l-GR" sz="2800" b="0" i="0" dirty="0">
                <a:solidFill>
                  <a:srgbClr val="242021"/>
                </a:solidFill>
                <a:effectLst/>
                <a:latin typeface="Helvetica "/>
              </a:rPr>
              <a:t>α</a:t>
            </a:r>
            <a:r>
              <a:rPr lang="el-GR" sz="2800" b="1" i="0" dirty="0">
                <a:solidFill>
                  <a:srgbClr val="242021"/>
                </a:solidFill>
                <a:effectLst/>
                <a:latin typeface="Helvetica "/>
              </a:rPr>
              <a:t>-</a:t>
            </a:r>
            <a:r>
              <a:rPr lang="en-US" sz="2800" b="1" i="0" dirty="0">
                <a:solidFill>
                  <a:srgbClr val="242021"/>
                </a:solidFill>
                <a:effectLst/>
                <a:latin typeface="Helvetica "/>
              </a:rPr>
              <a:t> dextrins :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 Derived from dextrose </a:t>
            </a:r>
            <a:r>
              <a:rPr lang="en-US" sz="2800" b="1" i="0" dirty="0">
                <a:solidFill>
                  <a:srgbClr val="242021"/>
                </a:solidFill>
                <a:effectLst/>
                <a:latin typeface="Helvetica "/>
              </a:rPr>
              <a:t>l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Helvetica Neue"/>
              </a:rPr>
              <a:t>ow-molecular-weight carbohydrates produced by the hydrolysis of starch and glycogen</a:t>
            </a:r>
            <a:endParaRPr lang="en-US" sz="2800" b="0" i="0" dirty="0">
              <a:solidFill>
                <a:srgbClr val="242021"/>
              </a:solidFill>
              <a:effectLst/>
              <a:latin typeface="Helvetica "/>
            </a:endParaRPr>
          </a:p>
          <a:p>
            <a:endParaRPr lang="ar-SA" sz="2600" dirty="0"/>
          </a:p>
        </p:txBody>
      </p:sp>
    </p:spTree>
    <p:extLst>
      <p:ext uri="{BB962C8B-B14F-4D97-AF65-F5344CB8AC3E}">
        <p14:creationId xmlns:p14="http://schemas.microsoft.com/office/powerpoint/2010/main" val="3116702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F163DF-0475-4B66-9D3D-7C0AC2CECE3C}"/>
              </a:ext>
            </a:extLst>
          </p:cNvPr>
          <p:cNvSpPr txBox="1"/>
          <p:nvPr/>
        </p:nvSpPr>
        <p:spPr>
          <a:xfrm>
            <a:off x="291548" y="793908"/>
            <a:ext cx="1167516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l-GR" sz="2800" b="0" i="0" dirty="0">
                <a:solidFill>
                  <a:srgbClr val="242021"/>
                </a:solidFill>
                <a:effectLst/>
                <a:latin typeface="Helvetica "/>
              </a:rPr>
              <a:t>α-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Amylase main function is to keep the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teeth clean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by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dissolving starchy bits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 that remain lodged between the teeth after a meal.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This is why cancer patients whose salivary glands have been destroyed by radiation therapy develop rapid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tooth decay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.</a:t>
            </a:r>
            <a:r>
              <a:rPr lang="en-US" sz="2800" dirty="0">
                <a:latin typeface="Helvetica "/>
              </a:rPr>
              <a:t> </a:t>
            </a:r>
          </a:p>
          <a:p>
            <a:endParaRPr lang="en-US" sz="2800" b="0" i="0" dirty="0">
              <a:solidFill>
                <a:srgbClr val="242021"/>
              </a:solidFill>
              <a:effectLst/>
              <a:latin typeface="Helvetica "/>
            </a:endParaRPr>
          </a:p>
        </p:txBody>
      </p:sp>
    </p:spTree>
    <p:extLst>
      <p:ext uri="{BB962C8B-B14F-4D97-AF65-F5344CB8AC3E}">
        <p14:creationId xmlns:p14="http://schemas.microsoft.com/office/powerpoint/2010/main" val="1958699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CFEB2E-B31E-42AE-966D-6685248164F3}"/>
              </a:ext>
            </a:extLst>
          </p:cNvPr>
          <p:cNvSpPr txBox="1"/>
          <p:nvPr/>
        </p:nvSpPr>
        <p:spPr>
          <a:xfrm>
            <a:off x="212035" y="697759"/>
            <a:ext cx="11767930" cy="4108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b="1" i="0" dirty="0">
                <a:solidFill>
                  <a:srgbClr val="FF0000"/>
                </a:solidFill>
                <a:effectLst/>
                <a:latin typeface="Helvetica "/>
              </a:rPr>
              <a:t>Lysozyme</a:t>
            </a:r>
            <a:r>
              <a:rPr lang="en-US" sz="2900" b="1" dirty="0">
                <a:solidFill>
                  <a:srgbClr val="FF0000"/>
                </a:solidFill>
                <a:latin typeface="Helvetica "/>
              </a:rPr>
              <a:t> </a:t>
            </a:r>
            <a:r>
              <a:rPr lang="en-US" sz="2900" b="1" i="0" dirty="0">
                <a:solidFill>
                  <a:srgbClr val="FF0000"/>
                </a:solidFill>
                <a:effectLst/>
                <a:latin typeface="Helvetica Neue"/>
              </a:rPr>
              <a:t>enzyme </a:t>
            </a:r>
            <a:r>
              <a:rPr lang="en-US" sz="2900" i="0" dirty="0">
                <a:solidFill>
                  <a:srgbClr val="202124"/>
                </a:solidFill>
                <a:effectLst/>
                <a:latin typeface="Helvetica Neue"/>
              </a:rPr>
              <a:t>that is able to </a:t>
            </a:r>
            <a:r>
              <a:rPr lang="en-US" sz="2900" i="0" dirty="0">
                <a:solidFill>
                  <a:srgbClr val="FF0000"/>
                </a:solidFill>
                <a:effectLst/>
                <a:latin typeface="Helvetica Neue"/>
              </a:rPr>
              <a:t>lyse bacterial cell membranes </a:t>
            </a:r>
            <a:r>
              <a:rPr lang="en-US" sz="2900" i="0" dirty="0">
                <a:solidFill>
                  <a:srgbClr val="202124"/>
                </a:solidFill>
                <a:effectLst/>
                <a:latin typeface="Helvetica Neue"/>
              </a:rPr>
              <a:t>and thus serve as an </a:t>
            </a:r>
            <a:r>
              <a:rPr lang="en-US" sz="2900" i="0" dirty="0">
                <a:solidFill>
                  <a:srgbClr val="FF0000"/>
                </a:solidFill>
                <a:effectLst/>
                <a:latin typeface="Helvetica Neue"/>
              </a:rPr>
              <a:t>antimicrobial agent </a:t>
            </a:r>
            <a:r>
              <a:rPr lang="en-US" sz="2900" i="0" dirty="0">
                <a:solidFill>
                  <a:srgbClr val="202124"/>
                </a:solidFill>
                <a:effectLst/>
                <a:latin typeface="Helvetica Neue"/>
              </a:rPr>
              <a:t>in foods</a:t>
            </a:r>
            <a:endParaRPr lang="en-US" sz="2900" i="0" dirty="0">
              <a:solidFill>
                <a:srgbClr val="242021"/>
              </a:solidFill>
              <a:effectLst/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900" dirty="0">
              <a:solidFill>
                <a:srgbClr val="242021"/>
              </a:solidFill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b="1" i="0" dirty="0">
                <a:solidFill>
                  <a:srgbClr val="242021"/>
                </a:solidFill>
                <a:effectLst/>
                <a:latin typeface="Helvetica "/>
              </a:rPr>
              <a:t> </a:t>
            </a:r>
            <a:r>
              <a:rPr lang="en-US" sz="2900" b="0" i="0" dirty="0">
                <a:solidFill>
                  <a:srgbClr val="242021"/>
                </a:solidFill>
                <a:effectLst/>
                <a:latin typeface="Helvetica "/>
              </a:rPr>
              <a:t>hydrolyzes </a:t>
            </a:r>
            <a:r>
              <a:rPr lang="en-US" sz="2900" b="0" i="0" dirty="0">
                <a:solidFill>
                  <a:srgbClr val="FF0000"/>
                </a:solidFill>
                <a:effectLst/>
                <a:latin typeface="Helvetica "/>
              </a:rPr>
              <a:t>β(1→4) </a:t>
            </a:r>
            <a:r>
              <a:rPr lang="en-US" sz="2900" b="0" i="0" dirty="0">
                <a:solidFill>
                  <a:srgbClr val="242021"/>
                </a:solidFill>
                <a:effectLst/>
                <a:latin typeface="Helvetica "/>
              </a:rPr>
              <a:t>glycosidic bonds in the bacterial cell wall</a:t>
            </a:r>
            <a:br>
              <a:rPr lang="en-US" sz="2900" b="0" i="0" dirty="0">
                <a:solidFill>
                  <a:srgbClr val="242021"/>
                </a:solidFill>
                <a:effectLst/>
                <a:latin typeface="Helvetica "/>
              </a:rPr>
            </a:br>
            <a:r>
              <a:rPr lang="en-US" sz="2900" b="0" i="0" dirty="0">
                <a:solidFill>
                  <a:srgbClr val="242021"/>
                </a:solidFill>
                <a:effectLst/>
                <a:latin typeface="Helvetica "/>
              </a:rPr>
              <a:t>polysaccharide </a:t>
            </a:r>
            <a:r>
              <a:rPr lang="en-US" sz="2900" i="0" dirty="0">
                <a:solidFill>
                  <a:srgbClr val="242021"/>
                </a:solidFill>
                <a:effectLst/>
                <a:latin typeface="Helvetica "/>
              </a:rPr>
              <a:t>peptidoglycan (stimulate activation).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900" dirty="0">
              <a:solidFill>
                <a:srgbClr val="242021"/>
              </a:solidFill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b="0" i="0" dirty="0">
                <a:solidFill>
                  <a:srgbClr val="242021"/>
                </a:solidFill>
                <a:effectLst/>
                <a:latin typeface="Helvetica "/>
              </a:rPr>
              <a:t>Normal flora in the mouth</a:t>
            </a:r>
            <a:r>
              <a:rPr lang="en-US" sz="2900" dirty="0">
                <a:solidFill>
                  <a:srgbClr val="242021"/>
                </a:solidFill>
                <a:latin typeface="Helvetica "/>
              </a:rPr>
              <a:t> </a:t>
            </a:r>
            <a:r>
              <a:rPr lang="en-US" sz="2900" b="0" i="0" dirty="0">
                <a:solidFill>
                  <a:srgbClr val="242021"/>
                </a:solidFill>
                <a:effectLst/>
                <a:latin typeface="Helvetica "/>
              </a:rPr>
              <a:t>are resistant to lysozyme. </a:t>
            </a:r>
          </a:p>
          <a:p>
            <a:endParaRPr lang="en-US" sz="2900" dirty="0">
              <a:solidFill>
                <a:srgbClr val="242021"/>
              </a:solidFill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b="0" i="0" dirty="0">
                <a:solidFill>
                  <a:srgbClr val="242021"/>
                </a:solidFill>
                <a:effectLst/>
                <a:latin typeface="Helvetica "/>
              </a:rPr>
              <a:t>They use their saliva as an </a:t>
            </a:r>
            <a:r>
              <a:rPr lang="en-US" sz="2900" b="0" i="0" dirty="0">
                <a:solidFill>
                  <a:srgbClr val="FF0000"/>
                </a:solidFill>
                <a:effectLst/>
                <a:latin typeface="Helvetica "/>
              </a:rPr>
              <a:t>antiseptic</a:t>
            </a:r>
            <a:r>
              <a:rPr lang="en-US" sz="2900" b="0" i="0" dirty="0">
                <a:solidFill>
                  <a:srgbClr val="242021"/>
                </a:solidFill>
                <a:effectLst/>
                <a:latin typeface="Helvetica "/>
              </a:rPr>
              <a:t>.</a:t>
            </a:r>
            <a:r>
              <a:rPr lang="en-US" sz="2900" dirty="0">
                <a:latin typeface="Helvetica 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5215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8BB32B85-702A-FBFF-F3FC-BF2E81037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0"/>
            <a:ext cx="83820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9933"/>
              </a:buClr>
              <a:buSzTx/>
              <a:buFontTx/>
              <a:buNone/>
              <a:tabLst>
                <a:tab pos="2743200" algn="l"/>
              </a:tabLst>
              <a:defRPr/>
            </a:pPr>
            <a:r>
              <a:rPr kumimoji="0" lang="en-US" sz="41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Stomach</a:t>
            </a: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00B9A706-EC4A-7A2E-F3D3-5A5AC5C7F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152400" cy="1295400"/>
          </a:xfrm>
          <a:prstGeom prst="rect">
            <a:avLst/>
          </a:prstGeom>
          <a:solidFill>
            <a:srgbClr val="009999"/>
          </a:solidFill>
          <a:ln w="254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  <p:sp>
        <p:nvSpPr>
          <p:cNvPr id="18438" name="Line 6">
            <a:extLst>
              <a:ext uri="{FF2B5EF4-FFF2-40B4-BE49-F238E27FC236}">
                <a16:creationId xmlns:a16="http://schemas.microsoft.com/office/drawing/2014/main" id="{C7DF4428-3B0B-65DF-251D-886F2330C5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28600"/>
            <a:ext cx="8915400" cy="0"/>
          </a:xfrm>
          <a:prstGeom prst="line">
            <a:avLst/>
          </a:prstGeom>
          <a:noFill/>
          <a:ln w="3810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8439" name="Text Box 7">
            <a:extLst>
              <a:ext uri="{FF2B5EF4-FFF2-40B4-BE49-F238E27FC236}">
                <a16:creationId xmlns:a16="http://schemas.microsoft.com/office/drawing/2014/main" id="{FB44D5BA-292B-7C76-CB81-E0C32721E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5076" y="1645922"/>
            <a:ext cx="9621345" cy="2942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en-US" alt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Located on the </a:t>
            </a:r>
            <a:r>
              <a:rPr kumimoji="0" lang="en-US" alt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left side </a:t>
            </a:r>
            <a:r>
              <a:rPr kumimoji="0" lang="en-US" alt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of the abdominal cavity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SzTx/>
              <a:buNone/>
              <a:tabLst/>
              <a:defRPr/>
            </a:pPr>
            <a:endParaRPr kumimoji="0" lang="en-US" alt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lvl="0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kumimoji="0" lang="en-US" alt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Food enters at the </a:t>
            </a:r>
            <a:r>
              <a:rPr kumimoji="0" lang="en-US" alt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cardioesophageal sphincter </a:t>
            </a:r>
            <a:r>
              <a:rPr kumimoji="0" lang="en-US" alt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lang="en-US" dirty="0"/>
              <a:t>thickened muscular ring surrounding the opening between the </a:t>
            </a:r>
            <a:r>
              <a:rPr lang="en-US" dirty="0">
                <a:solidFill>
                  <a:srgbClr val="FF0000"/>
                </a:solidFill>
              </a:rPr>
              <a:t>esophagus</a:t>
            </a:r>
            <a:r>
              <a:rPr lang="en-US" dirty="0"/>
              <a:t> and the </a:t>
            </a:r>
            <a:r>
              <a:rPr lang="en-US" dirty="0">
                <a:solidFill>
                  <a:srgbClr val="FF0000"/>
                </a:solidFill>
              </a:rPr>
              <a:t>stomach</a:t>
            </a:r>
            <a:r>
              <a:rPr lang="en-US" b="1" dirty="0"/>
              <a:t>)</a:t>
            </a:r>
            <a:endParaRPr kumimoji="0" lang="en-US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9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 autoUpdateAnimBg="0" advAuto="0"/>
      <p:bldP spid="1843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B23BEA2C-1DB1-C8EA-3352-9CF99493A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0"/>
            <a:ext cx="83820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9933"/>
              </a:buClr>
              <a:buSzTx/>
              <a:buFontTx/>
              <a:buNone/>
              <a:tabLst>
                <a:tab pos="2743200" algn="l"/>
              </a:tabLst>
              <a:defRPr/>
            </a:pPr>
            <a:r>
              <a:rPr kumimoji="0" lang="en-US" sz="41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Stomach</a:t>
            </a:r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41E823BD-3EC7-3868-AEE8-592AB1F99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152400" cy="1295400"/>
          </a:xfrm>
          <a:prstGeom prst="rect">
            <a:avLst/>
          </a:prstGeom>
          <a:solidFill>
            <a:srgbClr val="009999"/>
          </a:solidFill>
          <a:ln w="254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  <p:sp>
        <p:nvSpPr>
          <p:cNvPr id="19462" name="Line 6">
            <a:extLst>
              <a:ext uri="{FF2B5EF4-FFF2-40B4-BE49-F238E27FC236}">
                <a16:creationId xmlns:a16="http://schemas.microsoft.com/office/drawing/2014/main" id="{C9BBA3A3-A475-9DC4-5FCA-44A460F6CBE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28600"/>
            <a:ext cx="8915400" cy="0"/>
          </a:xfrm>
          <a:prstGeom prst="line">
            <a:avLst/>
          </a:prstGeom>
          <a:noFill/>
          <a:ln w="3810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19E5C5EB-93AE-5164-C1F2-505DBD7B7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509" y="1752601"/>
            <a:ext cx="9817967" cy="3593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7388" indent="-2301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marR="0" lvl="0" indent="-342900" defTabSz="91440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en-US" alt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Regions of the stomach</a:t>
            </a:r>
          </a:p>
          <a:p>
            <a:pPr marL="342900" marR="0" lvl="0" indent="-342900" defTabSz="91440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en-US" alt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Cardiac region – near the heart</a:t>
            </a:r>
          </a:p>
          <a:p>
            <a:pPr marL="342900" marR="0" lvl="0" indent="-342900" defTabSz="91440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en-US" alt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Pylorus – </a:t>
            </a:r>
            <a:r>
              <a:rPr lang="en-US" sz="3500" dirty="0">
                <a:solidFill>
                  <a:prstClr val="black"/>
                </a:solidFill>
                <a:latin typeface="Arial" panose="020B0604020202020204" pitchFamily="34" charset="0"/>
              </a:rPr>
              <a:t>valve that opens and closes during digestion</a:t>
            </a:r>
            <a:endParaRPr lang="en-US" altLang="en-US" sz="35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342900" marR="0" lvl="0" indent="-342900" defTabSz="914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en-US" alt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Food empties into the small intestine at the pyloric sphincter</a:t>
            </a:r>
          </a:p>
        </p:txBody>
      </p:sp>
    </p:spTree>
    <p:extLst>
      <p:ext uri="{BB962C8B-B14F-4D97-AF65-F5344CB8AC3E}">
        <p14:creationId xmlns:p14="http://schemas.microsoft.com/office/powerpoint/2010/main" val="37057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DB16644D-6B1D-E4B3-0F5F-09C3C36F1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1"/>
            <a:ext cx="9217702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rgbClr val="339933"/>
              </a:buClr>
              <a:tabLst>
                <a:tab pos="2743200" algn="l"/>
              </a:tabLst>
              <a:defRPr/>
            </a:pPr>
            <a:r>
              <a:rPr lang="en-US" sz="41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Specialized Mucosa of the Stomach</a:t>
            </a:r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63A170C9-C0DE-4F80-2936-B81D893EF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152400" cy="1295400"/>
          </a:xfrm>
          <a:prstGeom prst="rect">
            <a:avLst/>
          </a:prstGeom>
          <a:solidFill>
            <a:srgbClr val="009999"/>
          </a:solidFill>
          <a:ln w="254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24582" name="Line 6">
            <a:extLst>
              <a:ext uri="{FF2B5EF4-FFF2-40B4-BE49-F238E27FC236}">
                <a16:creationId xmlns:a16="http://schemas.microsoft.com/office/drawing/2014/main" id="{C70949F3-77F8-C04A-5E9A-FE3A18128B5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28600"/>
            <a:ext cx="8915400" cy="0"/>
          </a:xfrm>
          <a:prstGeom prst="line">
            <a:avLst/>
          </a:prstGeom>
          <a:noFill/>
          <a:ln w="3810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24583" name="Text Box 7">
            <a:extLst>
              <a:ext uri="{FF2B5EF4-FFF2-40B4-BE49-F238E27FC236}">
                <a16:creationId xmlns:a16="http://schemas.microsoft.com/office/drawing/2014/main" id="{F3F1B256-916B-78C7-0CD9-1FC093ACA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775" y="1524001"/>
            <a:ext cx="9217702" cy="4912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7388" indent="-2301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en-US" altLang="en-US" sz="3400" dirty="0">
                <a:latin typeface="Arial" panose="020B0604020202020204" pitchFamily="34" charset="0"/>
              </a:rPr>
              <a:t> Simple columnar epithelium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200" dirty="0">
                <a:latin typeface="Arial" panose="020B0604020202020204" pitchFamily="34" charset="0"/>
              </a:rPr>
              <a:t>Mucous neck cells – produce a sticky alkaline mucus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200" dirty="0">
                <a:latin typeface="Arial" panose="020B0604020202020204" pitchFamily="34" charset="0"/>
              </a:rPr>
              <a:t>Gastric glands – secrete gastric juice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200" dirty="0">
                <a:latin typeface="Arial" panose="020B0604020202020204" pitchFamily="34" charset="0"/>
              </a:rPr>
              <a:t>Chief cells – produce protein-digesting enzymes (pepsin, lipase)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200" dirty="0">
                <a:latin typeface="Arial" panose="020B0604020202020204" pitchFamily="34" charset="0"/>
              </a:rPr>
              <a:t>Parietal cells – produce hydrochloric acid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200" dirty="0">
                <a:latin typeface="Arial" panose="020B0604020202020204" pitchFamily="34" charset="0"/>
              </a:rPr>
              <a:t>Endocrine cells – produce gastrin</a:t>
            </a:r>
          </a:p>
        </p:txBody>
      </p:sp>
    </p:spTree>
    <p:extLst>
      <p:ext uri="{BB962C8B-B14F-4D97-AF65-F5344CB8AC3E}">
        <p14:creationId xmlns:p14="http://schemas.microsoft.com/office/powerpoint/2010/main" val="263107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 autoUpdateAnimBg="0" advAuto="0"/>
      <p:bldP spid="2458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E51AD08-7397-C20A-0EB7-B0F8DED2D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0"/>
            <a:ext cx="83820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9933"/>
              </a:buClr>
              <a:buSzTx/>
              <a:buFontTx/>
              <a:buNone/>
              <a:tabLst>
                <a:tab pos="2743200" algn="l"/>
              </a:tabLst>
              <a:defRPr/>
            </a:pPr>
            <a:r>
              <a:rPr kumimoji="0" lang="en-US" sz="41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Stomach Functions</a:t>
            </a:r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30D61672-1072-EBE2-4561-CFE2DF6C9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152400" cy="1295400"/>
          </a:xfrm>
          <a:prstGeom prst="rect">
            <a:avLst/>
          </a:prstGeom>
          <a:solidFill>
            <a:srgbClr val="009999"/>
          </a:solidFill>
          <a:ln w="254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  <p:sp>
        <p:nvSpPr>
          <p:cNvPr id="23558" name="Line 6">
            <a:extLst>
              <a:ext uri="{FF2B5EF4-FFF2-40B4-BE49-F238E27FC236}">
                <a16:creationId xmlns:a16="http://schemas.microsoft.com/office/drawing/2014/main" id="{EECA542C-3AB6-F34B-40FC-BA974B76B6A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28600"/>
            <a:ext cx="8915400" cy="0"/>
          </a:xfrm>
          <a:prstGeom prst="line">
            <a:avLst/>
          </a:prstGeom>
          <a:noFill/>
          <a:ln w="3810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BBF2E5CD-B985-3163-23B6-62513985F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615" y="2150178"/>
            <a:ext cx="11332565" cy="328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en-US" alt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Acts as a storage tank for food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en-US" alt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Site of food breakdown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en-US" alt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Chemical breakdown of protein begins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  <a:defRPr/>
            </a:pPr>
            <a:r>
              <a:rPr kumimoji="0" lang="en-US" alt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Delivers chyme (</a:t>
            </a:r>
            <a:r>
              <a:rPr lang="en-US" sz="3600" dirty="0">
                <a:solidFill>
                  <a:srgbClr val="202124"/>
                </a:solidFill>
                <a:latin typeface="Helvetica Neue"/>
              </a:rPr>
              <a:t>semifluid mass of partly digested food</a:t>
            </a:r>
            <a:r>
              <a:rPr kumimoji="0" lang="en-US" alt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to the small intestine</a:t>
            </a:r>
            <a:endParaRPr kumimoji="0" lang="en-US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830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 autoUpdateAnimBg="0" advAuto="0"/>
      <p:bldP spid="2355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6BCF3A-972F-492C-B299-AF78CEB26929}"/>
              </a:ext>
            </a:extLst>
          </p:cNvPr>
          <p:cNvSpPr txBox="1"/>
          <p:nvPr/>
        </p:nvSpPr>
        <p:spPr>
          <a:xfrm>
            <a:off x="2557670" y="379200"/>
            <a:ext cx="663934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rgbClr val="339933"/>
              </a:buClr>
              <a:tabLst>
                <a:tab pos="2743200" algn="l"/>
              </a:tabLst>
              <a:defRPr/>
            </a:pPr>
            <a:r>
              <a:rPr lang="en-US" sz="41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Protein and Fat digestion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E91BE0-F125-4080-8325-8715E922F3F6}"/>
              </a:ext>
            </a:extLst>
          </p:cNvPr>
          <p:cNvSpPr txBox="1"/>
          <p:nvPr/>
        </p:nvSpPr>
        <p:spPr>
          <a:xfrm>
            <a:off x="258417" y="1171965"/>
            <a:ext cx="11655287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"/>
              </a:rPr>
              <a:t>Start in stomach of pH close to 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0" i="0" dirty="0">
              <a:solidFill>
                <a:srgbClr val="242021"/>
              </a:solidFill>
              <a:effectLst/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The proton gradient (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Helvetica Neue"/>
              </a:rPr>
              <a:t>H</a:t>
            </a:r>
            <a:r>
              <a:rPr lang="en-US" sz="2800" b="1" i="0" baseline="30000" dirty="0">
                <a:solidFill>
                  <a:srgbClr val="202124"/>
                </a:solidFill>
                <a:effectLst/>
                <a:latin typeface="Helvetica Neue"/>
              </a:rPr>
              <a:t>+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Helvetica Neue"/>
              </a:rPr>
              <a:t> ion )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 between gastric juice and the blood an almost million-fold concentration (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pH is acidic :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Helvetica Neue"/>
              </a:rPr>
              <a:t>1.5 to 3.5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) &amp;( 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Helvetica Neue"/>
              </a:rPr>
              <a:t>7.35 to 7.45)</a:t>
            </a:r>
            <a:endParaRPr lang="en-US" sz="2800" b="0" i="0" dirty="0">
              <a:solidFill>
                <a:srgbClr val="242021"/>
              </a:solidFill>
              <a:effectLst/>
              <a:latin typeface="Helvetica "/>
            </a:endParaRPr>
          </a:p>
          <a:p>
            <a:endParaRPr lang="en-US" sz="2800" b="0" i="0" dirty="0">
              <a:solidFill>
                <a:srgbClr val="242021"/>
              </a:solidFill>
              <a:effectLst/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Stomach acid's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low pH level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is largely due to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hydrochloric acid (HCl).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However, only a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very small amount of HCl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in stomach acid. </a:t>
            </a:r>
          </a:p>
          <a:p>
            <a:endParaRPr lang="en-US" sz="2800" b="0" i="0" dirty="0">
              <a:solidFill>
                <a:srgbClr val="242021"/>
              </a:solidFill>
              <a:effectLst/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The cells lining your stomach wall secrete this acidic…………..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0" i="0" dirty="0">
              <a:solidFill>
                <a:srgbClr val="242021"/>
              </a:solidFill>
              <a:effectLst/>
              <a:latin typeface="Helvetica 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Acid that is released into the stomach from glands in the stomach wall.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0" i="0" dirty="0">
              <a:solidFill>
                <a:srgbClr val="242021"/>
              </a:solidFill>
              <a:effectLst/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242021"/>
              </a:solidFill>
              <a:latin typeface="Helvetica "/>
            </a:endParaRPr>
          </a:p>
        </p:txBody>
      </p:sp>
    </p:spTree>
    <p:extLst>
      <p:ext uri="{BB962C8B-B14F-4D97-AF65-F5344CB8AC3E}">
        <p14:creationId xmlns:p14="http://schemas.microsoft.com/office/powerpoint/2010/main" val="420631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EECBABEC-790E-7E51-2B5A-8737C0C884DD}"/>
              </a:ext>
            </a:extLst>
          </p:cNvPr>
          <p:cNvSpPr txBox="1"/>
          <p:nvPr/>
        </p:nvSpPr>
        <p:spPr>
          <a:xfrm>
            <a:off x="155275" y="714895"/>
            <a:ext cx="10977946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buFont typeface="Arial" panose="020B0604020202020204" pitchFamily="34" charset="0"/>
              <a:buChar char="•"/>
            </a:pPr>
            <a:r>
              <a:rPr lang="en-US" sz="2800" u="sng" dirty="0">
                <a:latin typeface="Helvetica "/>
              </a:rPr>
              <a:t>The </a:t>
            </a:r>
            <a:r>
              <a:rPr lang="en-US" sz="2800" u="sng" dirty="0">
                <a:solidFill>
                  <a:srgbClr val="FF0000"/>
                </a:solidFill>
                <a:latin typeface="Helvetica "/>
              </a:rPr>
              <a:t>gastric acid </a:t>
            </a:r>
            <a:r>
              <a:rPr lang="en-US" sz="2800" u="sng" dirty="0">
                <a:latin typeface="Helvetica "/>
              </a:rPr>
              <a:t>has three major functions: </a:t>
            </a:r>
          </a:p>
          <a:p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70C0"/>
                </a:solidFill>
                <a:latin typeface="Helvetica "/>
              </a:rPr>
              <a:t>It kills most microorganisms</a:t>
            </a:r>
          </a:p>
          <a:p>
            <a:pPr lvl="1"/>
            <a:r>
              <a:rPr lang="en-US" sz="2800" dirty="0">
                <a:solidFill>
                  <a:srgbClr val="242021"/>
                </a:solidFill>
                <a:latin typeface="Helvetica "/>
              </a:rPr>
              <a:t>  - People with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achlorhydria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(lack of gastric acid) and those who    </a:t>
            </a:r>
          </a:p>
          <a:p>
            <a:pPr lvl="2"/>
            <a:r>
              <a:rPr lang="en-US" sz="2800" dirty="0">
                <a:solidFill>
                  <a:srgbClr val="242021"/>
                </a:solidFill>
                <a:latin typeface="Helvetica "/>
              </a:rPr>
              <a:t>have had a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gastrectomy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(surgical removal of the stomach) </a:t>
            </a:r>
          </a:p>
          <a:p>
            <a:pPr lvl="2"/>
            <a:r>
              <a:rPr lang="en-US" sz="2800" dirty="0">
                <a:solidFill>
                  <a:srgbClr val="242021"/>
                </a:solidFill>
                <a:latin typeface="Helvetica "/>
              </a:rPr>
              <a:t>increased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risk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of intestinal infections</a:t>
            </a:r>
          </a:p>
          <a:p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514350" indent="-514350">
              <a:buAutoNum type="arabicPeriod" startAt="2"/>
            </a:pPr>
            <a:r>
              <a:rPr lang="en-US" sz="2800" b="0" dirty="0">
                <a:solidFill>
                  <a:srgbClr val="0070C0"/>
                </a:solidFill>
                <a:effectLst/>
                <a:latin typeface="Helvetica "/>
              </a:rPr>
              <a:t>It denatures dietary proteins</a:t>
            </a:r>
          </a:p>
          <a:p>
            <a:pPr lvl="2"/>
            <a:r>
              <a:rPr lang="en-US" sz="2800" dirty="0">
                <a:solidFill>
                  <a:srgbClr val="242021"/>
                </a:solidFill>
                <a:latin typeface="Helvetica "/>
              </a:rPr>
              <a:t>- </a:t>
            </a:r>
            <a:r>
              <a:rPr lang="en-US" sz="2800" b="0" dirty="0">
                <a:solidFill>
                  <a:srgbClr val="242021"/>
                </a:solidFill>
                <a:effectLst/>
                <a:latin typeface="Helvetica "/>
              </a:rPr>
              <a:t>Because it makes the </a:t>
            </a:r>
            <a:r>
              <a:rPr lang="en-US" sz="2800" b="0" dirty="0">
                <a:solidFill>
                  <a:srgbClr val="FF0000"/>
                </a:solidFill>
                <a:effectLst/>
                <a:latin typeface="Helvetica "/>
              </a:rPr>
              <a:t>peptide bonds </a:t>
            </a:r>
            <a:r>
              <a:rPr lang="en-US" sz="2800" b="0" dirty="0">
                <a:solidFill>
                  <a:srgbClr val="242021"/>
                </a:solidFill>
                <a:effectLst/>
                <a:latin typeface="Helvetica "/>
              </a:rPr>
              <a:t>more </a:t>
            </a:r>
            <a:r>
              <a:rPr lang="en-US" sz="2800" b="0" dirty="0">
                <a:solidFill>
                  <a:srgbClr val="FF0000"/>
                </a:solidFill>
                <a:effectLst/>
                <a:latin typeface="Helvetica "/>
              </a:rPr>
              <a:t>accessible</a:t>
            </a:r>
            <a:r>
              <a:rPr lang="en-US" sz="2800" b="0" dirty="0">
                <a:solidFill>
                  <a:srgbClr val="242021"/>
                </a:solidFill>
                <a:effectLst/>
                <a:latin typeface="Helvetica "/>
              </a:rPr>
              <a:t> for </a:t>
            </a:r>
            <a:r>
              <a:rPr lang="en-US" sz="2800" b="0" dirty="0">
                <a:solidFill>
                  <a:srgbClr val="FF0000"/>
                </a:solidFill>
                <a:effectLst/>
                <a:latin typeface="Helvetica "/>
              </a:rPr>
              <a:t>proteases</a:t>
            </a:r>
            <a:r>
              <a:rPr lang="en-US" sz="2800" b="0" dirty="0">
                <a:solidFill>
                  <a:srgbClr val="242021"/>
                </a:solidFill>
                <a:effectLst/>
                <a:latin typeface="Helvetica "/>
              </a:rPr>
              <a:t> 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most of the chemical reactions occur in the stomach and small intestine</a:t>
            </a:r>
            <a:r>
              <a:rPr lang="en-US" sz="2800" b="0" dirty="0">
                <a:solidFill>
                  <a:srgbClr val="242021"/>
                </a:solidFill>
                <a:effectLst/>
                <a:latin typeface="Helvetica "/>
              </a:rPr>
              <a:t> </a:t>
            </a:r>
          </a:p>
          <a:p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endParaRPr lang="en-US" sz="2800" dirty="0">
              <a:solidFill>
                <a:srgbClr val="242021"/>
              </a:solidFill>
              <a:latin typeface="Helvetica "/>
            </a:endParaRPr>
          </a:p>
        </p:txBody>
      </p:sp>
    </p:spTree>
    <p:extLst>
      <p:ext uri="{BB962C8B-B14F-4D97-AF65-F5344CB8AC3E}">
        <p14:creationId xmlns:p14="http://schemas.microsoft.com/office/powerpoint/2010/main" val="211184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081F0D-247B-4844-8339-5B2898ABB922}"/>
              </a:ext>
            </a:extLst>
          </p:cNvPr>
          <p:cNvSpPr txBox="1"/>
          <p:nvPr/>
        </p:nvSpPr>
        <p:spPr>
          <a:xfrm>
            <a:off x="331305" y="407001"/>
            <a:ext cx="1160890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solidFill>
                <a:srgbClr val="242021"/>
              </a:solidFill>
              <a:latin typeface="Helvetica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3.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It is required for the action of pepsin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  - Pepsin is a protease with optimum pH of 2.0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  - it produces a mix of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oligopeptides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with some free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amino acids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  - This mix is known as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peptone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  -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Protein digestion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has to be completed by other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enzymes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in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small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    intestine.</a:t>
            </a:r>
          </a:p>
        </p:txBody>
      </p:sp>
    </p:spTree>
    <p:extLst>
      <p:ext uri="{BB962C8B-B14F-4D97-AF65-F5344CB8AC3E}">
        <p14:creationId xmlns:p14="http://schemas.microsoft.com/office/powerpoint/2010/main" val="2516636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96D6BFF4-2D4A-3B22-49FD-47E10837A034}"/>
              </a:ext>
            </a:extLst>
          </p:cNvPr>
          <p:cNvSpPr txBox="1"/>
          <p:nvPr/>
        </p:nvSpPr>
        <p:spPr>
          <a:xfrm>
            <a:off x="282633" y="282633"/>
            <a:ext cx="11515897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u="sng" dirty="0">
                <a:solidFill>
                  <a:srgbClr val="FF0000"/>
                </a:solidFill>
                <a:latin typeface="Helvetica "/>
              </a:rPr>
              <a:t>Proteases</a:t>
            </a:r>
            <a:r>
              <a:rPr lang="en-US" sz="2800" u="sng" dirty="0">
                <a:solidFill>
                  <a:srgbClr val="242021"/>
                </a:solidFill>
                <a:latin typeface="Helvetica "/>
              </a:rPr>
              <a:t> are produced in the </a:t>
            </a:r>
            <a:r>
              <a:rPr lang="en-US" sz="2800" u="sng" dirty="0">
                <a:solidFill>
                  <a:srgbClr val="FF0000"/>
                </a:solidFill>
                <a:latin typeface="Helvetica "/>
              </a:rPr>
              <a:t>stomach and pancreas</a:t>
            </a:r>
            <a:r>
              <a:rPr lang="en-US" sz="2800" u="sng" dirty="0">
                <a:solidFill>
                  <a:srgbClr val="242021"/>
                </a:solidFill>
                <a:latin typeface="Helvetica "/>
              </a:rPr>
              <a:t>. The main ones are:</a:t>
            </a:r>
          </a:p>
          <a:p>
            <a:pPr marL="0" marR="0" lvl="0" indent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0" marR="0" lvl="0" indent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FF0000"/>
                </a:solidFill>
                <a:latin typeface="Helvetica "/>
              </a:rPr>
              <a:t>Pepsin: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 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secreted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by the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stomach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to break down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proteins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into 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peptide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, or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smaller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groupings of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amino acids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. Those amino acids are then either absorbed or broken down further in the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small intestine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.</a:t>
            </a:r>
          </a:p>
          <a:p>
            <a:pPr marL="0" marR="0" lvl="0" indent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0" marR="0" lvl="0" indent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FF0000"/>
                </a:solidFill>
                <a:latin typeface="Helvetica "/>
              </a:rPr>
              <a:t>Trypsin: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 enzyme secreted by the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pancreas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is activated by an enzyme in the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small intestine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. Trypsin then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activates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additional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pancreatic enzymes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, such as 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carboxypeptidase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 and 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chymotrypsin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, to help break down peptides</a:t>
            </a:r>
          </a:p>
          <a:p>
            <a:pPr marL="0" marR="0" lvl="0" indent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0" marR="0" lvl="0" indent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FF0000"/>
                </a:solidFill>
                <a:latin typeface="Helvetica "/>
              </a:rPr>
              <a:t>Chymotrypsin: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enzyme secreted by the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pancreas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,breaks down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peptides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into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free amino acids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that can be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absorbed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by the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intestinal wall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57820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9C08CE-EB79-401D-85C2-89BA2732A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1" y="999892"/>
            <a:ext cx="11993217" cy="22285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945A74-FC75-424B-8962-6D46B20225C6}"/>
              </a:ext>
            </a:extLst>
          </p:cNvPr>
          <p:cNvSpPr txBox="1"/>
          <p:nvPr/>
        </p:nvSpPr>
        <p:spPr>
          <a:xfrm>
            <a:off x="384313" y="53822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dirty="0">
                <a:solidFill>
                  <a:srgbClr val="242021"/>
                </a:solidFill>
                <a:effectLst/>
                <a:latin typeface="Helvetica "/>
              </a:rPr>
              <a:t>Enzymes of Protein Digestion</a:t>
            </a:r>
            <a:r>
              <a:rPr lang="en-US" sz="2400" b="1" dirty="0">
                <a:latin typeface="Helvetica 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FB9912-4794-4A70-BA96-86CD81C44908}"/>
              </a:ext>
            </a:extLst>
          </p:cNvPr>
          <p:cNvSpPr txBox="1"/>
          <p:nvPr/>
        </p:nvSpPr>
        <p:spPr>
          <a:xfrm>
            <a:off x="99391" y="3429000"/>
            <a:ext cx="1155505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20% of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dietary fat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is digested by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gastric lipase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that is secreted by the chief cells of the stomach </a:t>
            </a:r>
          </a:p>
          <a:p>
            <a:endParaRPr lang="en-US" sz="2800" b="0" i="0" dirty="0">
              <a:solidFill>
                <a:srgbClr val="242021"/>
              </a:solidFill>
              <a:effectLst/>
              <a:latin typeface="Helvetica "/>
            </a:endParaRP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Helvetica "/>
              </a:rPr>
              <a:t>Lipase</a:t>
            </a:r>
            <a:r>
              <a:rPr lang="en-US" sz="2800" dirty="0">
                <a:latin typeface="Helvetica "/>
              </a:rPr>
              <a:t> is responsible for the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breakdown of fats </a:t>
            </a:r>
            <a:r>
              <a:rPr lang="en-US" sz="2800" dirty="0">
                <a:latin typeface="Helvetica "/>
              </a:rPr>
              <a:t>into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fatty acids </a:t>
            </a:r>
            <a:r>
              <a:rPr lang="en-US" sz="2800" dirty="0">
                <a:latin typeface="Helvetica "/>
              </a:rPr>
              <a:t>and </a:t>
            </a:r>
            <a:r>
              <a:rPr lang="en-US" sz="2800" dirty="0">
                <a:solidFill>
                  <a:srgbClr val="0070C0"/>
                </a:solidFill>
                <a:latin typeface="Helvetica "/>
              </a:rPr>
              <a:t>glycerol </a:t>
            </a:r>
            <a:r>
              <a:rPr lang="en-US" sz="2800" dirty="0">
                <a:latin typeface="Helvetica "/>
              </a:rPr>
              <a:t>(simple sugar alcohol). 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"/>
              </a:rPr>
              <a:t>It's produced in </a:t>
            </a:r>
            <a:r>
              <a:rPr lang="en-US" sz="2800" u="sng" dirty="0">
                <a:solidFill>
                  <a:srgbClr val="FF0000"/>
                </a:solidFill>
                <a:latin typeface="Helvetica "/>
              </a:rPr>
              <a:t>small amounts </a:t>
            </a:r>
            <a:r>
              <a:rPr lang="en-US" sz="2800" dirty="0">
                <a:latin typeface="Helvetica "/>
              </a:rPr>
              <a:t>by your </a:t>
            </a:r>
            <a:r>
              <a:rPr lang="en-US" sz="2800" u="sng" dirty="0">
                <a:solidFill>
                  <a:srgbClr val="FF0000"/>
                </a:solidFill>
                <a:latin typeface="Helvetica "/>
              </a:rPr>
              <a:t>stomach</a:t>
            </a:r>
            <a:r>
              <a:rPr lang="en-US" sz="2800" dirty="0">
                <a:latin typeface="Helvetica "/>
              </a:rPr>
              <a:t>, and in </a:t>
            </a:r>
            <a:r>
              <a:rPr lang="en-US" sz="2800" u="sng" dirty="0">
                <a:solidFill>
                  <a:srgbClr val="0070C0"/>
                </a:solidFill>
                <a:latin typeface="Helvetica "/>
              </a:rPr>
              <a:t>larger amounts </a:t>
            </a:r>
            <a:r>
              <a:rPr lang="en-US" sz="2800" dirty="0">
                <a:latin typeface="Helvetica "/>
              </a:rPr>
              <a:t>by your </a:t>
            </a:r>
            <a:r>
              <a:rPr lang="en-US" sz="2800" u="sng" dirty="0">
                <a:solidFill>
                  <a:srgbClr val="0070C0"/>
                </a:solidFill>
                <a:latin typeface="Helvetica "/>
              </a:rPr>
              <a:t>pancreas</a:t>
            </a:r>
            <a:r>
              <a:rPr lang="en-US" sz="2800" dirty="0">
                <a:latin typeface="Helvetica "/>
              </a:rPr>
              <a:t>.</a:t>
            </a:r>
          </a:p>
          <a:p>
            <a:endParaRPr lang="en-US" sz="2800" dirty="0">
              <a:latin typeface="Helvetica "/>
            </a:endParaRPr>
          </a:p>
          <a:p>
            <a:endParaRPr lang="en-US" sz="2800" dirty="0">
              <a:solidFill>
                <a:srgbClr val="242021"/>
              </a:solidFill>
              <a:latin typeface="Helvetica "/>
            </a:endParaRPr>
          </a:p>
        </p:txBody>
      </p:sp>
    </p:spTree>
    <p:extLst>
      <p:ext uri="{BB962C8B-B14F-4D97-AF65-F5344CB8AC3E}">
        <p14:creationId xmlns:p14="http://schemas.microsoft.com/office/powerpoint/2010/main" val="239058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>
            <a:extLst>
              <a:ext uri="{FF2B5EF4-FFF2-40B4-BE49-F238E27FC236}">
                <a16:creationId xmlns:a16="http://schemas.microsoft.com/office/drawing/2014/main" id="{B9973FC7-8780-5EAE-E988-53E439F636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0"/>
            <a:ext cx="83820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tabLst>
                <a:tab pos="2743200" algn="l"/>
              </a:tabLst>
              <a:defRPr/>
            </a:pPr>
            <a:r>
              <a:rPr lang="en-US" sz="41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Digestion in the Small Intestine</a:t>
            </a:r>
          </a:p>
        </p:txBody>
      </p:sp>
      <p:sp>
        <p:nvSpPr>
          <p:cNvPr id="35845" name="Rectangle 7">
            <a:extLst>
              <a:ext uri="{FF2B5EF4-FFF2-40B4-BE49-F238E27FC236}">
                <a16:creationId xmlns:a16="http://schemas.microsoft.com/office/drawing/2014/main" id="{32875DC6-7426-1D74-E67B-04FE31B39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152400" cy="1295400"/>
          </a:xfrm>
          <a:prstGeom prst="rect">
            <a:avLst/>
          </a:prstGeom>
          <a:solidFill>
            <a:srgbClr val="009999"/>
          </a:solidFill>
          <a:ln w="254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35846" name="Line 8">
            <a:extLst>
              <a:ext uri="{FF2B5EF4-FFF2-40B4-BE49-F238E27FC236}">
                <a16:creationId xmlns:a16="http://schemas.microsoft.com/office/drawing/2014/main" id="{62601D6E-F52E-1F1E-9D90-8210C70831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28600"/>
            <a:ext cx="8915400" cy="0"/>
          </a:xfrm>
          <a:prstGeom prst="line">
            <a:avLst/>
          </a:prstGeom>
          <a:noFill/>
          <a:ln w="3810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ar-SA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7" name="Text Box 9">
            <a:extLst>
              <a:ext uri="{FF2B5EF4-FFF2-40B4-BE49-F238E27FC236}">
                <a16:creationId xmlns:a16="http://schemas.microsoft.com/office/drawing/2014/main" id="{FD60922C-4268-2F09-C00D-ADC65A334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6785" y="1443038"/>
            <a:ext cx="9725891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7388" indent="-2301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Enzymes from the brush border (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small intestine tract cells) lining are the 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</a:rPr>
              <a:t>site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 of 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</a:rPr>
              <a:t>carbohydrate digestions</a:t>
            </a:r>
            <a:endParaRPr lang="en-US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en-US" sz="2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 fontAlgn="base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Break </a:t>
            </a:r>
            <a:r>
              <a:rPr lang="en-US" altLang="en-US" dirty="0">
                <a:solidFill>
                  <a:srgbClr val="0070C0"/>
                </a:solidFill>
                <a:latin typeface="Arial" panose="020B0604020202020204" pitchFamily="34" charset="0"/>
              </a:rPr>
              <a:t>double sugars 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into </a:t>
            </a:r>
            <a:r>
              <a:rPr lang="en-US" altLang="en-US" dirty="0">
                <a:solidFill>
                  <a:srgbClr val="0070C0"/>
                </a:solidFill>
                <a:latin typeface="Arial" panose="020B0604020202020204" pitchFamily="34" charset="0"/>
              </a:rPr>
              <a:t>simple sugars</a:t>
            </a:r>
          </a:p>
          <a:p>
            <a:pPr lvl="1" fontAlgn="base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dirty="0">
                <a:solidFill>
                  <a:srgbClr val="0070C0"/>
                </a:solidFill>
                <a:latin typeface="Arial" panose="020B0604020202020204" pitchFamily="34" charset="0"/>
              </a:rPr>
              <a:t>Complete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some </a:t>
            </a:r>
            <a:r>
              <a:rPr lang="en-US" altLang="en-US" dirty="0">
                <a:solidFill>
                  <a:srgbClr val="0070C0"/>
                </a:solidFill>
                <a:latin typeface="Arial" panose="020B0604020202020204" pitchFamily="34" charset="0"/>
              </a:rPr>
              <a:t>protein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digestion</a:t>
            </a:r>
          </a:p>
          <a:p>
            <a:pPr marL="457200" lvl="1" indent="0" fontAlgn="base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srgbClr val="FF0000"/>
                </a:solidFill>
                <a:latin typeface="Arial" panose="020B0604020202020204" pitchFamily="34" charset="0"/>
              </a:rPr>
              <a:t> Pancreatic enzymes </a:t>
            </a:r>
            <a:r>
              <a:rPr lang="en-US" altLang="en-US" sz="2800" dirty="0">
                <a:latin typeface="Arial" panose="020B0604020202020204" pitchFamily="34" charset="0"/>
              </a:rPr>
              <a:t>play the </a:t>
            </a:r>
            <a:r>
              <a:rPr lang="en-US" altLang="en-US" sz="2800" u="sng" dirty="0">
                <a:solidFill>
                  <a:srgbClr val="FF0000"/>
                </a:solidFill>
                <a:latin typeface="Arial" panose="020B0604020202020204" pitchFamily="34" charset="0"/>
              </a:rPr>
              <a:t>major</a:t>
            </a:r>
            <a:r>
              <a:rPr lang="en-US" altLang="en-US" sz="2800" dirty="0">
                <a:solidFill>
                  <a:srgbClr val="FF0000"/>
                </a:solidFill>
                <a:latin typeface="Arial" panose="020B0604020202020204" pitchFamily="34" charset="0"/>
              </a:rPr>
              <a:t> digestive function</a:t>
            </a:r>
          </a:p>
          <a:p>
            <a:pPr lvl="1" fontAlgn="base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Help complete digestion of starch (pancreatic amylase)</a:t>
            </a:r>
          </a:p>
          <a:p>
            <a:pPr lvl="1" fontAlgn="base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Carry out about </a:t>
            </a:r>
            <a:r>
              <a:rPr lang="en-US" altLang="en-US" dirty="0">
                <a:solidFill>
                  <a:srgbClr val="FF0000"/>
                </a:solidFill>
                <a:latin typeface="Arial" panose="020B0604020202020204" pitchFamily="34" charset="0"/>
              </a:rPr>
              <a:t>half 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of all </a:t>
            </a:r>
            <a:r>
              <a:rPr lang="en-US" altLang="en-US" dirty="0">
                <a:solidFill>
                  <a:srgbClr val="FF0000"/>
                </a:solidFill>
                <a:latin typeface="Arial" panose="020B0604020202020204" pitchFamily="34" charset="0"/>
              </a:rPr>
              <a:t>protein digestion 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(trypsin)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9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2" grpId="0" build="p" autoUpdateAnimBg="0" advAuto="0"/>
      <p:bldP spid="89097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22" name="Rectangle 10">
            <a:extLst>
              <a:ext uri="{FF2B5EF4-FFF2-40B4-BE49-F238E27FC236}">
                <a16:creationId xmlns:a16="http://schemas.microsoft.com/office/drawing/2014/main" id="{E5F31393-17A8-220F-C37B-A969AF8BC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0"/>
            <a:ext cx="83820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tabLst>
                <a:tab pos="2743200" algn="l"/>
              </a:tabLst>
              <a:defRPr/>
            </a:pPr>
            <a:r>
              <a:rPr lang="en-US" sz="41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Digestion in the Small Intestine</a:t>
            </a:r>
          </a:p>
        </p:txBody>
      </p:sp>
      <p:sp>
        <p:nvSpPr>
          <p:cNvPr id="36869" name="Rectangle 13">
            <a:extLst>
              <a:ext uri="{FF2B5EF4-FFF2-40B4-BE49-F238E27FC236}">
                <a16:creationId xmlns:a16="http://schemas.microsoft.com/office/drawing/2014/main" id="{0593057C-8000-F6EC-E60F-457D48D0A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152400" cy="1295400"/>
          </a:xfrm>
          <a:prstGeom prst="rect">
            <a:avLst/>
          </a:prstGeom>
          <a:solidFill>
            <a:srgbClr val="009999"/>
          </a:solidFill>
          <a:ln w="254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36870" name="Line 14">
            <a:extLst>
              <a:ext uri="{FF2B5EF4-FFF2-40B4-BE49-F238E27FC236}">
                <a16:creationId xmlns:a16="http://schemas.microsoft.com/office/drawing/2014/main" id="{919A4818-8A92-9A61-C2D1-08A11E37FE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28600"/>
            <a:ext cx="8915400" cy="0"/>
          </a:xfrm>
          <a:prstGeom prst="line">
            <a:avLst/>
          </a:prstGeom>
          <a:noFill/>
          <a:ln w="3810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ar-SA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0127" name="Text Box 15">
            <a:extLst>
              <a:ext uri="{FF2B5EF4-FFF2-40B4-BE49-F238E27FC236}">
                <a16:creationId xmlns:a16="http://schemas.microsoft.com/office/drawing/2014/main" id="{3CD3C8DC-12AB-1C97-E6AA-95CB7CDAE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351" y="1633933"/>
            <a:ext cx="10133351" cy="300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7388" indent="-2301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Wingdings" panose="05000000000000000000" pitchFamily="2" charset="2"/>
              <a:buChar char="q"/>
            </a:pPr>
            <a:r>
              <a:rPr lang="en-US" altLang="en-US" sz="3400" dirty="0">
                <a:solidFill>
                  <a:srgbClr val="000000"/>
                </a:solidFill>
                <a:latin typeface="Arial" panose="020B0604020202020204" pitchFamily="34" charset="0"/>
              </a:rPr>
              <a:t> Pancreatic enzymes play the major digestive function</a:t>
            </a:r>
            <a:endParaRPr lang="en-US" altLang="en-US" sz="3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Responsible for fat digestion (lipase)</a:t>
            </a: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Digest nucleic acids (nucleases)</a:t>
            </a: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Alkaline content neutralizes acidic chyme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0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7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>
            <a:extLst>
              <a:ext uri="{FF2B5EF4-FFF2-40B4-BE49-F238E27FC236}">
                <a16:creationId xmlns:a16="http://schemas.microsoft.com/office/drawing/2014/main" id="{2B20F95C-6821-EFDE-6FFB-124012DE61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0"/>
            <a:ext cx="83820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tabLst>
                <a:tab pos="2743200" algn="l"/>
              </a:tabLst>
              <a:defRPr/>
            </a:pPr>
            <a:r>
              <a:rPr lang="en-US" sz="41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Absorption in the Small Intestine</a:t>
            </a:r>
          </a:p>
        </p:txBody>
      </p:sp>
      <p:sp>
        <p:nvSpPr>
          <p:cNvPr id="37893" name="Rectangle 7">
            <a:extLst>
              <a:ext uri="{FF2B5EF4-FFF2-40B4-BE49-F238E27FC236}">
                <a16:creationId xmlns:a16="http://schemas.microsoft.com/office/drawing/2014/main" id="{C3BBE0E5-415D-7BB1-FAA3-2A412E4A7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152400" cy="1295400"/>
          </a:xfrm>
          <a:prstGeom prst="rect">
            <a:avLst/>
          </a:prstGeom>
          <a:solidFill>
            <a:srgbClr val="009999"/>
          </a:solidFill>
          <a:ln w="254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37894" name="Line 8">
            <a:extLst>
              <a:ext uri="{FF2B5EF4-FFF2-40B4-BE49-F238E27FC236}">
                <a16:creationId xmlns:a16="http://schemas.microsoft.com/office/drawing/2014/main" id="{294CB2CE-8AEC-7432-BC44-2488DF87FEE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28600"/>
            <a:ext cx="8915400" cy="0"/>
          </a:xfrm>
          <a:prstGeom prst="line">
            <a:avLst/>
          </a:prstGeom>
          <a:noFill/>
          <a:ln w="3810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ar-SA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45" name="Text Box 9">
            <a:extLst>
              <a:ext uri="{FF2B5EF4-FFF2-40B4-BE49-F238E27FC236}">
                <a16:creationId xmlns:a16="http://schemas.microsoft.com/office/drawing/2014/main" id="{0D5A7A2D-4DA0-D80F-03CF-458BBFF6D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9095" y="1447800"/>
            <a:ext cx="9212705" cy="509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7388" indent="-2301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400" dirty="0">
                <a:solidFill>
                  <a:srgbClr val="000000"/>
                </a:solidFill>
                <a:latin typeface="Arial" panose="020B0604020202020204" pitchFamily="34" charset="0"/>
              </a:rPr>
              <a:t>Water is absorbed along the length of the small intestine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400" dirty="0">
                <a:solidFill>
                  <a:srgbClr val="000000"/>
                </a:solidFill>
                <a:latin typeface="Arial" panose="020B0604020202020204" pitchFamily="34" charset="0"/>
              </a:rPr>
              <a:t>End products of digestion</a:t>
            </a: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Most substances are absorbed by </a:t>
            </a:r>
            <a:r>
              <a:rPr lang="en-US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active transport </a:t>
            </a:r>
            <a:r>
              <a:rPr lang="en-US" altLang="en-US" sz="3000" dirty="0">
                <a:latin typeface="Arial" panose="020B0604020202020204" pitchFamily="34" charset="0"/>
              </a:rPr>
              <a:t>(</a:t>
            </a:r>
            <a:r>
              <a:rPr lang="en-US" dirty="0"/>
              <a:t>energetic process&amp; extremely selective&amp;</a:t>
            </a:r>
            <a:r>
              <a:rPr lang="en-US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dirty="0"/>
              <a:t>quick process )</a:t>
            </a:r>
            <a:r>
              <a:rPr lang="en-US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through </a:t>
            </a:r>
            <a:r>
              <a:rPr lang="en-US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cell membranes</a:t>
            </a: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Lipids</a:t>
            </a:r>
            <a:r>
              <a:rPr lang="en-US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 are </a:t>
            </a:r>
            <a:r>
              <a:rPr lang="en-US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absorbed</a:t>
            </a:r>
            <a:r>
              <a:rPr lang="en-US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 by </a:t>
            </a:r>
            <a:r>
              <a:rPr lang="en-US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diffusion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400" dirty="0">
                <a:solidFill>
                  <a:srgbClr val="000000"/>
                </a:solidFill>
                <a:latin typeface="Arial" panose="020B0604020202020204" pitchFamily="34" charset="0"/>
              </a:rPr>
              <a:t>Substances are transported to the liver by the hepatic portal vein or lymph</a:t>
            </a:r>
            <a:endParaRPr lang="en-US" altLang="en-US" sz="3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build="p" autoUpdateAnimBg="0" advAuto="0"/>
      <p:bldP spid="91145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82" name="Rectangle 10">
            <a:extLst>
              <a:ext uri="{FF2B5EF4-FFF2-40B4-BE49-F238E27FC236}">
                <a16:creationId xmlns:a16="http://schemas.microsoft.com/office/drawing/2014/main" id="{56A39B3F-ACA5-D093-75A5-0F8DED77A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0"/>
            <a:ext cx="83820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tabLst>
                <a:tab pos="2743200" algn="l"/>
              </a:tabLst>
              <a:defRPr/>
            </a:pPr>
            <a:r>
              <a:rPr lang="en-US" sz="41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Pancreas</a:t>
            </a:r>
          </a:p>
        </p:txBody>
      </p:sp>
      <p:sp>
        <p:nvSpPr>
          <p:cNvPr id="57349" name="Rectangle 13">
            <a:extLst>
              <a:ext uri="{FF2B5EF4-FFF2-40B4-BE49-F238E27FC236}">
                <a16:creationId xmlns:a16="http://schemas.microsoft.com/office/drawing/2014/main" id="{22B3F965-1801-EEAD-AF33-D77734DE9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152400" cy="1295400"/>
          </a:xfrm>
          <a:prstGeom prst="rect">
            <a:avLst/>
          </a:prstGeom>
          <a:solidFill>
            <a:srgbClr val="009999"/>
          </a:solidFill>
          <a:ln w="254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57350" name="Line 14">
            <a:extLst>
              <a:ext uri="{FF2B5EF4-FFF2-40B4-BE49-F238E27FC236}">
                <a16:creationId xmlns:a16="http://schemas.microsoft.com/office/drawing/2014/main" id="{A052317F-1766-EA3F-E971-E4DC6ACCFEE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28600"/>
            <a:ext cx="8915400" cy="0"/>
          </a:xfrm>
          <a:prstGeom prst="line">
            <a:avLst/>
          </a:prstGeom>
          <a:noFill/>
          <a:ln w="3810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ar-SA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87" name="Text Box 15">
            <a:extLst>
              <a:ext uri="{FF2B5EF4-FFF2-40B4-BE49-F238E27FC236}">
                <a16:creationId xmlns:a16="http://schemas.microsoft.com/office/drawing/2014/main" id="{020C7C2F-A99C-581E-75DE-2B86527EA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447800"/>
            <a:ext cx="8534400" cy="457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7388" indent="-2301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Produces a </a:t>
            </a:r>
            <a:r>
              <a:rPr lang="en-US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wide spectrum </a:t>
            </a:r>
            <a:r>
              <a:rPr lang="en-US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of </a:t>
            </a:r>
            <a:r>
              <a:rPr lang="en-US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digestive enzymes</a:t>
            </a:r>
            <a:r>
              <a:rPr lang="en-US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 that break down all categories of food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Enzymes</a:t>
            </a:r>
            <a:r>
              <a:rPr lang="en-US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 are </a:t>
            </a:r>
            <a:r>
              <a:rPr lang="en-US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secreted</a:t>
            </a:r>
            <a:r>
              <a:rPr lang="en-US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 into the </a:t>
            </a:r>
            <a:r>
              <a:rPr lang="en-US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duodenum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Alkaline fluid </a:t>
            </a:r>
            <a:r>
              <a:rPr lang="en-US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introduced with enzymes neutralizes </a:t>
            </a:r>
            <a:r>
              <a:rPr lang="en-US" altLang="en-US" sz="3000" dirty="0">
                <a:solidFill>
                  <a:srgbClr val="FF0000"/>
                </a:solidFill>
                <a:latin typeface="Arial" panose="020B0604020202020204" pitchFamily="34" charset="0"/>
              </a:rPr>
              <a:t>acidic chyme </a:t>
            </a:r>
            <a:endParaRPr lang="en-US" altLang="en-US" sz="3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Endocrine products of pancreas</a:t>
            </a: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Insulin</a:t>
            </a: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Font typeface="Symbol" panose="05050102010706020507" pitchFamily="18" charset="2"/>
              <a:buChar char="·"/>
            </a:pPr>
            <a:r>
              <a:rPr lang="en-US" altLang="en-US" sz="3000" dirty="0">
                <a:solidFill>
                  <a:srgbClr val="000000"/>
                </a:solidFill>
                <a:latin typeface="Arial" panose="020B0604020202020204" pitchFamily="34" charset="0"/>
              </a:rPr>
              <a:t>Glucagon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82" grpId="0" build="p" autoUpdateAnimBg="0" advAuto="0"/>
      <p:bldP spid="54287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4D54D87-7E13-40A5-BEA5-A0BBD15BA566}"/>
              </a:ext>
            </a:extLst>
          </p:cNvPr>
          <p:cNvSpPr txBox="1"/>
          <p:nvPr/>
        </p:nvSpPr>
        <p:spPr>
          <a:xfrm>
            <a:off x="194873" y="1061545"/>
            <a:ext cx="11596074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Amino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acids and fatty acids produced in the stomach become powerful stimuli for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endocrine cells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in the duodenum.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These cells release the hormone </a:t>
            </a:r>
            <a:r>
              <a:rPr lang="en-US" sz="2800" b="1" i="0" dirty="0">
                <a:solidFill>
                  <a:srgbClr val="242021"/>
                </a:solidFill>
                <a:effectLst/>
                <a:latin typeface="Helvetica "/>
              </a:rPr>
              <a:t>cholecystokinin (CCK),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also called </a:t>
            </a:r>
            <a:r>
              <a:rPr lang="en-US" sz="2800" b="1" i="0" dirty="0">
                <a:solidFill>
                  <a:srgbClr val="242021"/>
                </a:solidFill>
                <a:effectLst/>
                <a:latin typeface="Helvetica "/>
              </a:rPr>
              <a:t>pancreozymin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it:</a:t>
            </a:r>
          </a:p>
          <a:p>
            <a:endParaRPr lang="en-US" sz="2800" b="0" i="0" dirty="0">
              <a:solidFill>
                <a:srgbClr val="242021"/>
              </a:solidFill>
              <a:effectLst/>
              <a:latin typeface="Helvetica "/>
            </a:endParaRPr>
          </a:p>
          <a:p>
            <a:pPr lvl="1"/>
            <a:r>
              <a:rPr lang="en-US" sz="2800" dirty="0">
                <a:solidFill>
                  <a:srgbClr val="242021"/>
                </a:solidFill>
                <a:latin typeface="Helvetica "/>
              </a:rPr>
              <a:t>-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stimulates both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gallbladder contraction </a:t>
            </a:r>
            <a:r>
              <a:rPr lang="en-US" sz="2400" b="0" i="0" dirty="0">
                <a:effectLst/>
                <a:latin typeface="Helvetica "/>
              </a:rPr>
              <a:t>(</a:t>
            </a:r>
            <a:r>
              <a:rPr lang="en-US" sz="2400" b="1" i="0" dirty="0">
                <a:effectLst/>
                <a:latin typeface="Helvetica Neue"/>
              </a:rPr>
              <a:t>store bile</a:t>
            </a:r>
            <a:r>
              <a:rPr lang="en-US" sz="2400" b="0" i="0" dirty="0">
                <a:effectLst/>
                <a:latin typeface="Helvetica Neue"/>
              </a:rPr>
              <a:t>. helps digestive             system break down fats. Bile is a mixture of mainly cholesterol, bilirubin and bile salts)</a:t>
            </a:r>
            <a:r>
              <a:rPr lang="en-US" sz="2400" b="0" i="0" dirty="0">
                <a:effectLst/>
                <a:latin typeface="Helvetica "/>
              </a:rPr>
              <a:t> </a:t>
            </a:r>
          </a:p>
          <a:p>
            <a:r>
              <a:rPr lang="en-US" sz="2800" dirty="0">
                <a:solidFill>
                  <a:srgbClr val="242021"/>
                </a:solidFill>
                <a:latin typeface="Helvetica "/>
              </a:rPr>
              <a:t>    - and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pancreatic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 enzyme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secretion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. </a:t>
            </a:r>
          </a:p>
          <a:p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The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acidity of the gastric contents entering the duodenum (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Helvetica Neue"/>
              </a:rPr>
              <a:t>first part of the small intestine )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stimulates the release of 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"/>
              </a:rPr>
              <a:t>secretin</a:t>
            </a:r>
            <a:r>
              <a:rPr lang="en-US" sz="2800" b="1" i="0" dirty="0">
                <a:solidFill>
                  <a:srgbClr val="242021"/>
                </a:solidFill>
                <a:effectLst/>
                <a:latin typeface="Helvetica "/>
              </a:rPr>
              <a:t>. </a:t>
            </a:r>
          </a:p>
          <a:p>
            <a:endParaRPr lang="en-US" sz="2800" b="1" dirty="0">
              <a:solidFill>
                <a:srgbClr val="242021"/>
              </a:solidFill>
              <a:latin typeface="Helvetica "/>
            </a:endParaRPr>
          </a:p>
        </p:txBody>
      </p:sp>
    </p:spTree>
    <p:extLst>
      <p:ext uri="{BB962C8B-B14F-4D97-AF65-F5344CB8AC3E}">
        <p14:creationId xmlns:p14="http://schemas.microsoft.com/office/powerpoint/2010/main" val="39858261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9651633D-7B6E-4EE9-C020-2C426A74C4B3}"/>
              </a:ext>
            </a:extLst>
          </p:cNvPr>
          <p:cNvSpPr txBox="1"/>
          <p:nvPr/>
        </p:nvSpPr>
        <p:spPr>
          <a:xfrm>
            <a:off x="182879" y="997528"/>
            <a:ext cx="11787447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Secretin a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Neue"/>
              </a:rPr>
              <a:t>digestive hormone </a:t>
            </a:r>
            <a:r>
              <a:rPr lang="en-US" sz="2800" b="0" i="0" u="sng" dirty="0">
                <a:solidFill>
                  <a:srgbClr val="202124"/>
                </a:solidFill>
                <a:effectLst/>
                <a:latin typeface="Helvetica Neue"/>
              </a:rPr>
              <a:t>secreted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 by the wall of the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Neue"/>
              </a:rPr>
              <a:t>upper part 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of the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Neue"/>
              </a:rPr>
              <a:t>small intestine 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(the duodenum)</a:t>
            </a:r>
          </a:p>
          <a:p>
            <a:pPr algn="l"/>
            <a:endParaRPr lang="en-US" sz="2800" dirty="0">
              <a:solidFill>
                <a:srgbClr val="202124"/>
              </a:solidFill>
              <a:latin typeface="Helvetica Neue"/>
            </a:endParaRPr>
          </a:p>
          <a:p>
            <a:pPr algn="l"/>
            <a:endParaRPr lang="en-US" sz="2800" dirty="0">
              <a:solidFill>
                <a:srgbClr val="202124"/>
              </a:solidFill>
              <a:latin typeface="Helvetica Neue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Secretin has 3 main functions: 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rgbClr val="202124"/>
                </a:solidFill>
                <a:latin typeface="Helvetica Neue"/>
              </a:rPr>
              <a:t>Regulation of gastric acid secretion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rgbClr val="202124"/>
                </a:solidFill>
                <a:latin typeface="Helvetica Neue"/>
              </a:rPr>
              <a:t> Regulation of pancreatic bicarbonate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b="1" i="0" dirty="0">
                <a:solidFill>
                  <a:srgbClr val="202124"/>
                </a:solidFill>
                <a:effectLst/>
                <a:latin typeface="Helvetica Neue"/>
              </a:rPr>
              <a:t>Stimulates the secretion of water &amp; regulation of  </a:t>
            </a:r>
            <a:r>
              <a:rPr lang="en-US" sz="2800" b="1" dirty="0">
                <a:solidFill>
                  <a:srgbClr val="202124"/>
                </a:solidFill>
                <a:latin typeface="Helvetica Neue"/>
              </a:rPr>
              <a:t>pH levels in the duodenum (osmoregulation)</a:t>
            </a:r>
            <a:endParaRPr lang="en-US" sz="2800" b="0" i="0" dirty="0">
              <a:solidFill>
                <a:srgbClr val="202124"/>
              </a:solidFill>
              <a:effectLst/>
              <a:latin typeface="Helvetica Neue"/>
            </a:endParaRPr>
          </a:p>
          <a:p>
            <a:endParaRPr lang="en-US" sz="2800" b="1" dirty="0">
              <a:solidFill>
                <a:srgbClr val="202124"/>
              </a:solidFill>
              <a:latin typeface="Helvetica Neue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202124"/>
              </a:solidFill>
              <a:latin typeface="Helvetica Neue"/>
            </a:endParaRPr>
          </a:p>
          <a:p>
            <a:pPr algn="l"/>
            <a:br>
              <a:rPr lang="en-US" b="0" i="0" dirty="0">
                <a:solidFill>
                  <a:srgbClr val="202124"/>
                </a:solidFill>
                <a:effectLst/>
                <a:latin typeface="Helvetica Neue"/>
              </a:rPr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98043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9C3CF5-5B59-4B0B-BDEE-EB5198E6A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28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125875-E68D-4A90-870E-DEC3543F6C32}"/>
              </a:ext>
            </a:extLst>
          </p:cNvPr>
          <p:cNvSpPr txBox="1"/>
          <p:nvPr/>
        </p:nvSpPr>
        <p:spPr>
          <a:xfrm>
            <a:off x="198783" y="416870"/>
            <a:ext cx="11794434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Pancreatic supplies enzymes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for the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digestion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of nearly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all nutrients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. </a:t>
            </a:r>
          </a:p>
          <a:p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42021"/>
                </a:solidFill>
                <a:latin typeface="Helvetica "/>
              </a:rPr>
              <a:t>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α</a:t>
            </a:r>
            <a:r>
              <a:rPr lang="en-US" sz="2800" b="1" i="0" dirty="0">
                <a:solidFill>
                  <a:srgbClr val="242021"/>
                </a:solidFill>
                <a:effectLst/>
                <a:latin typeface="Helvetica "/>
              </a:rPr>
              <a:t>-Amylase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is secreted in large amounts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,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from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salivary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whereas </a:t>
            </a:r>
            <a:r>
              <a:rPr lang="en-US" sz="2800" b="1" dirty="0">
                <a:solidFill>
                  <a:srgbClr val="242021"/>
                </a:solidFill>
                <a:latin typeface="Helvetica "/>
              </a:rPr>
              <a:t>pancreatic amylase 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is secreted by the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Neue"/>
              </a:rPr>
              <a:t>pancreas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 in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Neue"/>
              </a:rPr>
              <a:t>to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 the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Neue"/>
              </a:rPr>
              <a:t>small intestine</a:t>
            </a:r>
            <a:endParaRPr lang="en-US" sz="2800" dirty="0">
              <a:solidFill>
                <a:srgbClr val="FF0000"/>
              </a:solidFill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42021"/>
                </a:solidFill>
                <a:latin typeface="Helvetica "/>
              </a:rPr>
              <a:t>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α</a:t>
            </a:r>
            <a:r>
              <a:rPr lang="en-US" sz="2800" b="1" i="0" dirty="0">
                <a:solidFill>
                  <a:srgbClr val="242021"/>
                </a:solidFill>
                <a:effectLst/>
                <a:latin typeface="Helvetica "/>
              </a:rPr>
              <a:t>-Amylase </a:t>
            </a:r>
            <a:r>
              <a:rPr lang="en-US" sz="2800" b="1" dirty="0">
                <a:solidFill>
                  <a:srgbClr val="202124"/>
                </a:solidFill>
                <a:latin typeface="Helvetica Neue"/>
              </a:rPr>
              <a:t>role in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Helvetica Neue"/>
              </a:rPr>
              <a:t> starch digestion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Starch chains breaks them into smaller pieces with two or three glucose units</a:t>
            </a:r>
            <a:endParaRPr lang="en-US" sz="2800" b="0" i="0" dirty="0">
              <a:solidFill>
                <a:srgbClr val="242021"/>
              </a:solidFill>
              <a:effectLst/>
              <a:latin typeface="Helvetica "/>
            </a:endParaRPr>
          </a:p>
          <a:p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"/>
              </a:rPr>
              <a:t>For </a:t>
            </a:r>
            <a:r>
              <a:rPr lang="en-US" sz="2800" b="1" dirty="0">
                <a:latin typeface="Helvetica "/>
              </a:rPr>
              <a:t>protein digestion</a:t>
            </a:r>
            <a:r>
              <a:rPr lang="en-US" sz="2800" dirty="0">
                <a:latin typeface="Helvetica "/>
              </a:rPr>
              <a:t>, the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pancreas</a:t>
            </a:r>
            <a:r>
              <a:rPr lang="en-US" sz="2800" dirty="0">
                <a:latin typeface="Helvetica "/>
              </a:rPr>
              <a:t> supplies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trypsin</a:t>
            </a:r>
            <a:r>
              <a:rPr lang="en-US" sz="2800" dirty="0">
                <a:latin typeface="Helvetica 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chymotrypsin</a:t>
            </a:r>
            <a:r>
              <a:rPr lang="en-US" sz="2800" dirty="0">
                <a:latin typeface="Helvetica "/>
              </a:rPr>
              <a:t>, and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elastase</a:t>
            </a:r>
            <a:r>
              <a:rPr lang="en-US" sz="2800" dirty="0">
                <a:latin typeface="Helvetica "/>
              </a:rPr>
              <a:t>. (proteases enzyme)</a:t>
            </a:r>
          </a:p>
          <a:p>
            <a:endParaRPr lang="en-US" sz="2800" dirty="0"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Helvetica "/>
              </a:rPr>
              <a:t>Other enzymes </a:t>
            </a:r>
            <a:r>
              <a:rPr lang="en-US" sz="2800" dirty="0">
                <a:latin typeface="Helvetica "/>
              </a:rPr>
              <a:t>include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pancreatic lipase</a:t>
            </a:r>
            <a:r>
              <a:rPr lang="en-US" sz="2800" dirty="0">
                <a:latin typeface="Helvetica "/>
              </a:rPr>
              <a:t>, various phospholipases, and nucleases.</a:t>
            </a:r>
          </a:p>
        </p:txBody>
      </p:sp>
    </p:spTree>
    <p:extLst>
      <p:ext uri="{BB962C8B-B14F-4D97-AF65-F5344CB8AC3E}">
        <p14:creationId xmlns:p14="http://schemas.microsoft.com/office/powerpoint/2010/main" val="3365432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0842C3-1DF9-4494-9414-8D163D7B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29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7EF83F-1E01-4069-9E3A-7BD78F640B29}"/>
              </a:ext>
            </a:extLst>
          </p:cNvPr>
          <p:cNvSpPr txBox="1"/>
          <p:nvPr/>
        </p:nvSpPr>
        <p:spPr>
          <a:xfrm>
            <a:off x="554636" y="294746"/>
            <a:ext cx="1143858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Excess fat in modern diets has been adverse health outcomes, most obviously obesity. </a:t>
            </a:r>
          </a:p>
          <a:p>
            <a:pPr algn="just"/>
            <a:endParaRPr lang="en-US" sz="2800" b="0" i="0" dirty="0">
              <a:solidFill>
                <a:srgbClr val="242021"/>
              </a:solidFill>
              <a:effectLst/>
              <a:latin typeface="Helvetica 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One strategy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for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reducing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 the impact of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dietary fat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is the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prevention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 of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fat digestion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.</a:t>
            </a:r>
          </a:p>
          <a:p>
            <a:pPr algn="just"/>
            <a:endParaRPr lang="en-US" sz="2800" b="0" i="0" dirty="0">
              <a:solidFill>
                <a:srgbClr val="242021"/>
              </a:solidFill>
              <a:effectLst/>
              <a:latin typeface="Helvetica 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 One drug that is based on this principle is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tetrahydroolipstatin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, better known as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Orlistat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, which is synthesized from a bacterial metabolite.</a:t>
            </a:r>
          </a:p>
          <a:p>
            <a:pPr algn="just"/>
            <a:endParaRPr lang="en-US" sz="2800" b="0" i="0" dirty="0">
              <a:solidFill>
                <a:srgbClr val="242021"/>
              </a:solidFill>
              <a:effectLst/>
              <a:latin typeface="Helvetica 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 It </a:t>
            </a:r>
            <a:r>
              <a:rPr lang="en-US" sz="2800" b="0" i="0" u="sng" dirty="0">
                <a:solidFill>
                  <a:srgbClr val="FF0000"/>
                </a:solidFill>
                <a:effectLst/>
                <a:latin typeface="Helvetica "/>
              </a:rPr>
              <a:t>inhibits gastric and pancreatic lipases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by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covalent binding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to a the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Helvetica "/>
              </a:rPr>
              <a:t>active site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of the enzyme</a:t>
            </a:r>
            <a:endParaRPr lang="en-US" sz="2400" dirty="0">
              <a:solidFill>
                <a:srgbClr val="0070C0"/>
              </a:solidFill>
              <a:latin typeface="Helvetica "/>
            </a:endParaRPr>
          </a:p>
        </p:txBody>
      </p:sp>
    </p:spTree>
    <p:extLst>
      <p:ext uri="{BB962C8B-B14F-4D97-AF65-F5344CB8AC3E}">
        <p14:creationId xmlns:p14="http://schemas.microsoft.com/office/powerpoint/2010/main" val="37414491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819E976E-FF53-BDF0-7AB1-1A40E353BA9F}"/>
              </a:ext>
            </a:extLst>
          </p:cNvPr>
          <p:cNvSpPr txBox="1"/>
          <p:nvPr/>
        </p:nvSpPr>
        <p:spPr>
          <a:xfrm>
            <a:off x="415636" y="714896"/>
            <a:ext cx="1177636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It does lead to 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Helvetica "/>
              </a:rPr>
              <a:t>weight reduction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in some patients, and it may 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Helvetica "/>
              </a:rPr>
              <a:t>reduce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the level of 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Helvetica "/>
              </a:rPr>
              <a:t>LDL cholesterol 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slightly by 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Helvetica "/>
              </a:rPr>
              <a:t>reducing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 the intestinal 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Helvetica "/>
              </a:rPr>
              <a:t>absorption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 of 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Helvetica "/>
              </a:rPr>
              <a:t>cholesterol</a:t>
            </a: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 and 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Helvetica "/>
              </a:rPr>
              <a:t>bile acids</a:t>
            </a:r>
          </a:p>
          <a:p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However, it also causes the undesirable effects of fat malabsorption, including intestinal discomfort and mild diarrhea.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 "/>
              </a:rPr>
              <a:t> The drug should be given with supplements of fat-soluble vitamins, whose absorption is reduced in the presence of undigested fat.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587092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2401</TotalTime>
  <Words>1534</Words>
  <Application>Microsoft Office PowerPoint</Application>
  <PresentationFormat>شاشة عريضة</PresentationFormat>
  <Paragraphs>206</Paragraphs>
  <Slides>30</Slides>
  <Notes>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11</vt:i4>
      </vt:variant>
      <vt:variant>
        <vt:lpstr>نسق</vt:lpstr>
      </vt:variant>
      <vt:variant>
        <vt:i4>3</vt:i4>
      </vt:variant>
      <vt:variant>
        <vt:lpstr>عناوين الشرائح</vt:lpstr>
      </vt:variant>
      <vt:variant>
        <vt:i4>30</vt:i4>
      </vt:variant>
    </vt:vector>
  </HeadingPairs>
  <TitlesOfParts>
    <vt:vector size="44" baseType="lpstr">
      <vt:lpstr>Arial</vt:lpstr>
      <vt:lpstr>Calibri</vt:lpstr>
      <vt:lpstr>Calibri Light</vt:lpstr>
      <vt:lpstr>Edwardian Script ITC</vt:lpstr>
      <vt:lpstr>Embassy BT</vt:lpstr>
      <vt:lpstr>Helvetica </vt:lpstr>
      <vt:lpstr>Helvetica Neue</vt:lpstr>
      <vt:lpstr>Symbol</vt:lpstr>
      <vt:lpstr>Times</vt:lpstr>
      <vt:lpstr>Times New Roman</vt:lpstr>
      <vt:lpstr>Wingdings</vt:lpstr>
      <vt:lpstr>Office Theme</vt:lpstr>
      <vt:lpstr>Default Design</vt:lpstr>
      <vt:lpstr>1_Default Design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esam</dc:creator>
  <cp:lastModifiedBy>Dr.Mohamad Abd Elmonem</cp:lastModifiedBy>
  <cp:revision>47</cp:revision>
  <dcterms:created xsi:type="dcterms:W3CDTF">2021-09-29T19:58:43Z</dcterms:created>
  <dcterms:modified xsi:type="dcterms:W3CDTF">2022-09-28T19:03:15Z</dcterms:modified>
</cp:coreProperties>
</file>