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67" r:id="rId4"/>
    <p:sldId id="292" r:id="rId5"/>
    <p:sldId id="291" r:id="rId6"/>
    <p:sldId id="268" r:id="rId7"/>
    <p:sldId id="269" r:id="rId8"/>
    <p:sldId id="270" r:id="rId9"/>
    <p:sldId id="271" r:id="rId10"/>
    <p:sldId id="272" r:id="rId11"/>
    <p:sldId id="293" r:id="rId12"/>
    <p:sldId id="294" r:id="rId13"/>
    <p:sldId id="273" r:id="rId14"/>
    <p:sldId id="274" r:id="rId15"/>
    <p:sldId id="276" r:id="rId16"/>
    <p:sldId id="295" r:id="rId17"/>
    <p:sldId id="275" r:id="rId18"/>
    <p:sldId id="277" r:id="rId19"/>
    <p:sldId id="278" r:id="rId20"/>
    <p:sldId id="279" r:id="rId21"/>
    <p:sldId id="296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60" d="100"/>
          <a:sy n="60" d="100"/>
        </p:scale>
        <p:origin x="11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5268521-6E5D-4B4A-9330-4F656EBA2AEE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3585BF7-53C0-4363-A3C9-569655A91D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495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192160-274C-4208-8042-9EE97CFE54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4245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crystalline bile acid involved in the emulsification of fats</a:t>
            </a:r>
            <a:r>
              <a:rPr lang="ar-SA" b="0" i="0" dirty="0">
                <a:solidFill>
                  <a:srgbClr val="4D5156"/>
                </a:solidFill>
                <a:effectLst/>
                <a:latin typeface="Helvetica Neue"/>
              </a:rPr>
              <a:t> 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glycocholate: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85BF7-53C0-4363-A3C9-569655A91DA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8981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="1" i="0" dirty="0">
                <a:solidFill>
                  <a:srgbClr val="5F6368"/>
                </a:solidFill>
                <a:effectLst/>
                <a:latin typeface="Helvetica Neue"/>
              </a:rPr>
              <a:t>Cerebrosides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 group of glycosphingolipids in muscle and nerve </a:t>
            </a:r>
          </a:p>
          <a:p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85BF7-53C0-4363-A3C9-569655A91DA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9170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85BF7-53C0-4363-A3C9-569655A91DAC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9577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0" dirty="0">
                <a:solidFill>
                  <a:srgbClr val="5F6368"/>
                </a:solidFill>
                <a:effectLst/>
                <a:latin typeface="Helvetica Neue"/>
              </a:rPr>
              <a:t>covalent bond formed between the -OH group on carbon 1 of one sugar 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85BF7-53C0-4363-A3C9-569655A91DAC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9882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ar-SA" b="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85BF7-53C0-4363-A3C9-569655A91DAC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7655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84E61E-F36B-207A-4CEB-C89E71DB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8B78ACB-6C3F-6409-8B3E-3BEC2C999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E33932F-D79C-8BC7-5FEE-7C846253B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EAFB232-680B-96A9-521E-A9E8EFD1A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62E4381-68A9-8AA4-F33E-EEF4107D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8543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71AC63-6875-6085-C6E3-D514AEE0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1783677-20B2-3E31-7001-F18170F89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2BEB1A-F98A-F3C2-05F1-A3D85DE8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97D360C-3623-4314-B1D0-24595CFA2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7022FCE-C798-799E-FD37-F34224660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985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FC5DADD-067E-7E35-E0FC-A85E7C92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1BDF3F7-FE03-A66F-5544-A069C62E4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07C6A5-03B9-C157-6AE1-E1EC4AF1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F0EE4FC-DDC6-5810-C516-BF8B5707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F82367D-3D02-A6CA-DD0B-0D3D5474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2358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AF0894-A3E8-490D-3DE4-5DCC1AF3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290B448-D600-51F7-B830-515CD2EDD2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2AB84AF-D248-E6AC-C031-74C874E4B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6DA0178-D72D-F2FC-B1DE-0CBB596CD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8BE9375-A612-5BE0-BE87-DC8CCFAD9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5165E62-38B3-3A42-95F8-B1E7D111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611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924404F-9831-23F0-6DBD-76679343D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EA35B85-A759-03E5-3BCB-5F5F9C9A2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0311773-D239-ED21-47C2-FE531A59C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7FE4D40-DC09-B04A-C801-34FE9C403A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4DBE890-B2DD-C294-EEDB-D1E53753FA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719D5F7-0C96-C255-94EB-2737EC696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60B2921-5286-468D-0008-307761A60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5A3175B-9D56-A563-6801-CE9508622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061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B3C734-D06A-2108-9D45-E6345802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FB28168B-6729-FE06-A6D7-283DFE676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86F43DB-3B6F-5F38-0836-755DBF9C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C74E5EE-E02D-6776-1B4E-EAE0451C4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2703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AF89EF71-5432-0F89-1044-3D6ABC88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D39B76C-BF1D-44B1-EDF2-2AA37A26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3DF2751-C95D-DC93-A8CA-9A13CFA5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9128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2638A61-884B-6AD9-BCBE-5890CC3CF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B880B2C-1908-601F-5266-36312314C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E6DAAD3-86DA-8B08-7CC9-0AE84C0CB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2D71742-8074-5353-78BF-ABA7ADFE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79DCAD2-7B8B-EBAB-BD3F-FA293116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B322637-68E1-7CF2-49D0-B0B7AECA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2811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E7892B-EF97-8895-84F9-78DBD4E4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5495113-0DB7-CDDB-46A4-EA09CD95C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8D12E86-399A-18DD-0CD8-FB4296BD7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A8A52C2-095A-AE53-2802-DFC054FA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D4E7BB6-E22D-1C63-4F08-AA506A586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0F8FE35-E09D-345B-E34C-6646E1B7F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6186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7633C77-9DF5-D7FD-0FE9-306D60D8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2B02154-5B5F-99E8-6398-78445CEFB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4F61283-E220-4B2E-14AC-19037B7CE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5416CF7-AC69-7DE3-DA06-812FC432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BEEA80-0A9B-3112-AAC5-AEC90E9D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424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8C16EB6-C006-BE8F-76EF-3F790A0EF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324FB71-4E7E-8BBF-9113-DC937F056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1CEF411-834D-30B1-5C27-3B6276C1C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F32FF7-366F-B700-DE65-1933ADC41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35933F7-32FF-88E8-D78D-10C7A28C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0117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894C-0E2C-49C0-A423-4B4F1D6AB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D0395-9498-4E1F-88E7-ACCE7C43D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B071D-B1C9-491F-A78D-6F8BD104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05823-74BD-4C11-AD2A-7B8005E0B6F1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5ADD8-2A8B-47F5-B44F-631F57C5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77EC7-FCAB-4A1B-B7F3-B5F0CAFC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46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2CD8D-515F-4DC6-8F34-ADDE22C4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E6ADD-238D-489A-B772-9474BC98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74917-F4A6-4AB9-87D7-A398D360D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6871-9637-4585-9468-D490485EE687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2C540-A33C-41B8-A44A-32260728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36F75-909C-46D5-9890-F459D8A8A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2F83D-7624-4195-916E-0A308FEA6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8D5CD-94C6-4432-B49D-306DF84CB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BD8C-48CC-47FA-A38E-EA878FCA9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FC1A6-CADE-4AAA-836B-6D4482B51022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1B1B5-4361-48EC-9979-2F1EFAF2F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FFC0F-6802-411D-9BB7-ACC35B75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484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F30AC-C3EC-4C52-B57A-BC9A8C5D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69045-D682-4B95-A6F4-64009590E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3114D8-9EFC-47FD-9700-D047E9DB6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F1420-E30C-453A-AD0C-B0846112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7668-BA49-441C-B723-B7F23F0BAF0F}" type="datetime1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88EBB-C54B-4386-AD69-89852E866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A556C-6E86-4AC5-85F8-ED485BEDA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27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66B83-B976-4F05-AF1D-3FF3AAF2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85B90-BA6A-41F8-8B50-F008B525D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CA8B0-16AE-4884-A235-F6B92BDE9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DE0A2D-94AC-441A-A3D9-30D83C3EE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727018-1701-458B-A911-BB32C8AE10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CC3DC1-DC7B-4CE0-813C-4A42D8072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49163-D8E8-4C2A-BB58-0E07FBF488F6}" type="datetime1">
              <a:rPr lang="en-US" smtClean="0"/>
              <a:t>10/6/2022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1C85F-E00E-42CA-8A07-621AC5AFE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146E72-6668-4832-9ABC-FDBC054E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0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CC07-6321-4A0A-8D95-EEF0DB7F1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49D8C-CAF0-4832-8A75-281C5DC33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B88C-3D96-415D-9B73-7DE0E6DF1398}" type="datetime1">
              <a:rPr lang="en-US" smtClean="0"/>
              <a:t>10/6/2022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4C8BAF-AA2F-4462-9884-D8B16615B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96EED-4B6C-4C0F-A721-64D163BB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23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26FA5B-66C2-4A25-90CD-3FF433849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9740B-4136-4475-A52E-A8FD87541061}" type="datetime1">
              <a:rPr lang="en-US" smtClean="0"/>
              <a:t>10/6/2022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25400-3AE4-4604-BAC3-C578C43F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042AF-750E-4E80-9A7B-73DAC66D3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31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48F54-FAC6-43DE-8A0D-B0F23071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5B526-C9D7-42BC-9C68-3F9EF0602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4B57F-AD2E-4ADF-BA13-BCD2C08AE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3728C-8ADC-45E3-BF18-13814117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F73B2-8D95-441E-9175-934EE48855D9}" type="datetime1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EBAA6-F2BF-49AD-B46C-EF41C872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5CDA2-DF1A-4282-BAEE-272D4A1E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63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B428-D3E9-4715-A8D4-94A3D8D9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73649B-B861-4EDC-91B6-0D17771CC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936B8-EFB2-410C-94E7-127D093E9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E7E7E-10E7-4BA7-8A80-1B1B1E2E1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9BFF-DF3B-40B1-B179-954A92544CC0}" type="datetime1">
              <a:rPr lang="en-US" smtClean="0"/>
              <a:t>10/6/2022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273CF-FB2E-4586-992A-77B2B23E4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28C12-185D-4285-82F7-BEFA2280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05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6C8F-3CBD-4B17-8D47-8946873A8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FB20B-A226-4E61-96D8-A1C948E86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D9F76-4932-42AE-8FCE-0CA14883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E8DBE-777A-43CB-8110-67012D93D230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7C94-C032-422E-8F24-F16564E03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B80E4-0176-492D-AF0A-CC71EBF4B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0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DB107-B47C-470A-994F-EE81968E5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627AA-9E42-4F12-A892-E957F0E73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D2D03-97A6-4307-995A-A838594A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9322-3F52-4279-998A-CA1A1F9D3047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142FB-59EB-4603-A0C2-59A75A9FC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C2E77-E32C-481E-BC78-6FB005B8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B105AA9-49A1-583D-72AB-5DDADE98E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8DD657F-2B80-725F-3939-9827B8A39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E95F023-E53E-309B-4B53-2D3AA0BEAB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6645-44AF-4054-8859-F480E24BCD7A}" type="datetimeFigureOut">
              <a:rPr lang="ar-SA" smtClean="0"/>
              <a:t>11/03/44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E8E536F-EB2C-90B4-4B49-B4CBEF891B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6EECB09-4641-225D-875C-E382D63B2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589F0-A44B-4EB2-BA56-1BE4591657D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2402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E6E0A9-06F8-4622-8AF8-7E0EE2BE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81349-9AE4-420D-8002-264D830E7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76EBB-4C35-48DC-8D47-22DA790F6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B5B81-2310-4F72-8B1F-23C162EC0E90}" type="datetime1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18F36-087C-471E-911C-8B01CCFE33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5830-CD46-4BAC-8D02-E6A2F7E6B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26F07-0154-4643-BFD2-557841AA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937AF2-B9BA-4498-9CE6-D2A864BD1DE0}"/>
              </a:ext>
            </a:extLst>
          </p:cNvPr>
          <p:cNvSpPr txBox="1"/>
          <p:nvPr/>
        </p:nvSpPr>
        <p:spPr>
          <a:xfrm>
            <a:off x="1243911" y="1933731"/>
            <a:ext cx="8894617" cy="5521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      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Digestive Enzymes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(Part 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By: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 Dr.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Faten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Allyan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itchFamily="66" charset="0"/>
                <a:ea typeface="+mn-ea"/>
                <a:cs typeface="+mn-cs"/>
              </a:rPr>
              <a:t>        Ph.D. of Medical Biochemistry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mbassy BT" panose="03030602040507090C03" pitchFamily="66" charset="0"/>
              <a:ea typeface="+mn-ea"/>
              <a:cs typeface="+mn-cs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983C34A-E80C-C866-1419-8B1B8F47DC41}"/>
              </a:ext>
            </a:extLst>
          </p:cNvPr>
          <p:cNvSpPr txBox="1"/>
          <p:nvPr/>
        </p:nvSpPr>
        <p:spPr>
          <a:xfrm>
            <a:off x="0" y="590847"/>
            <a:ext cx="3957403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GIT Module</a:t>
            </a:r>
            <a:endParaRPr kumimoji="0" lang="ar-SA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468D2CB0-F19E-2D04-5D0B-2DB7BD1D6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079" y="0"/>
            <a:ext cx="3057993" cy="210502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A1871B3E-A471-91E9-594A-F3B3D63E3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0" y="1609583"/>
            <a:ext cx="302895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3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676F0F-543F-4627-A13A-700FA1F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6C08B8-ACBD-484F-8893-FBC449FD6619}"/>
              </a:ext>
            </a:extLst>
          </p:cNvPr>
          <p:cNvSpPr txBox="1"/>
          <p:nvPr/>
        </p:nvSpPr>
        <p:spPr>
          <a:xfrm>
            <a:off x="291547" y="379200"/>
            <a:ext cx="3432313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 digestion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D327C-44B1-4B90-A6C5-45AA8CFCFA61}"/>
              </a:ext>
            </a:extLst>
          </p:cNvPr>
          <p:cNvSpPr txBox="1"/>
          <p:nvPr/>
        </p:nvSpPr>
        <p:spPr>
          <a:xfrm>
            <a:off x="185529" y="1076884"/>
            <a:ext cx="117944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 are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large molecules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generally are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not water-soluble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They form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large fat droplets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that provide only a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small surface area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for enzymatic attack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000" dirty="0">
              <a:solidFill>
                <a:srgbClr val="242021"/>
              </a:solidFill>
              <a:latin typeface="Helvetica 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first task in fat digestion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is to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disperse </a:t>
            </a:r>
            <a:r>
              <a:rPr kumimoji="0" lang="en-US" sz="3000" b="0" i="0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fat into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smaller particles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with a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larger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surface/volume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ratio.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small intestine,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pancreatic lipase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colipase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(</a:t>
            </a:r>
            <a:r>
              <a:rPr lang="en-US" sz="3000" i="0" dirty="0">
                <a:solidFill>
                  <a:srgbClr val="202124"/>
                </a:solidFill>
                <a:effectLst/>
                <a:latin typeface="Helvetica Neue"/>
              </a:rPr>
              <a:t>cofactor for pancreatic lipase)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bind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to the surface of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emulsion droplets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4464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A9E7A373-71F3-BB56-C993-6DD9D6911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3</a:t>
            </a:fld>
            <a:endParaRPr lang="en-US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F5B12B8-B137-866A-82D9-F26A4A7C07A6}"/>
              </a:ext>
            </a:extLst>
          </p:cNvPr>
          <p:cNvSpPr txBox="1"/>
          <p:nvPr/>
        </p:nvSpPr>
        <p:spPr>
          <a:xfrm>
            <a:off x="272717" y="0"/>
            <a:ext cx="11678652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Helvetica "/>
              </a:rPr>
              <a:t>Pancreatic lipase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is secreted in an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active form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but its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activity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is enhanced by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bile salts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.</a:t>
            </a:r>
          </a:p>
          <a:p>
            <a:pPr algn="l"/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Bile salts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enhance the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efficiency of lipolysis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by </a:t>
            </a:r>
            <a:r>
              <a:rPr lang="en-US" sz="2800" u="sng" dirty="0">
                <a:latin typeface="Helvetica "/>
              </a:rPr>
              <a:t>increasing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the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surface area </a:t>
            </a:r>
            <a:r>
              <a:rPr lang="en-US" sz="2800" dirty="0">
                <a:latin typeface="Helvetica "/>
              </a:rPr>
              <a:t>of fat 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at which lipase is effective.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The </a:t>
            </a:r>
            <a:r>
              <a:rPr lang="en-US" sz="2800" u="sng" dirty="0">
                <a:solidFill>
                  <a:srgbClr val="242021"/>
                </a:solidFill>
                <a:latin typeface="Helvetica "/>
              </a:rPr>
              <a:t>function of bile salts in the duodenum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is to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solubilize ingested fat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and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fat-soluble vitamins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(</a:t>
            </a:r>
            <a:r>
              <a:rPr lang="en-US" sz="2800" dirty="0">
                <a:solidFill>
                  <a:srgbClr val="202124"/>
                </a:solidFill>
                <a:latin typeface="Helvetica Neue"/>
              </a:rPr>
              <a:t>Vitamins A, D, E, and K 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are soluble in organic solvents and are absorbed and transported in a manner similar to that of fats,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facilitating their digestion and absorption)</a:t>
            </a:r>
          </a:p>
          <a:p>
            <a:pPr algn="l" rtl="0"/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Bile salts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biologic detergents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that enable the body to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excrete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cholesterol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and potentially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toxic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compounds (</a:t>
            </a:r>
            <a:r>
              <a:rPr lang="en-US" sz="2800" dirty="0" err="1">
                <a:solidFill>
                  <a:srgbClr val="242021"/>
                </a:solidFill>
                <a:latin typeface="Helvetica "/>
              </a:rPr>
              <a:t>eg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bilirubin, drug metabolites).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Colipase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maintains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the </a:t>
            </a:r>
            <a:r>
              <a:rPr lang="en-US" sz="2800" u="sng" dirty="0">
                <a:solidFill>
                  <a:srgbClr val="242021"/>
                </a:solidFill>
                <a:latin typeface="Helvetica "/>
              </a:rPr>
              <a:t>activity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of the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lipase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in the </a:t>
            </a:r>
            <a:r>
              <a:rPr lang="en-US" sz="2800" u="sng" dirty="0">
                <a:solidFill>
                  <a:srgbClr val="242021"/>
                </a:solidFill>
                <a:latin typeface="Helvetica "/>
              </a:rPr>
              <a:t>presence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of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bile salts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, which would otherwise inhibit its activity.</a:t>
            </a:r>
          </a:p>
          <a:p>
            <a:pPr algn="l" rtl="0"/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br>
              <a:rPr lang="en-US" sz="2800" dirty="0">
                <a:solidFill>
                  <a:srgbClr val="242021"/>
                </a:solidFill>
                <a:latin typeface="Helvetica "/>
              </a:rPr>
            </a:b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389650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2A33C-A59E-496D-9E1B-4C1B84E40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690FC8-30DF-428D-90B0-A62B68C51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448" y="401249"/>
            <a:ext cx="7840429" cy="619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12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E428CE-D0D7-43C1-99A5-7FB828437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12549E-03DA-438B-8277-49D639E8E4E3}"/>
              </a:ext>
            </a:extLst>
          </p:cNvPr>
          <p:cNvSpPr txBox="1"/>
          <p:nvPr/>
        </p:nvSpPr>
        <p:spPr>
          <a:xfrm>
            <a:off x="212034" y="347607"/>
            <a:ext cx="11635409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Pancreatic lipase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hydrolyzes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dietary TG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free fatty acids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2-mono-acylglycerol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products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 digestion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diffuse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brush border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absorption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but only to a very limited extent.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Their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efficient absorption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requires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 salts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which are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released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intestine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gallbladder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after meals.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 salts are needed to form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mixed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micelles</a:t>
            </a:r>
            <a:r>
              <a:rPr lang="en-US" sz="2800" dirty="0">
                <a:solidFill>
                  <a:prstClr val="black"/>
                </a:solidFill>
                <a:latin typeface="Helvetica "/>
              </a:rPr>
              <a:t> (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 </a:t>
            </a:r>
            <a:r>
              <a:rPr lang="en-US" sz="2800" dirty="0">
                <a:solidFill>
                  <a:prstClr val="black"/>
                </a:solidFill>
                <a:latin typeface="Helvetica "/>
              </a:rPr>
              <a:t>molecules, forming  </a:t>
            </a:r>
            <a:r>
              <a:rPr lang="en-US" sz="2800" u="sng" dirty="0">
                <a:solidFill>
                  <a:prstClr val="black"/>
                </a:solidFill>
                <a:latin typeface="Helvetica "/>
              </a:rPr>
              <a:t>colloidal particle </a:t>
            </a:r>
            <a:r>
              <a:rPr lang="en-US" sz="2800" dirty="0">
                <a:solidFill>
                  <a:prstClr val="black"/>
                </a:solidFill>
                <a:latin typeface="Helvetica "/>
              </a:rPr>
              <a:t>help the body </a:t>
            </a:r>
            <a:r>
              <a:rPr lang="en-US" sz="2800" u="sng" dirty="0">
                <a:solidFill>
                  <a:prstClr val="black"/>
                </a:solidFill>
                <a:latin typeface="Helvetica "/>
              </a:rPr>
              <a:t>absorb lipid </a:t>
            </a:r>
            <a:r>
              <a:rPr lang="en-US" sz="2800" dirty="0">
                <a:solidFill>
                  <a:prstClr val="black"/>
                </a:solidFill>
                <a:latin typeface="Helvetica "/>
              </a:rPr>
              <a:t>and </a:t>
            </a:r>
            <a:r>
              <a:rPr lang="en-US" sz="2800" u="sng" dirty="0">
                <a:solidFill>
                  <a:prstClr val="black"/>
                </a:solidFill>
                <a:latin typeface="Helvetica "/>
              </a:rPr>
              <a:t>fat soluble vitamins </a:t>
            </a:r>
            <a:r>
              <a:rPr lang="en-US" sz="2800" dirty="0">
                <a:solidFill>
                  <a:prstClr val="black"/>
                </a:solidFill>
                <a:latin typeface="Helvetica "/>
              </a:rPr>
              <a:t>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From the micelles,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fatty acids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2-monoglyceride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diffuse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microvilli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uptake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mucosal cells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333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9E9CCF-A877-4920-80AF-4AFFFDA14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E4E7D-D045-4D7D-B03F-F0D060EAE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65958" y="-3183486"/>
            <a:ext cx="5060082" cy="117001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3C5685-4DC2-4D2A-92DD-4D3CF3AEC21C}"/>
              </a:ext>
            </a:extLst>
          </p:cNvPr>
          <p:cNvSpPr txBox="1"/>
          <p:nvPr/>
        </p:nvSpPr>
        <p:spPr>
          <a:xfrm>
            <a:off x="245945" y="5380672"/>
            <a:ext cx="117001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Structure of glycocholate, the most abundant bile salt in humans. The protonated forms of the bile salts are called “bile acids.”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Structure.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Stereochemistry. Note that the molecule has a hydrophilic surface and a hydrophobic surface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483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ED0303-7491-4278-80FF-3980DF9C1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E2AF15-3BE0-443A-872E-8261A324B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322" y="222032"/>
            <a:ext cx="5363361" cy="64994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E3AE09-BA12-4B98-939E-88DF13B6B74E}"/>
              </a:ext>
            </a:extLst>
          </p:cNvPr>
          <p:cNvSpPr txBox="1"/>
          <p:nvPr/>
        </p:nvSpPr>
        <p:spPr>
          <a:xfrm>
            <a:off x="0" y="497305"/>
            <a:ext cx="667351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Sequence of events in fat digestion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000" dirty="0">
              <a:solidFill>
                <a:srgbClr val="242021"/>
              </a:solidFill>
              <a:latin typeface="Helvetica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small amount of fat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is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hydrolyzed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by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gastric lipase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stomach, but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pancreatic lipase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is the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major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enzyme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 digestion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000" dirty="0">
              <a:solidFill>
                <a:srgbClr val="242021"/>
              </a:solidFill>
              <a:latin typeface="Helvetica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 salts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containing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micelles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are required for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efficient absorption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of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fatty acids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mono-glycerides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and other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dietary lipids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135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CF3BEA-E753-4B46-A0BD-DB9161768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7B579-F4AC-4B63-BA99-B2AA0D6035FC}"/>
              </a:ext>
            </a:extLst>
          </p:cNvPr>
          <p:cNvSpPr txBox="1"/>
          <p:nvPr/>
        </p:nvSpPr>
        <p:spPr>
          <a:xfrm>
            <a:off x="198781" y="295005"/>
            <a:ext cx="1178118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Fatty acids with (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18 and more carbons)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require 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 salts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for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efficient absorption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but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medium-chain fatty acids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(C-8 to C-14) are 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absorbed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quite well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their absence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of bile salts</a:t>
            </a: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 salts are also needed for cholesterol and fat-soluble vitamins.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CC4445-5EDF-417C-AFB2-753D2B8CD407}"/>
              </a:ext>
            </a:extLst>
          </p:cNvPr>
          <p:cNvSpPr txBox="1"/>
          <p:nvPr/>
        </p:nvSpPr>
        <p:spPr>
          <a:xfrm>
            <a:off x="198780" y="3139739"/>
            <a:ext cx="1178118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Fat malabsorption can result from: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pancreatic failure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lack of bile salts due to biliary obstruction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  - extensive intestinal diseases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Pancreatic failure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leads to bulky, fatty, floating stools that contain undigested triglycerides (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steatorrhea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57592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3E4400-7273-4F8F-A6FD-084E619A9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DCF0E-6522-4DA5-B91E-12D80932F4AE}"/>
              </a:ext>
            </a:extLst>
          </p:cNvPr>
          <p:cNvSpPr txBox="1"/>
          <p:nvPr/>
        </p:nvSpPr>
        <p:spPr>
          <a:xfrm>
            <a:off x="205409" y="261014"/>
            <a:ext cx="11781182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Steatorrhea,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defined by the presence of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more than 7 to 15 g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of fat in the stools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per day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lack of bile salts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has similar consequences, but in this case most of the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“fat” in the stools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consists of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unabsorbed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fatty acids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monoglycerides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diglycerides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Recently,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transport system, involving the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ABCG5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ABCG8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transporters :</a:t>
            </a:r>
            <a:r>
              <a:rPr lang="en-US" sz="3000" b="1" i="0" dirty="0">
                <a:solidFill>
                  <a:srgbClr val="202124"/>
                </a:solidFill>
                <a:effectLst/>
                <a:latin typeface="Helvetica Neue"/>
              </a:rPr>
              <a:t> 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sterol </a:t>
            </a:r>
            <a:r>
              <a:rPr lang="en-US" sz="3000" b="1" i="0" dirty="0">
                <a:solidFill>
                  <a:srgbClr val="202124"/>
                </a:solidFill>
                <a:effectLst/>
                <a:latin typeface="Helvetica Neue"/>
              </a:rPr>
              <a:t>  (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subgroup of the steroids) transporter that </a:t>
            </a:r>
            <a:r>
              <a:rPr lang="en-US" sz="3000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acts 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liver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intestine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3000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000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accumulation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dietary fat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  <a:defRPr/>
            </a:pP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ABCG5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ABCG8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transporters has been described that </a:t>
            </a:r>
            <a:r>
              <a:rPr kumimoji="0" lang="en-US" sz="3200" b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prevents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3200" b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 absorption 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dietary cholesterol 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 sterols</a:t>
            </a: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02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C28C80B-6EAC-2714-4EBC-BEDBCD490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10</a:t>
            </a:fld>
            <a:endParaRPr lang="en-US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D703AA8-88E7-716C-4121-823E154D6FBD}"/>
              </a:ext>
            </a:extLst>
          </p:cNvPr>
          <p:cNvSpPr txBox="1"/>
          <p:nvPr/>
        </p:nvSpPr>
        <p:spPr>
          <a:xfrm>
            <a:off x="449179" y="417095"/>
            <a:ext cx="11309684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Individuals with defective ABCG5 or ABCG8 transporters have a disease called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sitosterolemia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Rare genetic condition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autosomal recessive genetic 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condition caused by changes (mutations) in the ABCG5 or ABCG8 gene that </a:t>
            </a:r>
            <a:r>
              <a:rPr lang="en-US" sz="3000" u="sng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causes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body to </a:t>
            </a:r>
            <a:r>
              <a:rPr lang="en-US" sz="3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store 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mainly sterols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secondly cholesterol</a:t>
            </a: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l" rtl="0"/>
            <a:endParaRPr lang="en-US" sz="3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There are at least two types of sterols: sterols from animals (example, cholesterol) and sterols from plants –also called phytosterols (example, sitosterol).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en-US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0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9F47B71B-AA2D-82DA-FB97-58D73C199317}"/>
              </a:ext>
            </a:extLst>
          </p:cNvPr>
          <p:cNvSpPr txBox="1"/>
          <p:nvPr/>
        </p:nvSpPr>
        <p:spPr>
          <a:xfrm>
            <a:off x="401053" y="577516"/>
            <a:ext cx="11502189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>
              <a:solidFill>
                <a:srgbClr val="333333"/>
              </a:solidFill>
              <a:latin typeface="Lato" panose="020F0502020204030203" pitchFamily="34" charset="0"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 normally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absorb plant sterols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the food they eat and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excrete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 in the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gut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l" rtl="0">
              <a:buFont typeface="Arial" panose="020B0604020202020204" pitchFamily="34" charset="0"/>
              <a:buChar char="•"/>
              <a:defRPr/>
            </a:pPr>
            <a:endParaRPr lang="en-US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People with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sitosterolemia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resulting in the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accumulation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US" sz="3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sterols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sz="3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cholesterol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the body, especially in the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blood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the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arteries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l" rtl="0">
              <a:defRPr/>
            </a:pPr>
            <a:endParaRPr lang="ar-SA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Sitosterolemia and have a </a:t>
            </a:r>
            <a:r>
              <a:rPr lang="en-US" sz="3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predisposition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atherosclerosis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(fat in artery walls) and </a:t>
            </a:r>
            <a:r>
              <a:rPr lang="en-US" sz="3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xanthomatosis 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(deposition of cholesterol-rich material anywhere in the body) because of increased cholesterol and plant sterol absorption</a:t>
            </a:r>
            <a:endParaRPr lang="ar-SA"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97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DFB223-EA04-4B29-92A2-FA208D61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DF563D-9460-4F5D-A31C-6FAE16CCABD0}"/>
              </a:ext>
            </a:extLst>
          </p:cNvPr>
          <p:cNvSpPr txBox="1"/>
          <p:nvPr/>
        </p:nvSpPr>
        <p:spPr>
          <a:xfrm>
            <a:off x="331304" y="432209"/>
            <a:ext cx="715617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Anchored digestive enzymes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0A4AB7-1E4D-4DCD-8638-D83C76CCCEAD}"/>
              </a:ext>
            </a:extLst>
          </p:cNvPr>
          <p:cNvSpPr txBox="1"/>
          <p:nvPr/>
        </p:nvSpPr>
        <p:spPr>
          <a:xfrm>
            <a:off x="198782" y="1162812"/>
            <a:ext cx="117944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There are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enzymes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attached to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luminal surface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mucosal cells.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This surface, known as the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brush border.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Disaccharidases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3000" b="1" i="0" u="sng" strike="noStrike" kern="1200" cap="none" spc="0" normalizeH="0" baseline="0" noProof="0" dirty="0" err="1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oligosaccharidases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hydrolyze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“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sucrose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lactose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as well as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maltose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maltotriose, and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dextrins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”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000" dirty="0">
                <a:solidFill>
                  <a:srgbClr val="FF0000"/>
                </a:solidFill>
                <a:latin typeface="Helvetica "/>
              </a:rPr>
              <a:t>   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that are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formed by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action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α-amylase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starch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absorption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of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monosaccharides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requires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transporters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apical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(lumen-facing) 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basolateral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(blood-facing) membranes of the enterocytes.</a:t>
            </a:r>
          </a:p>
        </p:txBody>
      </p:sp>
    </p:spTree>
    <p:extLst>
      <p:ext uri="{BB962C8B-B14F-4D97-AF65-F5344CB8AC3E}">
        <p14:creationId xmlns:p14="http://schemas.microsoft.com/office/powerpoint/2010/main" val="141926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8F6CCC-16F8-49F5-B943-43F1AD09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12827-3591-4F52-85EB-13C2CE18B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327" y="1114454"/>
            <a:ext cx="9581346" cy="55116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517996-40CE-416E-B52A-58D661CBD323}"/>
              </a:ext>
            </a:extLst>
          </p:cNvPr>
          <p:cNvSpPr txBox="1"/>
          <p:nvPr/>
        </p:nvSpPr>
        <p:spPr>
          <a:xfrm>
            <a:off x="755374" y="557400"/>
            <a:ext cx="10866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Disaccharidases and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Oligosaccharidases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the Intestinal Brush Border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40801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E24500-2D49-4759-87CA-2218CD6C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F5ABC8-7EBF-46D9-A58F-38F078FCAA57}"/>
              </a:ext>
            </a:extLst>
          </p:cNvPr>
          <p:cNvSpPr txBox="1"/>
          <p:nvPr/>
        </p:nvSpPr>
        <p:spPr>
          <a:xfrm>
            <a:off x="198782" y="318126"/>
            <a:ext cx="11820939" cy="726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Glucose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galactose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are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absorbed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into the </a:t>
            </a:r>
            <a:r>
              <a:rPr kumimoji="0" lang="en-US" sz="2800" b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enterocyte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SGLT1 (sodium-glucose transporter 1),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carrier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that mediates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coupled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transport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2 Na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+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the cell together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with the sugar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Cotransport of sodium down its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electrochemical gradient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requires </a:t>
            </a: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ATP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by the </a:t>
            </a: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Na-K ATPase pump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b="1" dirty="0">
              <a:solidFill>
                <a:srgbClr val="242021"/>
              </a:solidFill>
              <a:latin typeface="Helvetica 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>
              <a:solidFill>
                <a:srgbClr val="242021"/>
              </a:solidFill>
              <a:latin typeface="SabonLTStd-Roman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 </a:t>
            </a:r>
            <a:r>
              <a:rPr kumimoji="0" lang="en-US" sz="2800" b="1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Na-K ATPase pump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helps to maintain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osmotic equilibrium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and membrane potential in cells.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242021"/>
                </a:solidFill>
                <a:latin typeface="Helvetica "/>
              </a:rPr>
              <a:t>The sodium and potassium move against the concentration gradients. The Na+ K+-ATPase pump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maintains 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the gradient of a 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higher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concentration of </a:t>
            </a:r>
            <a:r>
              <a:rPr lang="en-US" sz="2800" u="sng" dirty="0">
                <a:solidFill>
                  <a:srgbClr val="FF0000"/>
                </a:solidFill>
                <a:latin typeface="Helvetica "/>
              </a:rPr>
              <a:t>sodium</a:t>
            </a:r>
            <a:r>
              <a:rPr lang="en-US" sz="2800" dirty="0">
                <a:solidFill>
                  <a:srgbClr val="FF0000"/>
                </a:solidFill>
                <a:latin typeface="Helvetica "/>
              </a:rPr>
              <a:t> </a:t>
            </a:r>
            <a:r>
              <a:rPr lang="en-US" sz="2800" u="sng" dirty="0">
                <a:latin typeface="Helvetica "/>
              </a:rPr>
              <a:t>extracellularly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and a </a:t>
            </a:r>
            <a:r>
              <a:rPr lang="en-US" sz="2800" dirty="0">
                <a:solidFill>
                  <a:srgbClr val="002060"/>
                </a:solidFill>
                <a:latin typeface="Helvetica "/>
              </a:rPr>
              <a:t>higher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level of </a:t>
            </a:r>
            <a:r>
              <a:rPr lang="en-US" sz="2800" dirty="0">
                <a:solidFill>
                  <a:srgbClr val="002060"/>
                </a:solidFill>
                <a:latin typeface="Helvetica "/>
              </a:rPr>
              <a:t>potassium intracellularly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1657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3907E803-5F12-0D9A-C7AC-177BF50288AA}"/>
              </a:ext>
            </a:extLst>
          </p:cNvPr>
          <p:cNvSpPr txBox="1"/>
          <p:nvPr/>
        </p:nvSpPr>
        <p:spPr>
          <a:xfrm>
            <a:off x="449179" y="385011"/>
            <a:ext cx="11421979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Transport of the monosaccharides across the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basolateral membrane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(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barrier between the cell and the blood and/or other cells)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is by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facilitated diffusion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using GLUT2. (glucose. galactose, fructose) and GLUT 5 (mainly fructose)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When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glucose concentration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is </a:t>
            </a: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high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after a </a:t>
            </a: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carbohydrate-rich meal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GLUT2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also becomes </a:t>
            </a: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deposited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</a:t>
            </a:r>
            <a:r>
              <a:rPr kumimoji="0" lang="en-US" sz="2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apical membrane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(lumen-facing)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000" dirty="0">
              <a:solidFill>
                <a:prstClr val="black"/>
              </a:solidFill>
              <a:latin typeface="Helvetica 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SA" sz="3000" dirty="0"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FE871014-1B72-EA1D-4BC5-910E98484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927" y="3429000"/>
            <a:ext cx="10124146" cy="3908761"/>
          </a:xfrm>
          <a:prstGeom prst="rect">
            <a:avLst/>
          </a:prstGeom>
        </p:spPr>
      </p:pic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81887D88-AA48-98D1-DDCA-E95C65E610F0}"/>
              </a:ext>
            </a:extLst>
          </p:cNvPr>
          <p:cNvSpPr/>
          <p:nvPr/>
        </p:nvSpPr>
        <p:spPr>
          <a:xfrm>
            <a:off x="1089287" y="4924926"/>
            <a:ext cx="1572126" cy="71162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6A21FB99-FB41-2A92-B849-B2C2C5E4AA15}"/>
              </a:ext>
            </a:extLst>
          </p:cNvPr>
          <p:cNvSpPr/>
          <p:nvPr/>
        </p:nvSpPr>
        <p:spPr>
          <a:xfrm flipV="1">
            <a:off x="1089287" y="6457952"/>
            <a:ext cx="1685997" cy="52136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6869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6A4037-0A28-4C77-8F0B-3D1A113E7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87417" y="-1482691"/>
            <a:ext cx="5637537" cy="88438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333769-6A42-4846-8491-250A62B836C6}"/>
              </a:ext>
            </a:extLst>
          </p:cNvPr>
          <p:cNvSpPr txBox="1"/>
          <p:nvPr/>
        </p:nvSpPr>
        <p:spPr>
          <a:xfrm>
            <a:off x="176464" y="5935582"/>
            <a:ext cx="122240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Absorption of monosaccharides in the small intestine.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Glut 2&amp;5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basolateral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while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SGLT1 </a:t>
            </a: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apical membrane </a:t>
            </a:r>
            <a:endParaRPr lang="ar-SA" sz="2800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247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7460D4-BAB3-4E21-BAA9-ED20E8218129}"/>
              </a:ext>
            </a:extLst>
          </p:cNvPr>
          <p:cNvSpPr txBox="1"/>
          <p:nvPr/>
        </p:nvSpPr>
        <p:spPr>
          <a:xfrm>
            <a:off x="198782" y="320457"/>
            <a:ext cx="1183419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Fructose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is absorbed mainly by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facilitated diffusion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using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bidirectional carrier GLUT5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apical membrane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primarily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GLUT2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basolateral membrane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Why does glucose absorption require secondary active transport while fructose absorption is cost-free using only facilitated diffusion?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reason is that the glucose concentration in the blood is high at all times, approximately 90mg/dL.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Therefore a passive transport system “not require energy to move substances across cell membranes”  would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not be able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bring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glucose concentration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lumen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below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90mg/dL.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034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A0540-D39D-4F6D-8B1C-7CF74C94C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AFA70-F5AA-4FE6-8A2A-28CB691B9DDE}"/>
              </a:ext>
            </a:extLst>
          </p:cNvPr>
          <p:cNvSpPr txBox="1"/>
          <p:nvPr/>
        </p:nvSpPr>
        <p:spPr>
          <a:xfrm>
            <a:off x="251791" y="383954"/>
            <a:ext cx="1171492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Fructose,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however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is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metabolized so fast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by the liver that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fructose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level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blood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remains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very low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even after a fructose-rich meal.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Therefore ATP-dependent absorption against a concentration gradient is not required.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addition to the glycosidases,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brush border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contains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several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peptidases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(proteases).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amino acids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absorbed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into the enterocytes by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sodium cotransporters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cross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basolateral membrane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by facilitated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diffusion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254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49F892-E81E-4636-AF96-C1F0FACF4DC2}"/>
              </a:ext>
            </a:extLst>
          </p:cNvPr>
          <p:cNvSpPr txBox="1"/>
          <p:nvPr/>
        </p:nvSpPr>
        <p:spPr>
          <a:xfrm>
            <a:off x="212034" y="293709"/>
            <a:ext cx="11754679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Poorly digestible nutrients cause flatulence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6A67D8-28ED-474C-80F5-0FD7BF459E8F}"/>
              </a:ext>
            </a:extLst>
          </p:cNvPr>
          <p:cNvSpPr txBox="1"/>
          <p:nvPr/>
        </p:nvSpPr>
        <p:spPr>
          <a:xfrm>
            <a:off x="212034" y="1016705"/>
            <a:ext cx="117546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Most troublesome are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food components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that are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resistant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human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digestive enzymes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but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are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fermented rapidly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intestinal bacteria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Some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vegetables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contain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oligosaccharides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which C-1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galactose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forms an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α-1,6-glycosidic bond</a:t>
            </a:r>
            <a:r>
              <a:rPr lang="en-US" sz="2800" dirty="0">
                <a:solidFill>
                  <a:srgbClr val="242021"/>
                </a:solidFill>
                <a:latin typeface="Helvetica "/>
              </a:rPr>
              <a:t> (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two or more monosaccharides join together by O-glycosidic bonds. Examples include </a:t>
            </a:r>
            <a:r>
              <a:rPr lang="en-US" sz="2800" b="1" i="0" dirty="0">
                <a:solidFill>
                  <a:srgbClr val="202124"/>
                </a:solidFill>
                <a:effectLst/>
                <a:latin typeface="Helvetica Neue"/>
              </a:rPr>
              <a:t>sucrose, lactose and maltose)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519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>
            <a:extLst>
              <a:ext uri="{FF2B5EF4-FFF2-40B4-BE49-F238E27FC236}">
                <a16:creationId xmlns:a16="http://schemas.microsoft.com/office/drawing/2014/main" id="{74226B8B-EF8A-2A71-8D92-A62296E1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6F07-0154-4643-BFD2-557841AAC87F}" type="slidenum">
              <a:rPr lang="en-US" smtClean="0"/>
              <a:t>20</a:t>
            </a:fld>
            <a:endParaRPr lang="en-US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847DDF3C-BA16-921A-82B2-893608AC45C1}"/>
              </a:ext>
            </a:extLst>
          </p:cNvPr>
          <p:cNvSpPr txBox="1"/>
          <p:nvPr/>
        </p:nvSpPr>
        <p:spPr>
          <a:xfrm>
            <a:off x="818147" y="1427748"/>
            <a:ext cx="1094071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latin typeface="Helvetica "/>
              </a:rPr>
              <a:t>Bacteria α-</a:t>
            </a:r>
            <a:r>
              <a:rPr lang="en-US" sz="3000" dirty="0" err="1">
                <a:latin typeface="Helvetica "/>
              </a:rPr>
              <a:t>galactosides</a:t>
            </a:r>
            <a:r>
              <a:rPr lang="en-US" sz="3000" dirty="0">
                <a:latin typeface="Helvetica "/>
              </a:rPr>
              <a:t> are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resistant</a:t>
            </a:r>
            <a:r>
              <a:rPr lang="en-US" sz="3000" dirty="0">
                <a:latin typeface="Helvetica "/>
              </a:rPr>
              <a:t> to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digestive enzymes </a:t>
            </a:r>
            <a:r>
              <a:rPr lang="en-US" sz="3000" dirty="0">
                <a:latin typeface="Helvetica "/>
              </a:rPr>
              <a:t>but are </a:t>
            </a:r>
            <a:r>
              <a:rPr lang="en-US" sz="3000" u="sng" dirty="0">
                <a:latin typeface="Helvetica "/>
              </a:rPr>
              <a:t>hydrolyzed</a:t>
            </a:r>
            <a:r>
              <a:rPr lang="en-US" sz="3000" dirty="0">
                <a:latin typeface="Helvetica "/>
              </a:rPr>
              <a:t> rapidly by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intestinal bacteria</a:t>
            </a:r>
            <a:r>
              <a:rPr lang="en-US" sz="3000" dirty="0">
                <a:latin typeface="Helvetica "/>
              </a:rPr>
              <a:t>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endParaRPr lang="en-US" sz="3000" dirty="0">
              <a:latin typeface="Helvetica 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FF0000"/>
                </a:solidFill>
                <a:latin typeface="Helvetica "/>
              </a:rPr>
              <a:t>Raffinose </a:t>
            </a:r>
            <a:r>
              <a:rPr lang="en-US" sz="3000" dirty="0">
                <a:latin typeface="Helvetica "/>
              </a:rPr>
              <a:t>(trisaccharide units composed of galactose, glucose, and fructose ) and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stachyose </a:t>
            </a:r>
            <a:r>
              <a:rPr lang="en-US" sz="3000" dirty="0">
                <a:latin typeface="Helvetica "/>
              </a:rPr>
              <a:t>(tetra saccharide consisting of two α-D-galactose units, one α-D-glucose unit, and one β-D-fructose unit sequentially) in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beans</a:t>
            </a:r>
            <a:r>
              <a:rPr lang="en-US" sz="3000" dirty="0">
                <a:latin typeface="Helvetica "/>
              </a:rPr>
              <a:t> and </a:t>
            </a:r>
            <a:r>
              <a:rPr lang="en-US" sz="3000" dirty="0">
                <a:solidFill>
                  <a:srgbClr val="FF0000"/>
                </a:solidFill>
                <a:latin typeface="Helvetica "/>
              </a:rPr>
              <a:t>peas</a:t>
            </a:r>
            <a:r>
              <a:rPr lang="en-US" sz="3000" dirty="0">
                <a:latin typeface="Helvetica "/>
              </a:rPr>
              <a:t> are the most known examples. </a:t>
            </a:r>
            <a:br>
              <a:rPr lang="en-US" sz="3000" dirty="0">
                <a:latin typeface="Helvetica "/>
              </a:rPr>
            </a:br>
            <a:endParaRPr lang="en-US" sz="3000" dirty="0">
              <a:latin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2493288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772C76-3F42-40B7-AE9A-4BCD619E9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736" y="469763"/>
            <a:ext cx="9332528" cy="4913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AF173-83FD-45C4-841E-5E159B45CF04}"/>
              </a:ext>
            </a:extLst>
          </p:cNvPr>
          <p:cNvSpPr txBox="1"/>
          <p:nvPr/>
        </p:nvSpPr>
        <p:spPr>
          <a:xfrm>
            <a:off x="251791" y="5694947"/>
            <a:ext cx="115551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Structures of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raffinose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stachyose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The α-1,6 bonds formed by galactose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undigestible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but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hydrolyzed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bacterial α-galactosidases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leading 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excessive bacterial growth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flatulence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124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78740E-F3E6-42DC-933A-66479338550B}"/>
              </a:ext>
            </a:extLst>
          </p:cNvPr>
          <p:cNvSpPr txBox="1"/>
          <p:nvPr/>
        </p:nvSpPr>
        <p:spPr>
          <a:xfrm>
            <a:off x="185530" y="633584"/>
            <a:ext cx="11820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Released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monosaccharides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are rapidly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fermented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to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colon.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can cause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abdominal discomfort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through their acidity 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diarrhea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through their osmotic activity; and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gas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though otherwise harmless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494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C60DFD-C42C-4586-B500-AC3703D96AF8}"/>
              </a:ext>
            </a:extLst>
          </p:cNvPr>
          <p:cNvSpPr txBox="1"/>
          <p:nvPr/>
        </p:nvSpPr>
        <p:spPr>
          <a:xfrm>
            <a:off x="198781" y="386474"/>
            <a:ext cx="116089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Many digestive enzymes are released as inactive precursors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52AFE6-D0FC-4BB1-8B3A-B451A4FD86FD}"/>
              </a:ext>
            </a:extLst>
          </p:cNvPr>
          <p:cNvSpPr txBox="1"/>
          <p:nvPr/>
        </p:nvSpPr>
        <p:spPr>
          <a:xfrm>
            <a:off x="198781" y="1574489"/>
            <a:ext cx="1178118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Proteases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phospholipases</a:t>
            </a:r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are dangerous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They must be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kept chained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until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they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reach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the lumen of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GI tract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lest they attack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proteins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membrane lipids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cells of their birth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Dangerous enzymes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(but not lipases and glycosidases) are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secreted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as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inactive precursors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called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zymogens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zymogens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(pancreatic secretion) are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synthesized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at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stored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secretory vesicles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released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exocytosis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and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activated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by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selective proteolytic cleavage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lumen of the GI tract.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542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8E4C53-25C3-4AD7-A7C3-A229F052F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FB35E-5A11-4761-93AA-E9E2CDE777AC}"/>
              </a:ext>
            </a:extLst>
          </p:cNvPr>
          <p:cNvSpPr txBox="1"/>
          <p:nvPr/>
        </p:nvSpPr>
        <p:spPr>
          <a:xfrm>
            <a:off x="278295" y="767403"/>
            <a:ext cx="11913705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pancreas protects itself by: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Synthesizing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dangerous enzymes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as inactive zymogens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Trypsin inhibitor,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 small (6-kD) polypeptide that binds very tightly to trypsin.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It is present in the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cytoplasm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the </a:t>
            </a:r>
            <a:r>
              <a:rPr lang="en-US" sz="3000" b="0" i="0" dirty="0">
                <a:solidFill>
                  <a:srgbClr val="FF0000"/>
                </a:solidFill>
                <a:effectLst/>
                <a:latin typeface="Helvetica Neue"/>
              </a:rPr>
              <a:t>pancreatic</a:t>
            </a:r>
            <a:r>
              <a:rPr lang="en-US" sz="3000" b="0" i="0" dirty="0">
                <a:solidFill>
                  <a:srgbClr val="202124"/>
                </a:solidFill>
                <a:effectLst/>
                <a:latin typeface="Helvetica Neue"/>
              </a:rPr>
              <a:t> 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acinar cells 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(</a:t>
            </a:r>
            <a:r>
              <a:rPr lang="en-US" sz="3000" dirty="0">
                <a:solidFill>
                  <a:srgbClr val="242021"/>
                </a:solidFill>
                <a:latin typeface="Helvetica "/>
              </a:rPr>
              <a:t>synthesize and secrete almost digestive enzymes)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where it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inactivates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any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trypsin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that is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accidentally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activated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within the organ.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8078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631067-AFAA-4752-9CF3-E9BA64145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5A89AF-D203-4926-BB59-13E8AEF3450D}"/>
              </a:ext>
            </a:extLst>
          </p:cNvPr>
          <p:cNvSpPr txBox="1"/>
          <p:nvPr/>
        </p:nvSpPr>
        <p:spPr>
          <a:xfrm>
            <a:off x="318052" y="326192"/>
            <a:ext cx="25974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763A67-BA11-4AF3-ABD2-21ADD817D94A}"/>
              </a:ext>
            </a:extLst>
          </p:cNvPr>
          <p:cNvSpPr txBox="1"/>
          <p:nvPr/>
        </p:nvSpPr>
        <p:spPr>
          <a:xfrm>
            <a:off x="128337" y="994611"/>
            <a:ext cx="11876039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There are integrative physiology processes of the liver related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metabolism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detoxification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immune system function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One of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main functions is to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provide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energy substrates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other cells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in the body,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especially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times when food is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rare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  <a:p>
            <a:pPr marL="514350" indent="-514350" algn="l" rtl="0">
              <a:buAutoNum type="alphaUcPeriod"/>
              <a:defRPr/>
            </a:pPr>
            <a:r>
              <a:rPr lang="en-US" sz="2800" b="1" dirty="0">
                <a:solidFill>
                  <a:srgbClr val="242021"/>
                </a:solidFill>
                <a:latin typeface="Helvetica-Bold"/>
              </a:rPr>
              <a:t>Metabolism </a:t>
            </a:r>
          </a:p>
          <a:p>
            <a:pPr algn="l" rtl="0">
              <a:defRPr/>
            </a:pPr>
            <a:endParaRPr lang="en-US" sz="2800" b="1" dirty="0">
              <a:solidFill>
                <a:srgbClr val="0070C0"/>
              </a:solidFill>
              <a:latin typeface="Helvetica-Bold"/>
            </a:endParaRPr>
          </a:p>
          <a:p>
            <a:pPr marL="514350" indent="-514350" algn="l" rtl="0">
              <a:buAutoNum type="arabicPeriod"/>
              <a:defRPr/>
            </a:pPr>
            <a:r>
              <a:rPr lang="en-US" sz="2800" b="1" dirty="0">
                <a:solidFill>
                  <a:srgbClr val="242021"/>
                </a:solidFill>
                <a:latin typeface="Helvetica-Bold"/>
              </a:rPr>
              <a:t>Carbohydrate: </a:t>
            </a:r>
          </a:p>
          <a:p>
            <a:pPr algn="l" rtl="0">
              <a:defRPr/>
            </a:pPr>
            <a:endParaRPr lang="en-US" sz="2800" dirty="0">
              <a:solidFill>
                <a:srgbClr val="0070C0"/>
              </a:solidFill>
              <a:latin typeface="Helvetica" panose="020B0604020202020204" pitchFamily="34" charset="0"/>
            </a:endParaRPr>
          </a:p>
          <a:p>
            <a:pPr marL="457200" indent="-457200" algn="l" rtl="0">
              <a:buFont typeface="Courier New" panose="02070309020205020404" pitchFamily="49" charset="0"/>
              <a:buChar char="o"/>
              <a:defRPr/>
            </a:pP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The liver plays a major role in the </a:t>
            </a: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storage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 and </a:t>
            </a: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breakdown of glycogen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.</a:t>
            </a:r>
          </a:p>
          <a:p>
            <a:pPr marL="457200" indent="-457200" algn="l" rtl="0">
              <a:buFont typeface="Courier New" panose="02070309020205020404" pitchFamily="49" charset="0"/>
              <a:buChar char="o"/>
              <a:defRPr/>
            </a:pP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Glycogenolysis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 release glucose into the systemic circulation. </a:t>
            </a:r>
          </a:p>
          <a:p>
            <a:pPr marL="457200" indent="-457200" algn="l" rtl="0">
              <a:buFont typeface="Courier New" panose="02070309020205020404" pitchFamily="49" charset="0"/>
              <a:buChar char="o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convert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fructose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and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galactose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into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glucose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as well as can perform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gluconeogenesis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indent="-457200" algn="l" rtl="0">
              <a:buFont typeface="Courier New" panose="02070309020205020404" pitchFamily="49" charset="0"/>
              <a:buChar char="o"/>
              <a:defRPr/>
            </a:pPr>
            <a:endParaRPr lang="en-US" sz="2800" dirty="0">
              <a:solidFill>
                <a:srgbClr val="242021"/>
              </a:solidFill>
              <a:latin typeface="Helvetica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897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CDE663-3877-488E-949B-DCBEEE74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FCEA79-FE34-4BD3-94E7-ED601D303558}"/>
              </a:ext>
            </a:extLst>
          </p:cNvPr>
          <p:cNvSpPr txBox="1"/>
          <p:nvPr/>
        </p:nvSpPr>
        <p:spPr>
          <a:xfrm>
            <a:off x="256674" y="753979"/>
            <a:ext cx="1176304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2. Lipid: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-Bold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The liver can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mobilize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fatty acids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through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lipolysis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to be released into the systemic circulation.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lang="en-US" sz="2800" dirty="0">
              <a:solidFill>
                <a:srgbClr val="242021"/>
              </a:solidFill>
              <a:latin typeface="Helvetica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sz="2800" b="1" dirty="0">
                <a:solidFill>
                  <a:srgbClr val="242021"/>
                </a:solidFill>
                <a:latin typeface="Helvetica" panose="020B0604020202020204" pitchFamily="34" charset="0"/>
              </a:rPr>
              <a:t>Lipolysis: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triacylglycerols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 break down by </a:t>
            </a:r>
            <a:r>
              <a:rPr lang="en-US" sz="2800" u="sng" dirty="0">
                <a:solidFill>
                  <a:srgbClr val="242021"/>
                </a:solidFill>
                <a:latin typeface="Helvetica" panose="020B0604020202020204" pitchFamily="34" charset="0"/>
              </a:rPr>
              <a:t>hydrolysis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 into </a:t>
            </a: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glycerol </a:t>
            </a:r>
            <a:r>
              <a:rPr lang="en-US" sz="2800" dirty="0">
                <a:solidFill>
                  <a:srgbClr val="242021"/>
                </a:solidFill>
                <a:latin typeface="Helvetica" panose="020B0604020202020204" pitchFamily="34" charset="0"/>
              </a:rPr>
              <a:t>and </a:t>
            </a:r>
            <a:r>
              <a:rPr lang="en-US" sz="2800" dirty="0">
                <a:solidFill>
                  <a:srgbClr val="FF0000"/>
                </a:solidFill>
                <a:latin typeface="Helvetica" panose="020B0604020202020204" pitchFamily="34" charset="0"/>
              </a:rPr>
              <a:t>free fatty acids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The liver also produces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lipoproteins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phospholipids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ketone bodies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cholesterol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and has the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ability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to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convert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amino acids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carbohydrates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into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new lipids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7639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16A1A9-F74C-4FCC-9223-175608D7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A9C117-E85E-431B-ABB9-06AFA4767AF7}"/>
              </a:ext>
            </a:extLst>
          </p:cNvPr>
          <p:cNvSpPr txBox="1"/>
          <p:nvPr/>
        </p:nvSpPr>
        <p:spPr>
          <a:xfrm>
            <a:off x="251792" y="369838"/>
            <a:ext cx="1176793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3. Protein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 is involved in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protein synthesis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amino acid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uptake and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metabolism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Proteins synthesized include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plasma proteins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prohormones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clotting factors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apoproteins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and transport binding proteins.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 also has the capacity to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deaminate amino acids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break down </a:t>
            </a:r>
            <a:r>
              <a:rPr lang="en-US" sz="3000" dirty="0">
                <a:solidFill>
                  <a:srgbClr val="242021"/>
                </a:solidFill>
                <a:latin typeface="Helvetica "/>
              </a:rPr>
              <a:t>amino acids for energy. 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</a:b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107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937458-BC79-4274-AE03-16596200C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79717B-5F14-469D-9091-ACF8B4AFEC60}"/>
              </a:ext>
            </a:extLst>
          </p:cNvPr>
          <p:cNvSpPr txBox="1"/>
          <p:nvPr/>
        </p:nvSpPr>
        <p:spPr>
          <a:xfrm>
            <a:off x="371061" y="418956"/>
            <a:ext cx="39623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B. Detoxification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3874C-7D43-41A5-81B5-0B2B39375A25}"/>
              </a:ext>
            </a:extLst>
          </p:cNvPr>
          <p:cNvSpPr txBox="1"/>
          <p:nvPr/>
        </p:nvSpPr>
        <p:spPr>
          <a:xfrm>
            <a:off x="185530" y="1129892"/>
            <a:ext cx="118209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Two of the most important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detoxification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processes are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removal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ammonia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ethanol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and it also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mediates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various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bio transformations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9DF7FF-FECD-4B61-B75E-FEA992D260A8}"/>
              </a:ext>
            </a:extLst>
          </p:cNvPr>
          <p:cNvSpPr txBox="1"/>
          <p:nvPr/>
        </p:nvSpPr>
        <p:spPr>
          <a:xfrm>
            <a:off x="0" y="2083999"/>
            <a:ext cx="1200646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Ammonia: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intestines (primarily the large intestine) are responsible for about 50% of the ammonia produced.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receives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majority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of this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ammonia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via the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portal circulation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liver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removes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most of the circulating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ammonia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through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urea cycle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  <a:p>
            <a:pPr marL="457200" indent="-457200" algn="l" rtl="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Urea is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released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systemic circulation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, where the majority can be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excreted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by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kidney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891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E6F515-258A-4B0B-BE5E-02A96F7DF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0EF681-3AC5-45B8-86C7-26F1AEF4E22D}"/>
              </a:ext>
            </a:extLst>
          </p:cNvPr>
          <p:cNvSpPr txBox="1"/>
          <p:nvPr/>
        </p:nvSpPr>
        <p:spPr>
          <a:xfrm>
            <a:off x="401053" y="930442"/>
            <a:ext cx="11578911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2. Ethanol: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-Bold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The liver contains </a:t>
            </a:r>
            <a:r>
              <a:rPr kumimoji="0" lang="en-US" sz="3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-Oblique"/>
                <a:ea typeface="+mn-ea"/>
                <a:cs typeface="+mn-cs"/>
              </a:rPr>
              <a:t>alcohol dehydrogenase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which facilitates the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conversion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of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ethanol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into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acetaldehyde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and NADH.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These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two products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can then be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converted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into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acetyl coenzyme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by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peripheral tissues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such as </a:t>
            </a:r>
            <a:r>
              <a:rPr kumimoji="0" lang="en-US" sz="30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skeletal muscles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897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78D20-DDA4-4675-A8A4-6093B563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7C5068-2174-4DDD-9F8A-9C79FD1FE53D}"/>
              </a:ext>
            </a:extLst>
          </p:cNvPr>
          <p:cNvSpPr txBox="1"/>
          <p:nvPr/>
        </p:nvSpPr>
        <p:spPr>
          <a:xfrm>
            <a:off x="198781" y="344827"/>
            <a:ext cx="11781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3. Drug bio transformations: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Biotransformation reactions involve two phases: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2A62E5-1997-4BA7-9C39-5E699521A678}"/>
              </a:ext>
            </a:extLst>
          </p:cNvPr>
          <p:cNvSpPr txBox="1"/>
          <p:nvPr/>
        </p:nvSpPr>
        <p:spPr>
          <a:xfrm>
            <a:off x="198780" y="1802369"/>
            <a:ext cx="11781183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eriod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Phase I reactions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oxidation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-Bold"/>
                <a:ea typeface="+mn-ea"/>
                <a:cs typeface="+mn-cs"/>
              </a:rPr>
              <a:t>):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utilize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cytochrome P450 enzymes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to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oxidize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organic molecules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(</a:t>
            </a:r>
            <a:r>
              <a:rPr lang="en-US" sz="2800" b="0" i="0" dirty="0">
                <a:solidFill>
                  <a:srgbClr val="202124"/>
                </a:solidFill>
                <a:effectLst/>
                <a:latin typeface="Helvetica Neue"/>
              </a:rPr>
              <a:t>endogenous compounds, pharmacological agents, and environmental drugs, pesticides, cosmetics, flavorings, food additives, industrial chemicals and environmental pollutants )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These reactions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metabolize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majority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of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drug classes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, and there are only a few phase I cytochrome P450–independent reactions of amine containing compounds.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Phase I reactions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 can also be used to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activate some drugs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9436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BEA8DF-2AC7-4B0D-B145-23BBBA23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4030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926F07-0154-4643-BFD2-557841AAC8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B85416-EFE0-4421-B28A-CE32F6ECDF6A}"/>
              </a:ext>
            </a:extLst>
          </p:cNvPr>
          <p:cNvSpPr txBox="1"/>
          <p:nvPr/>
        </p:nvSpPr>
        <p:spPr>
          <a:xfrm>
            <a:off x="192156" y="813138"/>
            <a:ext cx="1180768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b. Phase II reactions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(conjugation and elimination)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Helvetica 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Phase II reactions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conjugate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products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to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aid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solubility for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 "/>
                <a:ea typeface="+mn-ea"/>
                <a:cs typeface="+mn-cs"/>
              </a:rPr>
              <a:t>release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systemic circulation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to be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filtered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and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excreted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in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kidney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or to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srgbClr val="242021"/>
              </a:solidFill>
              <a:latin typeface="Helvetica 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be secreted into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small intestine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with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bile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for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ultimate excretion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870032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2084</Words>
  <Application>Microsoft Office PowerPoint</Application>
  <PresentationFormat>شاشة عريضة</PresentationFormat>
  <Paragraphs>229</Paragraphs>
  <Slides>31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31</vt:i4>
      </vt:variant>
    </vt:vector>
  </HeadingPairs>
  <TitlesOfParts>
    <vt:vector size="48" baseType="lpstr">
      <vt:lpstr>Arial</vt:lpstr>
      <vt:lpstr>Calibri</vt:lpstr>
      <vt:lpstr>Calibri Light</vt:lpstr>
      <vt:lpstr>Courier New</vt:lpstr>
      <vt:lpstr>Edwardian Script ITC</vt:lpstr>
      <vt:lpstr>Embassy BT</vt:lpstr>
      <vt:lpstr>Helvetica</vt:lpstr>
      <vt:lpstr>Helvetica </vt:lpstr>
      <vt:lpstr>Helvetica Neue</vt:lpstr>
      <vt:lpstr>Helvetica-Bold</vt:lpstr>
      <vt:lpstr>Helvetica-Oblique</vt:lpstr>
      <vt:lpstr>Lato</vt:lpstr>
      <vt:lpstr>SabonLTStd-Roman</vt:lpstr>
      <vt:lpstr>Tahoma</vt:lpstr>
      <vt:lpstr>Wingdings</vt:lpstr>
      <vt:lpstr>نسق Office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Dr.Mohamad Abd Elmonem</dc:creator>
  <cp:lastModifiedBy>Dr.Mohamad Abd Elmonem</cp:lastModifiedBy>
  <cp:revision>31</cp:revision>
  <dcterms:created xsi:type="dcterms:W3CDTF">2022-09-28T14:43:27Z</dcterms:created>
  <dcterms:modified xsi:type="dcterms:W3CDTF">2022-10-06T04:17:34Z</dcterms:modified>
</cp:coreProperties>
</file>