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4" r:id="rId2"/>
  </p:sldMasterIdLst>
  <p:notesMasterIdLst>
    <p:notesMasterId r:id="rId54"/>
  </p:notesMasterIdLst>
  <p:sldIdLst>
    <p:sldId id="256" r:id="rId3"/>
    <p:sldId id="258" r:id="rId4"/>
    <p:sldId id="259" r:id="rId5"/>
    <p:sldId id="354" r:id="rId6"/>
    <p:sldId id="332" r:id="rId7"/>
    <p:sldId id="334" r:id="rId8"/>
    <p:sldId id="355" r:id="rId9"/>
    <p:sldId id="335" r:id="rId10"/>
    <p:sldId id="260" r:id="rId11"/>
    <p:sldId id="263" r:id="rId12"/>
    <p:sldId id="262" r:id="rId13"/>
    <p:sldId id="264" r:id="rId14"/>
    <p:sldId id="356" r:id="rId15"/>
    <p:sldId id="349" r:id="rId16"/>
    <p:sldId id="357" r:id="rId17"/>
    <p:sldId id="358" r:id="rId18"/>
    <p:sldId id="359" r:id="rId19"/>
    <p:sldId id="366" r:id="rId20"/>
    <p:sldId id="360" r:id="rId21"/>
    <p:sldId id="365" r:id="rId22"/>
    <p:sldId id="350" r:id="rId23"/>
    <p:sldId id="351" r:id="rId24"/>
    <p:sldId id="352" r:id="rId25"/>
    <p:sldId id="268" r:id="rId26"/>
    <p:sldId id="270" r:id="rId27"/>
    <p:sldId id="336" r:id="rId28"/>
    <p:sldId id="337" r:id="rId29"/>
    <p:sldId id="338" r:id="rId30"/>
    <p:sldId id="340" r:id="rId31"/>
    <p:sldId id="339" r:id="rId32"/>
    <p:sldId id="361" r:id="rId33"/>
    <p:sldId id="362" r:id="rId34"/>
    <p:sldId id="364" r:id="rId35"/>
    <p:sldId id="363" r:id="rId36"/>
    <p:sldId id="341" r:id="rId37"/>
    <p:sldId id="342" r:id="rId38"/>
    <p:sldId id="302" r:id="rId39"/>
    <p:sldId id="343" r:id="rId40"/>
    <p:sldId id="345" r:id="rId41"/>
    <p:sldId id="327" r:id="rId42"/>
    <p:sldId id="328" r:id="rId43"/>
    <p:sldId id="329" r:id="rId44"/>
    <p:sldId id="316" r:id="rId45"/>
    <p:sldId id="318" r:id="rId46"/>
    <p:sldId id="319" r:id="rId47"/>
    <p:sldId id="320" r:id="rId48"/>
    <p:sldId id="269" r:id="rId49"/>
    <p:sldId id="271" r:id="rId50"/>
    <p:sldId id="353" r:id="rId51"/>
    <p:sldId id="272" r:id="rId52"/>
    <p:sldId id="273" r:id="rId5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8" d="100"/>
          <a:sy n="78" d="100"/>
        </p:scale>
        <p:origin x="1594" y="77"/>
      </p:cViewPr>
      <p:guideLst>
        <p:guide orient="horz" pos="2160"/>
        <p:guide pos="2880"/>
      </p:guideLst>
    </p:cSldViewPr>
  </p:slideViewPr>
  <p:notesTextViewPr>
    <p:cViewPr>
      <p:scale>
        <a:sx n="1" d="1"/>
        <a:sy n="1" d="1"/>
      </p:scale>
      <p:origin x="0" y="0"/>
    </p:cViewPr>
  </p:notesTextViewPr>
  <p:sorterViewPr>
    <p:cViewPr>
      <p:scale>
        <a:sx n="100" d="100"/>
        <a:sy n="100" d="100"/>
      </p:scale>
      <p:origin x="0" y="44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oud" userId="7e4151cfe5dc952e" providerId="LiveId" clId="{B678C568-C742-437B-98E9-C4687B3E27B5}"/>
    <pc:docChg chg="custSel addSld modSld">
      <pc:chgData name="mahmoud" userId="7e4151cfe5dc952e" providerId="LiveId" clId="{B678C568-C742-437B-98E9-C4687B3E27B5}" dt="2022-11-10T08:00:18.336" v="217" actId="20577"/>
      <pc:docMkLst>
        <pc:docMk/>
      </pc:docMkLst>
      <pc:sldChg chg="modSp mod">
        <pc:chgData name="mahmoud" userId="7e4151cfe5dc952e" providerId="LiveId" clId="{B678C568-C742-437B-98E9-C4687B3E27B5}" dt="2022-11-10T07:40:03.200" v="69" actId="20577"/>
        <pc:sldMkLst>
          <pc:docMk/>
          <pc:sldMk cId="2303054531" sldId="256"/>
        </pc:sldMkLst>
        <pc:spChg chg="mod">
          <ac:chgData name="mahmoud" userId="7e4151cfe5dc952e" providerId="LiveId" clId="{B678C568-C742-437B-98E9-C4687B3E27B5}" dt="2022-11-10T07:39:06.810" v="6" actId="122"/>
          <ac:spMkLst>
            <pc:docMk/>
            <pc:sldMk cId="2303054531" sldId="256"/>
            <ac:spMk id="2" creationId="{00000000-0000-0000-0000-000000000000}"/>
          </ac:spMkLst>
        </pc:spChg>
        <pc:spChg chg="mod">
          <ac:chgData name="mahmoud" userId="7e4151cfe5dc952e" providerId="LiveId" clId="{B678C568-C742-437B-98E9-C4687B3E27B5}" dt="2022-11-10T07:40:03.200" v="69" actId="20577"/>
          <ac:spMkLst>
            <pc:docMk/>
            <pc:sldMk cId="2303054531" sldId="256"/>
            <ac:spMk id="3" creationId="{00000000-0000-0000-0000-000000000000}"/>
          </ac:spMkLst>
        </pc:spChg>
      </pc:sldChg>
      <pc:sldChg chg="modSp mod">
        <pc:chgData name="mahmoud" userId="7e4151cfe5dc952e" providerId="LiveId" clId="{B678C568-C742-437B-98E9-C4687B3E27B5}" dt="2022-11-10T07:45:13.217" v="87" actId="113"/>
        <pc:sldMkLst>
          <pc:docMk/>
          <pc:sldMk cId="2079705772" sldId="260"/>
        </pc:sldMkLst>
        <pc:spChg chg="mod">
          <ac:chgData name="mahmoud" userId="7e4151cfe5dc952e" providerId="LiveId" clId="{B678C568-C742-437B-98E9-C4687B3E27B5}" dt="2022-11-10T07:45:13.217" v="87" actId="113"/>
          <ac:spMkLst>
            <pc:docMk/>
            <pc:sldMk cId="2079705772" sldId="260"/>
            <ac:spMk id="3" creationId="{00000000-0000-0000-0000-000000000000}"/>
          </ac:spMkLst>
        </pc:spChg>
      </pc:sldChg>
      <pc:sldChg chg="modSp mod">
        <pc:chgData name="mahmoud" userId="7e4151cfe5dc952e" providerId="LiveId" clId="{B678C568-C742-437B-98E9-C4687B3E27B5}" dt="2022-11-10T07:54:59.743" v="194" actId="20577"/>
        <pc:sldMkLst>
          <pc:docMk/>
          <pc:sldMk cId="1821203655" sldId="262"/>
        </pc:sldMkLst>
        <pc:spChg chg="mod">
          <ac:chgData name="mahmoud" userId="7e4151cfe5dc952e" providerId="LiveId" clId="{B678C568-C742-437B-98E9-C4687B3E27B5}" dt="2022-11-10T07:54:59.743" v="194" actId="20577"/>
          <ac:spMkLst>
            <pc:docMk/>
            <pc:sldMk cId="1821203655" sldId="262"/>
            <ac:spMk id="3" creationId="{00000000-0000-0000-0000-000000000000}"/>
          </ac:spMkLst>
        </pc:spChg>
      </pc:sldChg>
      <pc:sldChg chg="modSp mod">
        <pc:chgData name="mahmoud" userId="7e4151cfe5dc952e" providerId="LiveId" clId="{B678C568-C742-437B-98E9-C4687B3E27B5}" dt="2022-11-10T07:54:45.175" v="193" actId="20577"/>
        <pc:sldMkLst>
          <pc:docMk/>
          <pc:sldMk cId="3659480897" sldId="263"/>
        </pc:sldMkLst>
        <pc:spChg chg="mod">
          <ac:chgData name="mahmoud" userId="7e4151cfe5dc952e" providerId="LiveId" clId="{B678C568-C742-437B-98E9-C4687B3E27B5}" dt="2022-11-10T07:54:45.175" v="193" actId="20577"/>
          <ac:spMkLst>
            <pc:docMk/>
            <pc:sldMk cId="3659480897" sldId="263"/>
            <ac:spMk id="3" creationId="{00000000-0000-0000-0000-000000000000}"/>
          </ac:spMkLst>
        </pc:spChg>
      </pc:sldChg>
      <pc:sldChg chg="modSp mod">
        <pc:chgData name="mahmoud" userId="7e4151cfe5dc952e" providerId="LiveId" clId="{B678C568-C742-437B-98E9-C4687B3E27B5}" dt="2022-11-10T07:56:45.514" v="196" actId="21"/>
        <pc:sldMkLst>
          <pc:docMk/>
          <pc:sldMk cId="3188576218" sldId="349"/>
        </pc:sldMkLst>
        <pc:spChg chg="mod">
          <ac:chgData name="mahmoud" userId="7e4151cfe5dc952e" providerId="LiveId" clId="{B678C568-C742-437B-98E9-C4687B3E27B5}" dt="2022-11-10T07:56:45.514" v="196" actId="21"/>
          <ac:spMkLst>
            <pc:docMk/>
            <pc:sldMk cId="3188576218" sldId="349"/>
            <ac:spMk id="3" creationId="{00000000-0000-0000-0000-000000000000}"/>
          </ac:spMkLst>
        </pc:spChg>
      </pc:sldChg>
      <pc:sldChg chg="modSp mod">
        <pc:chgData name="mahmoud" userId="7e4151cfe5dc952e" providerId="LiveId" clId="{B678C568-C742-437B-98E9-C4687B3E27B5}" dt="2022-11-10T07:41:46.798" v="86" actId="20577"/>
        <pc:sldMkLst>
          <pc:docMk/>
          <pc:sldMk cId="4009019591" sldId="354"/>
        </pc:sldMkLst>
        <pc:spChg chg="mod">
          <ac:chgData name="mahmoud" userId="7e4151cfe5dc952e" providerId="LiveId" clId="{B678C568-C742-437B-98E9-C4687B3E27B5}" dt="2022-11-10T07:41:46.798" v="86" actId="20577"/>
          <ac:spMkLst>
            <pc:docMk/>
            <pc:sldMk cId="4009019591" sldId="354"/>
            <ac:spMk id="3" creationId="{A6CEE7BC-EAD7-E8A0-E5EB-295105525099}"/>
          </ac:spMkLst>
        </pc:spChg>
      </pc:sldChg>
      <pc:sldChg chg="modSp mod">
        <pc:chgData name="mahmoud" userId="7e4151cfe5dc952e" providerId="LiveId" clId="{B678C568-C742-437B-98E9-C4687B3E27B5}" dt="2022-11-10T07:58:23.601" v="209" actId="20577"/>
        <pc:sldMkLst>
          <pc:docMk/>
          <pc:sldMk cId="1206140692" sldId="356"/>
        </pc:sldMkLst>
        <pc:spChg chg="mod">
          <ac:chgData name="mahmoud" userId="7e4151cfe5dc952e" providerId="LiveId" clId="{B678C568-C742-437B-98E9-C4687B3E27B5}" dt="2022-11-10T07:57:50.158" v="200" actId="20578"/>
          <ac:spMkLst>
            <pc:docMk/>
            <pc:sldMk cId="1206140692" sldId="356"/>
            <ac:spMk id="2" creationId="{822E6C97-A9B6-F1C2-BBE3-582862DE67C2}"/>
          </ac:spMkLst>
        </pc:spChg>
        <pc:spChg chg="mod">
          <ac:chgData name="mahmoud" userId="7e4151cfe5dc952e" providerId="LiveId" clId="{B678C568-C742-437B-98E9-C4687B3E27B5}" dt="2022-11-10T07:58:23.601" v="209" actId="20577"/>
          <ac:spMkLst>
            <pc:docMk/>
            <pc:sldMk cId="1206140692" sldId="356"/>
            <ac:spMk id="3" creationId="{1FA42B15-6947-F7A4-6C49-EDDD712746BD}"/>
          </ac:spMkLst>
        </pc:spChg>
      </pc:sldChg>
      <pc:sldChg chg="modSp mod">
        <pc:chgData name="mahmoud" userId="7e4151cfe5dc952e" providerId="LiveId" clId="{B678C568-C742-437B-98E9-C4687B3E27B5}" dt="2022-11-10T07:59:34.538" v="211" actId="27636"/>
        <pc:sldMkLst>
          <pc:docMk/>
          <pc:sldMk cId="1333367127" sldId="359"/>
        </pc:sldMkLst>
        <pc:spChg chg="mod">
          <ac:chgData name="mahmoud" userId="7e4151cfe5dc952e" providerId="LiveId" clId="{B678C568-C742-437B-98E9-C4687B3E27B5}" dt="2022-11-10T07:59:34.538" v="211" actId="27636"/>
          <ac:spMkLst>
            <pc:docMk/>
            <pc:sldMk cId="1333367127" sldId="359"/>
            <ac:spMk id="3" creationId="{EEA33419-D489-9EB1-9F25-43ED2055AF34}"/>
          </ac:spMkLst>
        </pc:spChg>
      </pc:sldChg>
      <pc:sldChg chg="modSp new mod">
        <pc:chgData name="mahmoud" userId="7e4151cfe5dc952e" providerId="LiveId" clId="{B678C568-C742-437B-98E9-C4687B3E27B5}" dt="2022-11-10T07:57:20.332" v="199"/>
        <pc:sldMkLst>
          <pc:docMk/>
          <pc:sldMk cId="1821750930" sldId="365"/>
        </pc:sldMkLst>
        <pc:spChg chg="mod">
          <ac:chgData name="mahmoud" userId="7e4151cfe5dc952e" providerId="LiveId" clId="{B678C568-C742-437B-98E9-C4687B3E27B5}" dt="2022-11-10T07:57:20.332" v="199"/>
          <ac:spMkLst>
            <pc:docMk/>
            <pc:sldMk cId="1821750930" sldId="365"/>
            <ac:spMk id="3" creationId="{5FCD5595-667D-7914-B0D1-6C0F209A553E}"/>
          </ac:spMkLst>
        </pc:spChg>
      </pc:sldChg>
      <pc:sldChg chg="modSp new mod">
        <pc:chgData name="mahmoud" userId="7e4151cfe5dc952e" providerId="LiveId" clId="{B678C568-C742-437B-98E9-C4687B3E27B5}" dt="2022-11-10T08:00:18.336" v="217" actId="20577"/>
        <pc:sldMkLst>
          <pc:docMk/>
          <pc:sldMk cId="1904407848" sldId="366"/>
        </pc:sldMkLst>
        <pc:spChg chg="mod">
          <ac:chgData name="mahmoud" userId="7e4151cfe5dc952e" providerId="LiveId" clId="{B678C568-C742-437B-98E9-C4687B3E27B5}" dt="2022-11-10T08:00:18.336" v="217" actId="20577"/>
          <ac:spMkLst>
            <pc:docMk/>
            <pc:sldMk cId="1904407848" sldId="366"/>
            <ac:spMk id="3" creationId="{36D62D82-B77E-DF24-C9DA-13A051E90A4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4DAEF35-D1B8-4183-86B9-0E39114D0F38}" type="datetimeFigureOut">
              <a:rPr lang="ar-SA" smtClean="0"/>
              <a:t>16/04/1444</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DF48687-3FC4-4E99-8AA2-573616FE28B8}" type="slidenum">
              <a:rPr lang="ar-SA" smtClean="0"/>
              <a:t>‹#›</a:t>
            </a:fld>
            <a:endParaRPr lang="ar-SA"/>
          </a:p>
        </p:txBody>
      </p:sp>
    </p:spTree>
    <p:extLst>
      <p:ext uri="{BB962C8B-B14F-4D97-AF65-F5344CB8AC3E}">
        <p14:creationId xmlns:p14="http://schemas.microsoft.com/office/powerpoint/2010/main" val="333810536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8" name="Slide Number Placeholder 7"/>
          <p:cNvSpPr>
            <a:spLocks noGrp="1"/>
          </p:cNvSpPr>
          <p:nvPr>
            <p:ph type="sldNum" sz="quarter" idx="11"/>
          </p:nvPr>
        </p:nvSpPr>
        <p:spPr/>
        <p:txBody>
          <a:bodyPr/>
          <a:lstStyle/>
          <a:p>
            <a:fld id="{A45709C9-D58C-4827-AC0B-FF003AC90AF1}" type="slidenum">
              <a:rPr lang="en-AU" smtClean="0">
                <a:solidFill>
                  <a:prstClr val="white"/>
                </a:solidFill>
              </a:rPr>
              <a:pPr/>
              <a:t>‹#›</a:t>
            </a:fld>
            <a:endParaRPr lang="en-AU">
              <a:solidFill>
                <a:prstClr val="white"/>
              </a:solidFill>
            </a:endParaRPr>
          </a:p>
        </p:txBody>
      </p:sp>
      <p:sp>
        <p:nvSpPr>
          <p:cNvPr id="9" name="Footer Placeholder 8"/>
          <p:cNvSpPr>
            <a:spLocks noGrp="1"/>
          </p:cNvSpPr>
          <p:nvPr>
            <p:ph type="ftr" sz="quarter" idx="12"/>
          </p:nvPr>
        </p:nvSpPr>
        <p:spPr/>
        <p:txBody>
          <a:bodyPr/>
          <a:lstStyle/>
          <a:p>
            <a:endParaRPr lang="en-AU">
              <a:solidFill>
                <a:prstClr val="white"/>
              </a:solidFill>
            </a:endParaRPr>
          </a:p>
        </p:txBody>
      </p:sp>
    </p:spTree>
    <p:extLst>
      <p:ext uri="{BB962C8B-B14F-4D97-AF65-F5344CB8AC3E}">
        <p14:creationId xmlns:p14="http://schemas.microsoft.com/office/powerpoint/2010/main" val="228615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5" name="Footer Placeholder 4"/>
          <p:cNvSpPr>
            <a:spLocks noGrp="1"/>
          </p:cNvSpPr>
          <p:nvPr>
            <p:ph type="ftr" sz="quarter" idx="11"/>
          </p:nvPr>
        </p:nvSpPr>
        <p:spPr/>
        <p:txBody>
          <a:bodyPr/>
          <a:lstStyle/>
          <a:p>
            <a:endParaRPr lang="en-AU">
              <a:solidFill>
                <a:prstClr val="white"/>
              </a:solidFill>
            </a:endParaRPr>
          </a:p>
        </p:txBody>
      </p:sp>
      <p:sp>
        <p:nvSpPr>
          <p:cNvPr id="6" name="Slide Number Placeholder 5"/>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1635969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5" name="Footer Placeholder 4"/>
          <p:cNvSpPr>
            <a:spLocks noGrp="1"/>
          </p:cNvSpPr>
          <p:nvPr>
            <p:ph type="ftr" sz="quarter" idx="11"/>
          </p:nvPr>
        </p:nvSpPr>
        <p:spPr/>
        <p:txBody>
          <a:bodyPr/>
          <a:lstStyle/>
          <a:p>
            <a:endParaRPr lang="en-AU">
              <a:solidFill>
                <a:prstClr val="white"/>
              </a:solidFill>
            </a:endParaRPr>
          </a:p>
        </p:txBody>
      </p:sp>
      <p:sp>
        <p:nvSpPr>
          <p:cNvPr id="6" name="Slide Number Placeholder 5"/>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373658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6" name="Footer Placeholder 5"/>
          <p:cNvSpPr>
            <a:spLocks noGrp="1"/>
          </p:cNvSpPr>
          <p:nvPr>
            <p:ph type="ftr" sz="quarter" idx="11"/>
          </p:nvPr>
        </p:nvSpPr>
        <p:spPr/>
        <p:txBody>
          <a:bodyPr/>
          <a:lstStyle/>
          <a:p>
            <a:endParaRPr lang="en-AU">
              <a:solidFill>
                <a:prstClr val="white"/>
              </a:solidFill>
            </a:endParaRPr>
          </a:p>
        </p:txBody>
      </p:sp>
      <p:sp>
        <p:nvSpPr>
          <p:cNvPr id="7" name="Slide Number Placeholder 6"/>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en-US"/>
              <a:t>Click to edit Master title style</a:t>
            </a:r>
          </a:p>
        </p:txBody>
      </p:sp>
      <p:sp>
        <p:nvSpPr>
          <p:cNvPr id="8" name="Content Placeholder 7"/>
          <p:cNvSpPr>
            <a:spLocks noGrp="1"/>
          </p:cNvSpPr>
          <p:nvPr>
            <p:ph sz="quarter" idx="13"/>
          </p:nvPr>
        </p:nvSpPr>
        <p:spPr>
          <a:xfrm>
            <a:off x="914400" y="2743200"/>
            <a:ext cx="356616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81728" y="2743200"/>
            <a:ext cx="3566160" cy="3595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657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8" name="Footer Placeholder 7"/>
          <p:cNvSpPr>
            <a:spLocks noGrp="1"/>
          </p:cNvSpPr>
          <p:nvPr>
            <p:ph type="ftr" sz="quarter" idx="11"/>
          </p:nvPr>
        </p:nvSpPr>
        <p:spPr/>
        <p:txBody>
          <a:bodyPr/>
          <a:lstStyle/>
          <a:p>
            <a:endParaRPr lang="en-AU">
              <a:solidFill>
                <a:prstClr val="white"/>
              </a:solidFill>
            </a:endParaRPr>
          </a:p>
        </p:txBody>
      </p:sp>
      <p:sp>
        <p:nvSpPr>
          <p:cNvPr id="9" name="Slide Number Placeholder 8"/>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en-US"/>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8534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4" name="Footer Placeholder 3"/>
          <p:cNvSpPr>
            <a:spLocks noGrp="1"/>
          </p:cNvSpPr>
          <p:nvPr>
            <p:ph type="ftr" sz="quarter" idx="11"/>
          </p:nvPr>
        </p:nvSpPr>
        <p:spPr/>
        <p:txBody>
          <a:bodyPr/>
          <a:lstStyle/>
          <a:p>
            <a:endParaRPr lang="en-AU">
              <a:solidFill>
                <a:prstClr val="white"/>
              </a:solidFill>
            </a:endParaRPr>
          </a:p>
        </p:txBody>
      </p:sp>
      <p:sp>
        <p:nvSpPr>
          <p:cNvPr id="5" name="Slide Number Placeholder 4"/>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2776339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3" name="Footer Placeholder 2"/>
          <p:cNvSpPr>
            <a:spLocks noGrp="1"/>
          </p:cNvSpPr>
          <p:nvPr>
            <p:ph type="ftr" sz="quarter" idx="11"/>
          </p:nvPr>
        </p:nvSpPr>
        <p:spPr/>
        <p:txBody>
          <a:bodyPr/>
          <a:lstStyle/>
          <a:p>
            <a:endParaRPr lang="en-AU">
              <a:solidFill>
                <a:prstClr val="white"/>
              </a:solidFill>
            </a:endParaRPr>
          </a:p>
        </p:txBody>
      </p:sp>
      <p:sp>
        <p:nvSpPr>
          <p:cNvPr id="4" name="Slide Number Placeholder 3"/>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690837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6" name="Footer Placeholder 5"/>
          <p:cNvSpPr>
            <a:spLocks noGrp="1"/>
          </p:cNvSpPr>
          <p:nvPr>
            <p:ph type="ftr" sz="quarter" idx="11"/>
          </p:nvPr>
        </p:nvSpPr>
        <p:spPr/>
        <p:txBody>
          <a:bodyPr/>
          <a:lstStyle/>
          <a:p>
            <a:endParaRPr lang="en-AU">
              <a:solidFill>
                <a:prstClr val="white"/>
              </a:solidFill>
            </a:endParaRPr>
          </a:p>
        </p:txBody>
      </p:sp>
      <p:sp>
        <p:nvSpPr>
          <p:cNvPr id="7" name="Slide Number Placeholder 6"/>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2961405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6" name="Footer Placeholder 5"/>
          <p:cNvSpPr>
            <a:spLocks noGrp="1"/>
          </p:cNvSpPr>
          <p:nvPr>
            <p:ph type="ftr" sz="quarter" idx="11"/>
          </p:nvPr>
        </p:nvSpPr>
        <p:spPr/>
        <p:txBody>
          <a:bodyPr/>
          <a:lstStyle/>
          <a:p>
            <a:endParaRPr lang="en-AU">
              <a:solidFill>
                <a:prstClr val="white"/>
              </a:solidFill>
            </a:endParaRPr>
          </a:p>
        </p:txBody>
      </p:sp>
      <p:sp>
        <p:nvSpPr>
          <p:cNvPr id="7" name="Slide Number Placeholder 6"/>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143714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5" name="Footer Placeholder 4"/>
          <p:cNvSpPr>
            <a:spLocks noGrp="1"/>
          </p:cNvSpPr>
          <p:nvPr>
            <p:ph type="ftr" sz="quarter" idx="11"/>
          </p:nvPr>
        </p:nvSpPr>
        <p:spPr/>
        <p:txBody>
          <a:bodyPr/>
          <a:lstStyle/>
          <a:p>
            <a:endParaRPr lang="en-AU">
              <a:solidFill>
                <a:prstClr val="white"/>
              </a:solidFill>
            </a:endParaRPr>
          </a:p>
        </p:txBody>
      </p:sp>
      <p:sp>
        <p:nvSpPr>
          <p:cNvPr id="6" name="Slide Number Placeholder 5"/>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401039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D3D82-9A17-4182-A9E9-FED9A9664DD5}" type="datetimeFigureOut">
              <a:rPr lang="en-AU" smtClean="0">
                <a:solidFill>
                  <a:prstClr val="white">
                    <a:alpha val="50000"/>
                  </a:prstClr>
                </a:solidFill>
              </a:rPr>
              <a:pPr/>
              <a:t>10/11/2022</a:t>
            </a:fld>
            <a:endParaRPr lang="en-AU">
              <a:solidFill>
                <a:prstClr val="white">
                  <a:alpha val="50000"/>
                </a:prstClr>
              </a:solidFill>
            </a:endParaRPr>
          </a:p>
        </p:txBody>
      </p:sp>
      <p:sp>
        <p:nvSpPr>
          <p:cNvPr id="5" name="Footer Placeholder 4"/>
          <p:cNvSpPr>
            <a:spLocks noGrp="1"/>
          </p:cNvSpPr>
          <p:nvPr>
            <p:ph type="ftr" sz="quarter" idx="11"/>
          </p:nvPr>
        </p:nvSpPr>
        <p:spPr/>
        <p:txBody>
          <a:bodyPr/>
          <a:lstStyle/>
          <a:p>
            <a:endParaRPr lang="en-AU">
              <a:solidFill>
                <a:prstClr val="white"/>
              </a:solidFill>
            </a:endParaRPr>
          </a:p>
        </p:txBody>
      </p:sp>
      <p:sp>
        <p:nvSpPr>
          <p:cNvPr id="6" name="Slide Number Placeholder 5"/>
          <p:cNvSpPr>
            <a:spLocks noGrp="1"/>
          </p:cNvSpPr>
          <p:nvPr>
            <p:ph type="sldNum" sz="quarter" idx="12"/>
          </p:nvPr>
        </p:nvSpPr>
        <p:spPr/>
        <p:txBody>
          <a:bodyPr/>
          <a:lstStyle/>
          <a:p>
            <a:fld id="{A45709C9-D58C-4827-AC0B-FF003AC90AF1}" type="slidenum">
              <a:rPr lang="en-AU" smtClean="0">
                <a:solidFill>
                  <a:prstClr val="white"/>
                </a:solidFill>
              </a:rPr>
              <a:pPr/>
              <a:t>‹#›</a:t>
            </a:fld>
            <a:endParaRPr lang="en-AU">
              <a:solidFill>
                <a:prstClr val="white"/>
              </a:solidFill>
            </a:endParaRPr>
          </a:p>
        </p:txBody>
      </p:sp>
    </p:spTree>
    <p:extLst>
      <p:ext uri="{BB962C8B-B14F-4D97-AF65-F5344CB8AC3E}">
        <p14:creationId xmlns:p14="http://schemas.microsoft.com/office/powerpoint/2010/main" val="480427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2F0B299C-27B9-4725-9E34-829DC01DEC35}" type="datetimeFigureOut">
              <a:rPr lang="ar-SA" smtClean="0"/>
              <a:t>16/04/1444</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F169FDEF-725C-4A69-9606-82308F362F26}"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2F0B299C-27B9-4725-9E34-829DC01DEC35}" type="datetimeFigureOut">
              <a:rPr lang="ar-SA" smtClean="0"/>
              <a:t>16/04/1444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a:t>انقر لتحرير أنماط النص الرئيسي</a:t>
            </a:r>
          </a:p>
        </p:txBody>
      </p:sp>
      <p:sp>
        <p:nvSpPr>
          <p:cNvPr id="4" name="Date Placeholder 3"/>
          <p:cNvSpPr>
            <a:spLocks noGrp="1"/>
          </p:cNvSpPr>
          <p:nvPr>
            <p:ph type="dt" sz="half" idx="10"/>
          </p:nvPr>
        </p:nvSpPr>
        <p:spPr/>
        <p:txBody>
          <a:bodyPr/>
          <a:lstStyle/>
          <a:p>
            <a:fld id="{2F0B299C-27B9-4725-9E34-829DC01DEC35}" type="datetimeFigureOut">
              <a:rPr lang="ar-SA" smtClean="0"/>
              <a:t>16/04/1444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69FDEF-725C-4A69-9606-82308F362F26}"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Date Placeholder 4"/>
          <p:cNvSpPr>
            <a:spLocks noGrp="1"/>
          </p:cNvSpPr>
          <p:nvPr>
            <p:ph type="dt" sz="half" idx="10"/>
          </p:nvPr>
        </p:nvSpPr>
        <p:spPr/>
        <p:txBody>
          <a:bodyPr/>
          <a:lstStyle/>
          <a:p>
            <a:fld id="{2F0B299C-27B9-4725-9E34-829DC01DEC35}" type="datetimeFigureOut">
              <a:rPr lang="ar-SA" smtClean="0"/>
              <a:t>16/04/1444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7" name="Date Placeholder 6"/>
          <p:cNvSpPr>
            <a:spLocks noGrp="1"/>
          </p:cNvSpPr>
          <p:nvPr>
            <p:ph type="dt" sz="half" idx="10"/>
          </p:nvPr>
        </p:nvSpPr>
        <p:spPr/>
        <p:txBody>
          <a:bodyPr/>
          <a:lstStyle/>
          <a:p>
            <a:fld id="{2F0B299C-27B9-4725-9E34-829DC01DEC35}" type="datetimeFigureOut">
              <a:rPr lang="ar-SA" smtClean="0"/>
              <a:t>16/04/1444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a:t>انقر لتحرير نمط العنوان الرئيسي</a:t>
            </a:r>
            <a:endParaRPr kumimoji="0" lang="en-US"/>
          </a:p>
        </p:txBody>
      </p:sp>
      <p:sp>
        <p:nvSpPr>
          <p:cNvPr id="3" name="Date Placeholder 2"/>
          <p:cNvSpPr>
            <a:spLocks noGrp="1"/>
          </p:cNvSpPr>
          <p:nvPr>
            <p:ph type="dt" sz="half" idx="10"/>
          </p:nvPr>
        </p:nvSpPr>
        <p:spPr/>
        <p:txBody>
          <a:bodyPr/>
          <a:lstStyle/>
          <a:p>
            <a:fld id="{2F0B299C-27B9-4725-9E34-829DC01DEC35}" type="datetimeFigureOut">
              <a:rPr lang="ar-SA" smtClean="0"/>
              <a:t>16/04/1444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B299C-27B9-4725-9E34-829DC01DEC35}" type="datetimeFigureOut">
              <a:rPr lang="ar-SA" smtClean="0"/>
              <a:t>16/04/1444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Date Placeholder 4"/>
          <p:cNvSpPr>
            <a:spLocks noGrp="1"/>
          </p:cNvSpPr>
          <p:nvPr>
            <p:ph type="dt" sz="half" idx="10"/>
          </p:nvPr>
        </p:nvSpPr>
        <p:spPr/>
        <p:txBody>
          <a:bodyPr/>
          <a:lstStyle/>
          <a:p>
            <a:fld id="{2F0B299C-27B9-4725-9E34-829DC01DEC35}" type="datetimeFigureOut">
              <a:rPr lang="ar-SA" smtClean="0"/>
              <a:t>16/04/1444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a:t>انقر لتحرير أنماط النص الرئيسي</a:t>
            </a:r>
          </a:p>
        </p:txBody>
      </p:sp>
      <p:sp>
        <p:nvSpPr>
          <p:cNvPr id="5" name="Date Placeholder 4"/>
          <p:cNvSpPr>
            <a:spLocks noGrp="1"/>
          </p:cNvSpPr>
          <p:nvPr>
            <p:ph type="dt" sz="half" idx="10"/>
          </p:nvPr>
        </p:nvSpPr>
        <p:spPr/>
        <p:txBody>
          <a:bodyPr/>
          <a:lstStyle/>
          <a:p>
            <a:fld id="{2F0B299C-27B9-4725-9E34-829DC01DEC35}" type="datetimeFigureOut">
              <a:rPr lang="ar-SA" smtClean="0"/>
              <a:t>16/04/1444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F169FDEF-725C-4A69-9606-82308F362F26}"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2F0B299C-27B9-4725-9E34-829DC01DEC35}" type="datetimeFigureOut">
              <a:rPr lang="ar-SA" smtClean="0"/>
              <a:t>16/04/1444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Date Placeholder 3"/>
          <p:cNvSpPr>
            <a:spLocks noGrp="1"/>
          </p:cNvSpPr>
          <p:nvPr>
            <p:ph type="dt" sz="half" idx="10"/>
          </p:nvPr>
        </p:nvSpPr>
        <p:spPr/>
        <p:txBody>
          <a:bodyPr/>
          <a:lstStyle/>
          <a:p>
            <a:fld id="{2F0B299C-27B9-4725-9E34-829DC01DEC35}" type="datetimeFigureOut">
              <a:rPr lang="ar-SA" smtClean="0"/>
              <a:t>16/04/1444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F169FDEF-725C-4A69-9606-82308F362F26}"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pPr rtl="0"/>
            <a:fld id="{E9DD3D82-9A17-4182-A9E9-FED9A9664DD5}" type="datetimeFigureOut">
              <a:rPr lang="en-AU" smtClean="0">
                <a:solidFill>
                  <a:prstClr val="white">
                    <a:alpha val="50000"/>
                  </a:prstClr>
                </a:solidFill>
              </a:rPr>
              <a:pPr rtl="0"/>
              <a:t>10/11/2022</a:t>
            </a:fld>
            <a:endParaRPr lang="en-AU">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pPr rtl="0"/>
            <a:fld id="{A45709C9-D58C-4827-AC0B-FF003AC90AF1}" type="slidenum">
              <a:rPr lang="en-AU" smtClean="0">
                <a:solidFill>
                  <a:prstClr val="white"/>
                </a:solidFill>
              </a:rPr>
              <a:pPr rtl="0"/>
              <a:t>‹#›</a:t>
            </a:fld>
            <a:endParaRPr lang="en-AU">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pPr rtl="0"/>
            <a:endParaRPr lang="en-AU">
              <a:solidFill>
                <a:prstClr val="white"/>
              </a:solidFill>
            </a:endParaRPr>
          </a:p>
        </p:txBody>
      </p:sp>
    </p:spTree>
    <p:extLst>
      <p:ext uri="{BB962C8B-B14F-4D97-AF65-F5344CB8AC3E}">
        <p14:creationId xmlns:p14="http://schemas.microsoft.com/office/powerpoint/2010/main" val="23952760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0B299C-27B9-4725-9E34-829DC01DEC35}" type="datetimeFigureOut">
              <a:rPr lang="ar-SA" smtClean="0"/>
              <a:t>16/04/1444</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169FDEF-725C-4A69-9606-82308F362F26}"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ctr"/>
            <a:r>
              <a:rPr lang="en-GB" dirty="0"/>
              <a:t>COPD</a:t>
            </a:r>
            <a:endParaRPr lang="ar-SA" dirty="0"/>
          </a:p>
        </p:txBody>
      </p:sp>
      <p:sp>
        <p:nvSpPr>
          <p:cNvPr id="3" name="عنوان فرعي 2"/>
          <p:cNvSpPr>
            <a:spLocks noGrp="1"/>
          </p:cNvSpPr>
          <p:nvPr>
            <p:ph type="subTitle" idx="1"/>
          </p:nvPr>
        </p:nvSpPr>
        <p:spPr/>
        <p:txBody>
          <a:bodyPr/>
          <a:lstStyle/>
          <a:p>
            <a:pPr algn="ctr"/>
            <a:r>
              <a:rPr lang="en-GB" dirty="0"/>
              <a:t>Dr Mahmoud Al Shaikh Ali</a:t>
            </a:r>
          </a:p>
          <a:p>
            <a:pPr algn="ctr"/>
            <a:r>
              <a:rPr lang="en-GB" dirty="0"/>
              <a:t>Consultant Internist </a:t>
            </a:r>
          </a:p>
          <a:p>
            <a:pPr algn="ctr"/>
            <a:r>
              <a:rPr lang="en-GB" dirty="0"/>
              <a:t>Nov /2022 </a:t>
            </a:r>
            <a:endParaRPr lang="ar-SA" dirty="0"/>
          </a:p>
        </p:txBody>
      </p:sp>
    </p:spTree>
    <p:extLst>
      <p:ext uri="{BB962C8B-B14F-4D97-AF65-F5344CB8AC3E}">
        <p14:creationId xmlns:p14="http://schemas.microsoft.com/office/powerpoint/2010/main" val="230305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Objectives </a:t>
            </a:r>
            <a:endParaRPr lang="ar-SA" dirty="0"/>
          </a:p>
        </p:txBody>
      </p:sp>
      <p:sp>
        <p:nvSpPr>
          <p:cNvPr id="3" name="عنصر نائب للمحتوى 2"/>
          <p:cNvSpPr>
            <a:spLocks noGrp="1"/>
          </p:cNvSpPr>
          <p:nvPr>
            <p:ph idx="1"/>
          </p:nvPr>
        </p:nvSpPr>
        <p:spPr/>
        <p:txBody>
          <a:bodyPr>
            <a:normAutofit fontScale="92500" lnSpcReduction="20000"/>
          </a:bodyPr>
          <a:lstStyle/>
          <a:p>
            <a:pPr algn="l" rtl="0">
              <a:buClr>
                <a:srgbClr val="FFCC66"/>
              </a:buClr>
            </a:pPr>
            <a:r>
              <a:rPr lang="en-AU" dirty="0"/>
              <a:t>Definition and Overview</a:t>
            </a:r>
          </a:p>
          <a:p>
            <a:pPr algn="l" rtl="0">
              <a:buClr>
                <a:srgbClr val="FFCC66"/>
              </a:buClr>
            </a:pPr>
            <a:endParaRPr lang="en-AU" dirty="0"/>
          </a:p>
          <a:p>
            <a:pPr algn="l" rtl="0">
              <a:buClr>
                <a:srgbClr val="FFCC66"/>
              </a:buClr>
            </a:pPr>
            <a:r>
              <a:rPr lang="en-AU" dirty="0"/>
              <a:t>Diagnosis and Initial Assessment</a:t>
            </a:r>
          </a:p>
          <a:p>
            <a:pPr algn="l" rtl="0">
              <a:buClr>
                <a:srgbClr val="FFCC66"/>
              </a:buClr>
            </a:pPr>
            <a:endParaRPr lang="en-AU" dirty="0"/>
          </a:p>
          <a:p>
            <a:pPr algn="l" rtl="0">
              <a:buClr>
                <a:srgbClr val="FFCC66"/>
              </a:buClr>
            </a:pPr>
            <a:r>
              <a:rPr lang="en-AU" dirty="0"/>
              <a:t>Evidence Supporting Prevention &amp; Maintenance Therapy</a:t>
            </a:r>
          </a:p>
          <a:p>
            <a:pPr algn="l" rtl="0">
              <a:buClr>
                <a:srgbClr val="FFCC66"/>
              </a:buClr>
            </a:pPr>
            <a:endParaRPr lang="en-AU" dirty="0"/>
          </a:p>
          <a:p>
            <a:pPr algn="l" rtl="0">
              <a:buClr>
                <a:srgbClr val="FFCC66"/>
              </a:buClr>
            </a:pPr>
            <a:r>
              <a:rPr lang="en-AU" dirty="0"/>
              <a:t>Management of Stable COPD</a:t>
            </a:r>
          </a:p>
          <a:p>
            <a:pPr algn="l" rtl="0">
              <a:buClr>
                <a:srgbClr val="FFCC66"/>
              </a:buClr>
            </a:pPr>
            <a:endParaRPr lang="en-AU" dirty="0"/>
          </a:p>
          <a:p>
            <a:pPr algn="l" rtl="0">
              <a:buClr>
                <a:srgbClr val="FFCC66"/>
              </a:buClr>
            </a:pPr>
            <a:r>
              <a:rPr lang="en-AU" dirty="0"/>
              <a:t>Management of Exacerbations</a:t>
            </a:r>
          </a:p>
          <a:p>
            <a:pPr algn="l" rtl="0">
              <a:buClr>
                <a:srgbClr val="FFCC66"/>
              </a:buClr>
            </a:pPr>
            <a:endParaRPr lang="en-AU" dirty="0"/>
          </a:p>
          <a:p>
            <a:pPr algn="l" rtl="0">
              <a:buClr>
                <a:srgbClr val="FFCC66"/>
              </a:buClr>
            </a:pPr>
            <a:r>
              <a:rPr lang="en-AU" dirty="0"/>
              <a:t>COPD and Comorbidities</a:t>
            </a:r>
          </a:p>
          <a:p>
            <a:pPr algn="l" rtl="0"/>
            <a:endParaRPr lang="ar-SA" dirty="0"/>
          </a:p>
        </p:txBody>
      </p:sp>
    </p:spTree>
    <p:extLst>
      <p:ext uri="{BB962C8B-B14F-4D97-AF65-F5344CB8AC3E}">
        <p14:creationId xmlns:p14="http://schemas.microsoft.com/office/powerpoint/2010/main" val="4235579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Definition </a:t>
            </a:r>
            <a:endParaRPr lang="ar-SA" dirty="0"/>
          </a:p>
        </p:txBody>
      </p:sp>
      <p:sp>
        <p:nvSpPr>
          <p:cNvPr id="3" name="عنصر نائب للمحتوى 2"/>
          <p:cNvSpPr>
            <a:spLocks noGrp="1"/>
          </p:cNvSpPr>
          <p:nvPr>
            <p:ph idx="1"/>
          </p:nvPr>
        </p:nvSpPr>
        <p:spPr/>
        <p:txBody>
          <a:bodyPr/>
          <a:lstStyle/>
          <a:p>
            <a:pPr algn="l" rtl="0">
              <a:buClr>
                <a:srgbClr val="FFCC66"/>
              </a:buClr>
            </a:pPr>
            <a:r>
              <a:rPr lang="en-AU" dirty="0"/>
              <a:t>Chronic Obstructive Pulmonary Disease (COPD) is a common, preventable and treatable disease that is characterized by persistent respiratory symptoms and airflow limitation that is due to airway and/or alveolar abnormalities usually caused by significant exposure to noxious particles or gases.</a:t>
            </a:r>
          </a:p>
          <a:p>
            <a:pPr algn="l" rtl="0">
              <a:buClr>
                <a:srgbClr val="FFCC66"/>
              </a:buClr>
            </a:pPr>
            <a:endParaRPr lang="en-AU" dirty="0"/>
          </a:p>
          <a:p>
            <a:pPr algn="l" rtl="0"/>
            <a:endParaRPr lang="ar-SA" dirty="0"/>
          </a:p>
        </p:txBody>
      </p:sp>
    </p:spTree>
    <p:extLst>
      <p:ext uri="{BB962C8B-B14F-4D97-AF65-F5344CB8AC3E}">
        <p14:creationId xmlns:p14="http://schemas.microsoft.com/office/powerpoint/2010/main" val="3095492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1D70-1B69-F8B1-4531-9AD2393498D1}"/>
              </a:ext>
            </a:extLst>
          </p:cNvPr>
          <p:cNvSpPr>
            <a:spLocks noGrp="1"/>
          </p:cNvSpPr>
          <p:nvPr>
            <p:ph type="title"/>
          </p:nvPr>
        </p:nvSpPr>
        <p:spPr/>
        <p:txBody>
          <a:bodyPr/>
          <a:lstStyle/>
          <a:p>
            <a:r>
              <a:rPr lang="en-GB" dirty="0"/>
              <a:t>An overview </a:t>
            </a:r>
            <a:endParaRPr lang="en-US" dirty="0"/>
          </a:p>
        </p:txBody>
      </p:sp>
      <p:sp>
        <p:nvSpPr>
          <p:cNvPr id="3" name="Content Placeholder 2">
            <a:extLst>
              <a:ext uri="{FF2B5EF4-FFF2-40B4-BE49-F238E27FC236}">
                <a16:creationId xmlns:a16="http://schemas.microsoft.com/office/drawing/2014/main" id="{A6CEE7BC-EAD7-E8A0-E5EB-295105525099}"/>
              </a:ext>
            </a:extLst>
          </p:cNvPr>
          <p:cNvSpPr>
            <a:spLocks noGrp="1"/>
          </p:cNvSpPr>
          <p:nvPr>
            <p:ph idx="1"/>
          </p:nvPr>
        </p:nvSpPr>
        <p:spPr>
          <a:xfrm>
            <a:off x="107504" y="1935480"/>
            <a:ext cx="9036496" cy="4922520"/>
          </a:xfrm>
        </p:spPr>
        <p:txBody>
          <a:bodyPr>
            <a:normAutofit fontScale="92500" lnSpcReduction="20000"/>
          </a:bodyPr>
          <a:lstStyle/>
          <a:p>
            <a:pPr algn="l" rtl="0"/>
            <a:r>
              <a:rPr lang="en-GB" dirty="0"/>
              <a:t>The most common respiratory symptoms of COPD include dyspnea, cough and/or sputum production. </a:t>
            </a:r>
          </a:p>
          <a:p>
            <a:pPr algn="l" rtl="0"/>
            <a:endParaRPr lang="en-GB" dirty="0"/>
          </a:p>
          <a:p>
            <a:pPr algn="l" rtl="0"/>
            <a:r>
              <a:rPr lang="en-GB" dirty="0"/>
              <a:t>The main risk factor for COPD is tobacco smoking but other contributors include - environmental exposures - fuel exposure and air pollution. </a:t>
            </a:r>
          </a:p>
          <a:p>
            <a:pPr algn="l" rtl="0"/>
            <a:r>
              <a:rPr lang="en-GB" dirty="0"/>
              <a:t>Host factors predisposing some individuals to develop COPD, include - genetic abnormalities, abnormal lung development and accelerated aging.</a:t>
            </a:r>
          </a:p>
          <a:p>
            <a:pPr algn="l" rtl="0"/>
            <a:r>
              <a:rPr lang="en-GB" dirty="0"/>
              <a:t>COPD may be punctuated by periods of acute exacerbations and remissions  </a:t>
            </a:r>
          </a:p>
          <a:p>
            <a:pPr algn="l" rtl="0"/>
            <a:r>
              <a:rPr lang="en-GB" dirty="0"/>
              <a:t>In most patients, COPD is associated with significant concomitant chronic diseases, which increase its morbidity and mortality.</a:t>
            </a:r>
            <a:endParaRPr lang="en-US" dirty="0"/>
          </a:p>
        </p:txBody>
      </p:sp>
    </p:spTree>
    <p:extLst>
      <p:ext uri="{BB962C8B-B14F-4D97-AF65-F5344CB8AC3E}">
        <p14:creationId xmlns:p14="http://schemas.microsoft.com/office/powerpoint/2010/main" val="4009019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dirty="0"/>
              <a:t>Venn diagram of chronic obstructive pulmonary disease (COPD). Chronic obstructive lung disease is a disorder in which subsets of patients may have dominant features of chronic bronchitis, emphysema, or asthma. </a:t>
            </a:r>
          </a:p>
          <a:p>
            <a:pPr algn="l" rtl="0"/>
            <a:r>
              <a:rPr lang="en-US" dirty="0"/>
              <a:t>The result is airflow obstruction that is not fully reversible.</a:t>
            </a:r>
            <a:endParaRPr lang="ar-SA" dirty="0"/>
          </a:p>
        </p:txBody>
      </p:sp>
    </p:spTree>
    <p:extLst>
      <p:ext uri="{BB962C8B-B14F-4D97-AF65-F5344CB8AC3E}">
        <p14:creationId xmlns:p14="http://schemas.microsoft.com/office/powerpoint/2010/main" val="1414661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620" y="692696"/>
            <a:ext cx="8229600" cy="6336704"/>
          </a:xfrm>
        </p:spPr>
        <p:txBody>
          <a:bodyPr/>
          <a:lstStyle/>
          <a:p>
            <a:endParaRPr lang="ar-S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209" y="836712"/>
            <a:ext cx="7900056"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047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9E4B-8CEF-4DE9-2F26-07604C238A5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E8A325E-D27D-67EC-8841-9A149F36AEA6}"/>
              </a:ext>
            </a:extLst>
          </p:cNvPr>
          <p:cNvSpPr>
            <a:spLocks noGrp="1"/>
          </p:cNvSpPr>
          <p:nvPr>
            <p:ph idx="1"/>
          </p:nvPr>
        </p:nvSpPr>
        <p:spPr/>
        <p:txBody>
          <a:bodyPr>
            <a:normAutofit fontScale="85000" lnSpcReduction="10000"/>
          </a:bodyPr>
          <a:lstStyle/>
          <a:p>
            <a:pPr algn="l" rtl="0"/>
            <a:r>
              <a:rPr lang="en-GB" dirty="0"/>
              <a:t>The main characteristic of COPD is chronic airflow limitation </a:t>
            </a:r>
          </a:p>
          <a:p>
            <a:pPr algn="l" rtl="0"/>
            <a:r>
              <a:rPr lang="en-GB" dirty="0"/>
              <a:t>caused by a mixture of small airways disease and parenchymal destruction (emphysema),  that evolve at different rates over time. </a:t>
            </a:r>
          </a:p>
          <a:p>
            <a:pPr algn="l" rtl="0"/>
            <a:r>
              <a:rPr lang="en-GB" dirty="0"/>
              <a:t>Chronic inflammation causes structural changes, narrowing of the small airways and destruction of the lung parenchyma that leads to the loss of alveolar attachments to the small airways and decreases lung elastic recoil. </a:t>
            </a:r>
          </a:p>
          <a:p>
            <a:pPr algn="l" rtl="0"/>
            <a:endParaRPr lang="en-GB" dirty="0"/>
          </a:p>
          <a:p>
            <a:pPr algn="l" rtl="0"/>
            <a:r>
              <a:rPr lang="en-GB" dirty="0"/>
              <a:t>In turn, the ability of the airways to remain open during expiration is lost. </a:t>
            </a:r>
          </a:p>
          <a:p>
            <a:pPr algn="l" rtl="0"/>
            <a:r>
              <a:rPr lang="en-GB" dirty="0"/>
              <a:t>A loss of small airways may also contribute to airflow limitation and mucociliary dysfunction.</a:t>
            </a:r>
          </a:p>
        </p:txBody>
      </p:sp>
    </p:spTree>
    <p:extLst>
      <p:ext uri="{BB962C8B-B14F-4D97-AF65-F5344CB8AC3E}">
        <p14:creationId xmlns:p14="http://schemas.microsoft.com/office/powerpoint/2010/main" val="136469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Definition </a:t>
            </a:r>
            <a:endParaRPr lang="ar-SA" dirty="0"/>
          </a:p>
        </p:txBody>
      </p:sp>
      <p:sp>
        <p:nvSpPr>
          <p:cNvPr id="3" name="عنصر نائب للمحتوى 2"/>
          <p:cNvSpPr>
            <a:spLocks noGrp="1"/>
          </p:cNvSpPr>
          <p:nvPr>
            <p:ph idx="1"/>
          </p:nvPr>
        </p:nvSpPr>
        <p:spPr/>
        <p:txBody>
          <a:bodyPr/>
          <a:lstStyle/>
          <a:p>
            <a:pPr algn="l" rtl="0"/>
            <a:r>
              <a:rPr lang="en-US" dirty="0"/>
              <a:t>Chronic Bronchitis is defined clinically as the presence of a chronic productive cough for 3 months during each of 2 consecutive years (other causes of cough being excluded).</a:t>
            </a:r>
          </a:p>
          <a:p>
            <a:pPr algn="l" rtl="0"/>
            <a:r>
              <a:rPr lang="en-US" dirty="0"/>
              <a:t>Emphysema is defined pathologically as an abnormal, permanent enlargement of the air spaces distal to the terminal bronchioles, accompanied by destruction of their walls and without obvious fibrosis.</a:t>
            </a:r>
            <a:endParaRPr lang="ar-SA" dirty="0"/>
          </a:p>
        </p:txBody>
      </p:sp>
    </p:spTree>
    <p:extLst>
      <p:ext uri="{BB962C8B-B14F-4D97-AF65-F5344CB8AC3E}">
        <p14:creationId xmlns:p14="http://schemas.microsoft.com/office/powerpoint/2010/main" val="113824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l" rtl="0"/>
            <a:r>
              <a:rPr lang="en-US" dirty="0"/>
              <a:t>Patients typically present with a combination of signs and symptoms of chronic bronchitis, emphysema, and reactive airway disease. Includes  </a:t>
            </a:r>
          </a:p>
          <a:p>
            <a:pPr algn="l" rtl="0"/>
            <a:r>
              <a:rPr lang="en-US" dirty="0"/>
              <a:t>Cough, mornings and productive of a small amount of colorless </a:t>
            </a:r>
            <a:r>
              <a:rPr lang="en-US" b="1" dirty="0"/>
              <a:t>sputum</a:t>
            </a:r>
          </a:p>
          <a:p>
            <a:pPr algn="l" rtl="0"/>
            <a:r>
              <a:rPr lang="en-US" dirty="0"/>
              <a:t>Breathlessness: The most significant symptom</a:t>
            </a:r>
          </a:p>
          <a:p>
            <a:pPr algn="l" rtl="0"/>
            <a:endParaRPr lang="en-US" dirty="0"/>
          </a:p>
          <a:p>
            <a:pPr algn="l" rtl="0"/>
            <a:r>
              <a:rPr lang="en-US" dirty="0"/>
              <a:t>Wheezing: during exertion and exacerbations</a:t>
            </a:r>
          </a:p>
          <a:p>
            <a:pPr algn="l" rtl="0"/>
            <a:endParaRPr lang="ar-SA" dirty="0"/>
          </a:p>
        </p:txBody>
      </p:sp>
    </p:spTree>
    <p:extLst>
      <p:ext uri="{BB962C8B-B14F-4D97-AF65-F5344CB8AC3E}">
        <p14:creationId xmlns:p14="http://schemas.microsoft.com/office/powerpoint/2010/main" val="2079705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AU" dirty="0"/>
              <a:t>Prevalence of COPD</a:t>
            </a:r>
            <a:br>
              <a:rPr lang="en-AU" dirty="0"/>
            </a:br>
            <a:endParaRPr lang="ar-SA" dirty="0"/>
          </a:p>
        </p:txBody>
      </p:sp>
      <p:sp>
        <p:nvSpPr>
          <p:cNvPr id="3" name="عنصر نائب للمحتوى 2"/>
          <p:cNvSpPr>
            <a:spLocks noGrp="1"/>
          </p:cNvSpPr>
          <p:nvPr>
            <p:ph idx="1"/>
          </p:nvPr>
        </p:nvSpPr>
        <p:spPr/>
        <p:txBody>
          <a:bodyPr>
            <a:normAutofit fontScale="92500" lnSpcReduction="10000"/>
          </a:bodyPr>
          <a:lstStyle/>
          <a:p>
            <a:pPr algn="l" rtl="0">
              <a:buClr>
                <a:srgbClr val="FFCC66"/>
              </a:buClr>
            </a:pPr>
            <a:r>
              <a:rPr lang="en-US" dirty="0"/>
              <a:t>COPD is projected to be the 3</a:t>
            </a:r>
            <a:r>
              <a:rPr lang="en-US" baseline="30000" dirty="0"/>
              <a:t>rd</a:t>
            </a:r>
            <a:r>
              <a:rPr lang="en-US" dirty="0"/>
              <a:t> leading cause of death.</a:t>
            </a:r>
            <a:endParaRPr lang="en-GB" dirty="0"/>
          </a:p>
          <a:p>
            <a:pPr marL="0" indent="0" algn="l" rtl="0">
              <a:buClr>
                <a:srgbClr val="FFCC66"/>
              </a:buClr>
              <a:buNone/>
            </a:pPr>
            <a:endParaRPr lang="en-US" dirty="0"/>
          </a:p>
          <a:p>
            <a:pPr algn="l" rtl="0">
              <a:buClr>
                <a:srgbClr val="FFCC66"/>
              </a:buClr>
            </a:pPr>
            <a:r>
              <a:rPr lang="en-US" dirty="0"/>
              <a:t>Estimated global prevalence of 11.7%. </a:t>
            </a:r>
          </a:p>
          <a:p>
            <a:pPr algn="l" rtl="0">
              <a:buClr>
                <a:srgbClr val="FFCC66"/>
              </a:buClr>
            </a:pPr>
            <a:endParaRPr lang="en-US" dirty="0"/>
          </a:p>
          <a:p>
            <a:pPr algn="l" rtl="0">
              <a:buClr>
                <a:srgbClr val="FFCC66"/>
              </a:buClr>
            </a:pPr>
            <a:r>
              <a:rPr lang="en-US" dirty="0"/>
              <a:t>3 m deaths annually. </a:t>
            </a:r>
          </a:p>
          <a:p>
            <a:pPr algn="l" rtl="0">
              <a:buClr>
                <a:srgbClr val="FFCC66"/>
              </a:buClr>
            </a:pPr>
            <a:endParaRPr lang="en-US" dirty="0"/>
          </a:p>
          <a:p>
            <a:pPr algn="l" rtl="0">
              <a:buClr>
                <a:srgbClr val="FFCC66"/>
              </a:buClr>
            </a:pPr>
            <a:r>
              <a:rPr lang="en-US" dirty="0"/>
              <a:t>Median age and Prevalence of smoking  is increasing developing countries hence the increasing COPD prevalence. </a:t>
            </a:r>
          </a:p>
          <a:p>
            <a:pPr algn="l" rtl="0">
              <a:buClr>
                <a:srgbClr val="FFCC66"/>
              </a:buClr>
            </a:pPr>
            <a:r>
              <a:rPr lang="en-US" dirty="0"/>
              <a:t>By 2030 predicted 4.5 million COPD related deaths annually.</a:t>
            </a:r>
            <a:endParaRPr lang="ar-SA" dirty="0"/>
          </a:p>
        </p:txBody>
      </p:sp>
    </p:spTree>
    <p:extLst>
      <p:ext uri="{BB962C8B-B14F-4D97-AF65-F5344CB8AC3E}">
        <p14:creationId xmlns:p14="http://schemas.microsoft.com/office/powerpoint/2010/main" val="3659480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marL="0" indent="0" algn="l" rtl="0">
              <a:buClr>
                <a:srgbClr val="FFCC66"/>
              </a:buClr>
              <a:buNone/>
            </a:pPr>
            <a:endParaRPr lang="en-US" dirty="0"/>
          </a:p>
          <a:p>
            <a:pPr algn="l" rtl="0">
              <a:buClr>
                <a:srgbClr val="FFCC66"/>
              </a:buClr>
            </a:pPr>
            <a:r>
              <a:rPr lang="en-US" dirty="0"/>
              <a:t>Prevalence of COPD was higher in smokers and ex-smokers compared to non-smokers</a:t>
            </a:r>
          </a:p>
          <a:p>
            <a:pPr algn="l" rtl="0">
              <a:buClr>
                <a:srgbClr val="FFCC66"/>
              </a:buClr>
            </a:pPr>
            <a:endParaRPr lang="en-US" dirty="0"/>
          </a:p>
          <a:p>
            <a:pPr algn="l" rtl="0">
              <a:buClr>
                <a:srgbClr val="FFCC66"/>
              </a:buClr>
            </a:pPr>
            <a:r>
              <a:rPr lang="en-US" dirty="0"/>
              <a:t>Higher ≥ 40 year group compared to those &lt; 40 </a:t>
            </a:r>
          </a:p>
          <a:p>
            <a:pPr algn="l" rtl="0">
              <a:buClr>
                <a:srgbClr val="FFCC66"/>
              </a:buClr>
            </a:pPr>
            <a:endParaRPr lang="en-US" dirty="0"/>
          </a:p>
          <a:p>
            <a:pPr algn="l" rtl="0">
              <a:buClr>
                <a:srgbClr val="FFCC66"/>
              </a:buClr>
            </a:pPr>
            <a:r>
              <a:rPr lang="en-US" dirty="0"/>
              <a:t>Higher in men than women. </a:t>
            </a:r>
            <a:endParaRPr lang="en-AU" dirty="0"/>
          </a:p>
          <a:p>
            <a:pPr algn="l" rtl="0"/>
            <a:endParaRPr lang="ar-SA" dirty="0"/>
          </a:p>
        </p:txBody>
      </p:sp>
    </p:spTree>
    <p:extLst>
      <p:ext uri="{BB962C8B-B14F-4D97-AF65-F5344CB8AC3E}">
        <p14:creationId xmlns:p14="http://schemas.microsoft.com/office/powerpoint/2010/main" val="1821203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a:solidFill>
                  <a:schemeClr val="accent1">
                    <a:lumMod val="50000"/>
                  </a:schemeClr>
                </a:solidFill>
                <a:latin typeface="Tahoma" pitchFamily="34" charset="0"/>
                <a:cs typeface="Tahoma" pitchFamily="34" charset="0"/>
              </a:rPr>
              <a:t>Factors that influence disease progression</a:t>
            </a:r>
            <a:br>
              <a:rPr lang="en-US" sz="3200" dirty="0">
                <a:solidFill>
                  <a:schemeClr val="accent1">
                    <a:lumMod val="50000"/>
                  </a:schemeClr>
                </a:solidFill>
                <a:latin typeface="Tahoma" pitchFamily="34" charset="0"/>
                <a:cs typeface="Tahoma" pitchFamily="34" charset="0"/>
              </a:rPr>
            </a:br>
            <a:endParaRPr lang="ar-SA" sz="3200" dirty="0">
              <a:solidFill>
                <a:schemeClr val="accent1">
                  <a:lumMod val="50000"/>
                </a:schemeClr>
              </a:solidFill>
            </a:endParaRPr>
          </a:p>
        </p:txBody>
      </p:sp>
      <p:sp>
        <p:nvSpPr>
          <p:cNvPr id="3" name="عنصر نائب للمحتوى 2"/>
          <p:cNvSpPr>
            <a:spLocks noGrp="1"/>
          </p:cNvSpPr>
          <p:nvPr>
            <p:ph idx="1"/>
          </p:nvPr>
        </p:nvSpPr>
        <p:spPr/>
        <p:txBody>
          <a:bodyPr>
            <a:normAutofit fontScale="70000" lnSpcReduction="20000"/>
          </a:bodyPr>
          <a:lstStyle/>
          <a:p>
            <a:pPr marL="0" indent="0" algn="l" rtl="0">
              <a:buClr>
                <a:srgbClr val="FFCC66"/>
              </a:buClr>
              <a:buNone/>
            </a:pPr>
            <a:r>
              <a:rPr lang="en-US" dirty="0"/>
              <a:t>Genetic factors</a:t>
            </a:r>
          </a:p>
          <a:p>
            <a:pPr marL="0" indent="0" algn="l" rtl="0">
              <a:buClr>
                <a:srgbClr val="FFCC66"/>
              </a:buClr>
              <a:buNone/>
            </a:pPr>
            <a:endParaRPr lang="en-US" dirty="0"/>
          </a:p>
          <a:p>
            <a:pPr marL="0" indent="0" algn="l" rtl="0">
              <a:buClr>
                <a:srgbClr val="FFCC66"/>
              </a:buClr>
              <a:buNone/>
            </a:pPr>
            <a:r>
              <a:rPr lang="en-US" dirty="0"/>
              <a:t>Age and gender</a:t>
            </a:r>
          </a:p>
          <a:p>
            <a:pPr marL="0" indent="0" algn="l" rtl="0">
              <a:buClr>
                <a:srgbClr val="FFCC66"/>
              </a:buClr>
              <a:buNone/>
            </a:pPr>
            <a:endParaRPr lang="en-US" dirty="0"/>
          </a:p>
          <a:p>
            <a:pPr marL="0" indent="0" algn="l" rtl="0">
              <a:buClr>
                <a:srgbClr val="FFCC66"/>
              </a:buClr>
              <a:buNone/>
            </a:pPr>
            <a:r>
              <a:rPr lang="en-US" dirty="0"/>
              <a:t>Lung growth and development</a:t>
            </a:r>
          </a:p>
          <a:p>
            <a:pPr marL="0" indent="0" algn="l" rtl="0">
              <a:buClr>
                <a:srgbClr val="FFCC66"/>
              </a:buClr>
              <a:buNone/>
            </a:pPr>
            <a:endParaRPr lang="en-US" dirty="0"/>
          </a:p>
          <a:p>
            <a:pPr marL="0" indent="0" algn="l" rtl="0">
              <a:buClr>
                <a:srgbClr val="FFCC66"/>
              </a:buClr>
              <a:buNone/>
            </a:pPr>
            <a:r>
              <a:rPr lang="en-US" dirty="0"/>
              <a:t>Exposure to particles</a:t>
            </a:r>
          </a:p>
          <a:p>
            <a:pPr marL="0" indent="0" algn="l" rtl="0">
              <a:buClr>
                <a:srgbClr val="FFCC66"/>
              </a:buClr>
              <a:buNone/>
            </a:pPr>
            <a:endParaRPr lang="en-US" dirty="0"/>
          </a:p>
          <a:p>
            <a:pPr marL="0" indent="0" algn="l" rtl="0">
              <a:buClr>
                <a:srgbClr val="FFCC66"/>
              </a:buClr>
              <a:buNone/>
            </a:pPr>
            <a:r>
              <a:rPr lang="en-US" dirty="0"/>
              <a:t>Socioeconomic status</a:t>
            </a:r>
          </a:p>
          <a:p>
            <a:pPr marL="0" indent="0" algn="l" rtl="0">
              <a:buClr>
                <a:srgbClr val="FFCC66"/>
              </a:buClr>
              <a:buNone/>
            </a:pPr>
            <a:endParaRPr lang="en-US" dirty="0"/>
          </a:p>
          <a:p>
            <a:pPr marL="0" indent="0" algn="l" rtl="0">
              <a:buClr>
                <a:srgbClr val="FFCC66"/>
              </a:buClr>
              <a:buNone/>
            </a:pPr>
            <a:r>
              <a:rPr lang="en-US" dirty="0"/>
              <a:t>Asthma &amp; airway hyper-reactivity</a:t>
            </a:r>
          </a:p>
          <a:p>
            <a:pPr marL="0" indent="0" algn="l" rtl="0">
              <a:buClr>
                <a:srgbClr val="FFCC66"/>
              </a:buClr>
              <a:buNone/>
            </a:pPr>
            <a:endParaRPr lang="en-US" dirty="0"/>
          </a:p>
          <a:p>
            <a:pPr marL="0" indent="0" algn="l" rtl="0">
              <a:buClr>
                <a:srgbClr val="FFCC66"/>
              </a:buClr>
              <a:buNone/>
            </a:pPr>
            <a:r>
              <a:rPr lang="en-US" dirty="0"/>
              <a:t>Chronic bronchitis</a:t>
            </a:r>
          </a:p>
          <a:p>
            <a:pPr marL="0" indent="0" algn="l" rtl="0">
              <a:buClr>
                <a:srgbClr val="FFCC66"/>
              </a:buClr>
              <a:buNone/>
            </a:pPr>
            <a:endParaRPr lang="en-US" dirty="0"/>
          </a:p>
          <a:p>
            <a:pPr marL="0" indent="0" algn="l" rtl="0">
              <a:buClr>
                <a:srgbClr val="FFCC66"/>
              </a:buClr>
              <a:buNone/>
            </a:pPr>
            <a:r>
              <a:rPr lang="en-US" dirty="0"/>
              <a:t>Infections</a:t>
            </a:r>
          </a:p>
          <a:p>
            <a:pPr marL="0" indent="0" algn="l" rtl="0">
              <a:buNone/>
            </a:pPr>
            <a:endParaRPr lang="ar-SA" dirty="0"/>
          </a:p>
        </p:txBody>
      </p:sp>
    </p:spTree>
    <p:extLst>
      <p:ext uri="{BB962C8B-B14F-4D97-AF65-F5344CB8AC3E}">
        <p14:creationId xmlns:p14="http://schemas.microsoft.com/office/powerpoint/2010/main" val="426230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6C97-A9B6-F1C2-BBE3-582862DE67C2}"/>
              </a:ext>
            </a:extLst>
          </p:cNvPr>
          <p:cNvSpPr>
            <a:spLocks noGrp="1"/>
          </p:cNvSpPr>
          <p:nvPr>
            <p:ph type="title"/>
          </p:nvPr>
        </p:nvSpPr>
        <p:spPr/>
        <p:txBody>
          <a:bodyPr/>
          <a:lstStyle/>
          <a:p>
            <a:r>
              <a:rPr lang="en-GB" dirty="0"/>
              <a:t>Cigarette smoking </a:t>
            </a:r>
            <a:endParaRPr lang="en-US" dirty="0"/>
          </a:p>
        </p:txBody>
      </p:sp>
      <p:sp>
        <p:nvSpPr>
          <p:cNvPr id="3" name="Content Placeholder 2">
            <a:extLst>
              <a:ext uri="{FF2B5EF4-FFF2-40B4-BE49-F238E27FC236}">
                <a16:creationId xmlns:a16="http://schemas.microsoft.com/office/drawing/2014/main" id="{1FA42B15-6947-F7A4-6C49-EDDD712746BD}"/>
              </a:ext>
            </a:extLst>
          </p:cNvPr>
          <p:cNvSpPr>
            <a:spLocks noGrp="1"/>
          </p:cNvSpPr>
          <p:nvPr>
            <p:ph idx="1"/>
          </p:nvPr>
        </p:nvSpPr>
        <p:spPr>
          <a:xfrm>
            <a:off x="107504" y="1935480"/>
            <a:ext cx="8928992" cy="4661872"/>
          </a:xfrm>
        </p:spPr>
        <p:txBody>
          <a:bodyPr>
            <a:normAutofit/>
          </a:bodyPr>
          <a:lstStyle/>
          <a:p>
            <a:pPr algn="l" rtl="0"/>
            <a:r>
              <a:rPr lang="en-GB" dirty="0"/>
              <a:t>Is the most well studied COPD risk factor </a:t>
            </a:r>
          </a:p>
          <a:p>
            <a:pPr algn="l" rtl="0"/>
            <a:r>
              <a:rPr lang="en-GB" dirty="0"/>
              <a:t>However, non-smokers may also develop COPD. </a:t>
            </a:r>
          </a:p>
          <a:p>
            <a:pPr algn="l" rtl="0"/>
            <a:r>
              <a:rPr lang="en-GB" dirty="0"/>
              <a:t>Compared never smokers to smokers with COPD, they have fewer symptoms, milder disease and lower burden of systemic inflammation</a:t>
            </a:r>
          </a:p>
          <a:p>
            <a:pPr algn="l" rtl="0"/>
            <a:r>
              <a:rPr lang="en-GB" dirty="0"/>
              <a:t>Interestingly, never smokers with chronic airflow limitation do not appear to have an increased risk of lung cancer, or CVD, compared to those without chronic airflow limitation. </a:t>
            </a:r>
          </a:p>
          <a:p>
            <a:pPr algn="l" rtl="0"/>
            <a:r>
              <a:rPr lang="en-GB" dirty="0"/>
              <a:t>However, there is evidence that they have an increased risk of pneumonia and mortality from respiratory failure.</a:t>
            </a:r>
            <a:endParaRPr lang="en-US" dirty="0"/>
          </a:p>
        </p:txBody>
      </p:sp>
    </p:spTree>
    <p:extLst>
      <p:ext uri="{BB962C8B-B14F-4D97-AF65-F5344CB8AC3E}">
        <p14:creationId xmlns:p14="http://schemas.microsoft.com/office/powerpoint/2010/main" val="1206140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a:bodyPr>
          <a:lstStyle/>
          <a:p>
            <a:pPr algn="l" rtl="0">
              <a:buClr>
                <a:srgbClr val="FFCC66"/>
              </a:buClr>
            </a:pPr>
            <a:r>
              <a:rPr lang="en-AU" dirty="0"/>
              <a:t>Predisposing host factors </a:t>
            </a:r>
          </a:p>
          <a:p>
            <a:pPr marL="0" indent="0" algn="l" rtl="0">
              <a:buClr>
                <a:srgbClr val="FFCC66"/>
              </a:buClr>
              <a:buNone/>
            </a:pPr>
            <a:r>
              <a:rPr lang="en-AU" dirty="0"/>
              <a:t>include genetic abnormalities, abnormal lung development and aging. </a:t>
            </a:r>
          </a:p>
          <a:p>
            <a:pPr algn="l" rtl="0">
              <a:buClr>
                <a:srgbClr val="FFCC66"/>
              </a:buClr>
            </a:pPr>
            <a:endParaRPr lang="en-AU" dirty="0"/>
          </a:p>
        </p:txBody>
      </p:sp>
    </p:spTree>
    <p:extLst>
      <p:ext uri="{BB962C8B-B14F-4D97-AF65-F5344CB8AC3E}">
        <p14:creationId xmlns:p14="http://schemas.microsoft.com/office/powerpoint/2010/main" val="3188576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F642-7C43-8EF8-42C3-15622876D5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838165-C31B-C61E-1F6E-90AA7819E9C9}"/>
              </a:ext>
            </a:extLst>
          </p:cNvPr>
          <p:cNvSpPr>
            <a:spLocks noGrp="1"/>
          </p:cNvSpPr>
          <p:nvPr>
            <p:ph idx="1"/>
          </p:nvPr>
        </p:nvSpPr>
        <p:spPr/>
        <p:txBody>
          <a:bodyPr/>
          <a:lstStyle/>
          <a:p>
            <a:pPr algn="l" rtl="0"/>
            <a:r>
              <a:rPr lang="en-GB" dirty="0"/>
              <a:t>The most obvious genetic risk factor that is best documented is a severe hereditary deficiency of alpha-1 antitrypsin (AATD),</a:t>
            </a:r>
          </a:p>
          <a:p>
            <a:pPr algn="l" rtl="0"/>
            <a:r>
              <a:rPr lang="en-GB" dirty="0"/>
              <a:t>But there are other few genes have been identified but their role still unclear. </a:t>
            </a:r>
            <a:endParaRPr lang="en-US" dirty="0"/>
          </a:p>
        </p:txBody>
      </p:sp>
    </p:spTree>
    <p:extLst>
      <p:ext uri="{BB962C8B-B14F-4D97-AF65-F5344CB8AC3E}">
        <p14:creationId xmlns:p14="http://schemas.microsoft.com/office/powerpoint/2010/main" val="2442269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CB760-E727-A990-1772-690305A1999A}"/>
              </a:ext>
            </a:extLst>
          </p:cNvPr>
          <p:cNvSpPr>
            <a:spLocks noGrp="1"/>
          </p:cNvSpPr>
          <p:nvPr>
            <p:ph type="title"/>
          </p:nvPr>
        </p:nvSpPr>
        <p:spPr/>
        <p:txBody>
          <a:bodyPr/>
          <a:lstStyle/>
          <a:p>
            <a:r>
              <a:rPr lang="en-GB" dirty="0"/>
              <a:t>Age and gender </a:t>
            </a:r>
            <a:endParaRPr lang="en-US" dirty="0"/>
          </a:p>
        </p:txBody>
      </p:sp>
      <p:sp>
        <p:nvSpPr>
          <p:cNvPr id="3" name="Content Placeholder 2">
            <a:extLst>
              <a:ext uri="{FF2B5EF4-FFF2-40B4-BE49-F238E27FC236}">
                <a16:creationId xmlns:a16="http://schemas.microsoft.com/office/drawing/2014/main" id="{3A00A524-7C00-9EFD-54D5-E4ECAE4019C6}"/>
              </a:ext>
            </a:extLst>
          </p:cNvPr>
          <p:cNvSpPr>
            <a:spLocks noGrp="1"/>
          </p:cNvSpPr>
          <p:nvPr>
            <p:ph idx="1"/>
          </p:nvPr>
        </p:nvSpPr>
        <p:spPr>
          <a:xfrm>
            <a:off x="0" y="1847088"/>
            <a:ext cx="9144000" cy="4962920"/>
          </a:xfrm>
        </p:spPr>
        <p:txBody>
          <a:bodyPr>
            <a:normAutofit/>
          </a:bodyPr>
          <a:lstStyle/>
          <a:p>
            <a:pPr algn="l" rtl="0"/>
            <a:r>
              <a:rPr lang="en-GB" dirty="0"/>
              <a:t>It is unclear if aging leads to COPD or if age reflects the sum of cumulative exposures throughout life.</a:t>
            </a:r>
          </a:p>
          <a:p>
            <a:pPr algn="l" rtl="0"/>
            <a:r>
              <a:rPr lang="en-GB" dirty="0"/>
              <a:t>Prevalence and mortality are greater among men than women, but later data from developed countries has reported an equal prevalence of COPD - changing patterns of tobacco smoking</a:t>
            </a:r>
          </a:p>
          <a:p>
            <a:pPr algn="l" rtl="0"/>
            <a:r>
              <a:rPr lang="en-GB" dirty="0"/>
              <a:t>women may be more susceptible to the harmful effects of smoking than men</a:t>
            </a:r>
            <a:endParaRPr lang="en-US" dirty="0"/>
          </a:p>
        </p:txBody>
      </p:sp>
    </p:spTree>
    <p:extLst>
      <p:ext uri="{BB962C8B-B14F-4D97-AF65-F5344CB8AC3E}">
        <p14:creationId xmlns:p14="http://schemas.microsoft.com/office/powerpoint/2010/main" val="3169386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8C3A-6320-D11C-743F-E373B05D0215}"/>
              </a:ext>
            </a:extLst>
          </p:cNvPr>
          <p:cNvSpPr>
            <a:spLocks noGrp="1"/>
          </p:cNvSpPr>
          <p:nvPr>
            <p:ph type="title"/>
          </p:nvPr>
        </p:nvSpPr>
        <p:spPr/>
        <p:txBody>
          <a:bodyPr/>
          <a:lstStyle/>
          <a:p>
            <a:r>
              <a:rPr lang="en-GB" dirty="0"/>
              <a:t>Exposure to particles </a:t>
            </a:r>
            <a:endParaRPr lang="en-US" dirty="0"/>
          </a:p>
        </p:txBody>
      </p:sp>
      <p:sp>
        <p:nvSpPr>
          <p:cNvPr id="3" name="Content Placeholder 2">
            <a:extLst>
              <a:ext uri="{FF2B5EF4-FFF2-40B4-BE49-F238E27FC236}">
                <a16:creationId xmlns:a16="http://schemas.microsoft.com/office/drawing/2014/main" id="{EEA33419-D489-9EB1-9F25-43ED2055AF34}"/>
              </a:ext>
            </a:extLst>
          </p:cNvPr>
          <p:cNvSpPr>
            <a:spLocks noGrp="1"/>
          </p:cNvSpPr>
          <p:nvPr>
            <p:ph idx="1"/>
          </p:nvPr>
        </p:nvSpPr>
        <p:spPr>
          <a:xfrm>
            <a:off x="35496" y="1935480"/>
            <a:ext cx="9108504" cy="4805888"/>
          </a:xfrm>
        </p:spPr>
        <p:txBody>
          <a:bodyPr>
            <a:normAutofit lnSpcReduction="10000"/>
          </a:bodyPr>
          <a:lstStyle/>
          <a:p>
            <a:pPr algn="l" rtl="0"/>
            <a:r>
              <a:rPr lang="en-GB" dirty="0"/>
              <a:t>Exposure to other types of tobacco (e.g., pipe, cigar, water pipe and marijuana are risk factors for COPD. </a:t>
            </a:r>
          </a:p>
          <a:p>
            <a:pPr algn="l" rtl="0"/>
            <a:endParaRPr lang="en-GB" dirty="0"/>
          </a:p>
          <a:p>
            <a:pPr algn="l" rtl="0"/>
            <a:r>
              <a:rPr lang="en-GB" dirty="0"/>
              <a:t>Passive exposure to cigarette smoke, also known as environmental tobacco smoke (ETS), may also contribute to respiratory symptoms. </a:t>
            </a:r>
          </a:p>
          <a:p>
            <a:pPr algn="l" rtl="0"/>
            <a:r>
              <a:rPr lang="en-GB" dirty="0"/>
              <a:t>Occupational exposures, including organic and inorganic dusts, chemical agents and fumes, are an under-appreciated risk factor for COPD</a:t>
            </a:r>
          </a:p>
          <a:p>
            <a:pPr algn="l" rtl="0"/>
            <a:r>
              <a:rPr lang="en-GB" dirty="0"/>
              <a:t>Individuals with exposure to inhalation of high doses of pesticides have a higher incidence of respiratory symptoms, airways obstruction and COPD</a:t>
            </a:r>
          </a:p>
        </p:txBody>
      </p:sp>
    </p:spTree>
    <p:extLst>
      <p:ext uri="{BB962C8B-B14F-4D97-AF65-F5344CB8AC3E}">
        <p14:creationId xmlns:p14="http://schemas.microsoft.com/office/powerpoint/2010/main" val="1333367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7F33-D2B3-71FE-284D-8557A3334E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D62D82-B77E-DF24-C9DA-13A051E90A45}"/>
              </a:ext>
            </a:extLst>
          </p:cNvPr>
          <p:cNvSpPr>
            <a:spLocks noGrp="1"/>
          </p:cNvSpPr>
          <p:nvPr>
            <p:ph idx="1"/>
          </p:nvPr>
        </p:nvSpPr>
        <p:spPr/>
        <p:txBody>
          <a:bodyPr/>
          <a:lstStyle/>
          <a:p>
            <a:pPr algn="l" rtl="0"/>
            <a:r>
              <a:rPr lang="en-GB" dirty="0"/>
              <a:t>High risk Occupations - sculptors, gardeners and warehouse workers that were associated with an increased COPD risk among never-smokers and never-asthmatics</a:t>
            </a:r>
          </a:p>
          <a:p>
            <a:pPr algn="l" rtl="0"/>
            <a:r>
              <a:rPr lang="en-GB" dirty="0"/>
              <a:t>The fraction of COPD attributable to workplace exposures was 19.2% overall, and 31.1% among never-smokers</a:t>
            </a:r>
            <a:endParaRPr lang="en-US" dirty="0"/>
          </a:p>
          <a:p>
            <a:pPr algn="l"/>
            <a:endParaRPr lang="en-US" dirty="0"/>
          </a:p>
        </p:txBody>
      </p:sp>
    </p:spTree>
    <p:extLst>
      <p:ext uri="{BB962C8B-B14F-4D97-AF65-F5344CB8AC3E}">
        <p14:creationId xmlns:p14="http://schemas.microsoft.com/office/powerpoint/2010/main" val="1904407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5A9DA-69D3-AC54-0F6C-A07BB53668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1534D44-19A6-FCD3-D911-C7B6F2220B4B}"/>
              </a:ext>
            </a:extLst>
          </p:cNvPr>
          <p:cNvSpPr>
            <a:spLocks noGrp="1"/>
          </p:cNvSpPr>
          <p:nvPr>
            <p:ph idx="1"/>
          </p:nvPr>
        </p:nvSpPr>
        <p:spPr/>
        <p:txBody>
          <a:bodyPr/>
          <a:lstStyle/>
          <a:p>
            <a:pPr algn="l" rtl="0"/>
            <a:r>
              <a:rPr lang="en-US" dirty="0"/>
              <a:t>Socioeconomic status</a:t>
            </a:r>
          </a:p>
          <a:p>
            <a:pPr algn="l" rtl="0"/>
            <a:r>
              <a:rPr lang="en-GB" dirty="0"/>
              <a:t>Poverty is consistently associated with airflow obstruction and lower socioeconomic status is associated with an increased risk of developing COPD. </a:t>
            </a:r>
          </a:p>
          <a:p>
            <a:pPr algn="l" rtl="0"/>
            <a:endParaRPr lang="en-GB" dirty="0"/>
          </a:p>
          <a:p>
            <a:pPr algn="l" rtl="0"/>
            <a:r>
              <a:rPr lang="en-GB" dirty="0"/>
              <a:t>It is not clear, however, whether this pattern reflects exposures to indoor and outdoor air pollutants, crowding, poor nutrition, infections, or other factors related to low socioeconomic status.</a:t>
            </a:r>
            <a:endParaRPr lang="en-US" dirty="0"/>
          </a:p>
        </p:txBody>
      </p:sp>
    </p:spTree>
    <p:extLst>
      <p:ext uri="{BB962C8B-B14F-4D97-AF65-F5344CB8AC3E}">
        <p14:creationId xmlns:p14="http://schemas.microsoft.com/office/powerpoint/2010/main" val="3718191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CF8A-0F17-5D5A-3A37-C647AEE2C0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FCD5595-667D-7914-B0D1-6C0F209A553E}"/>
              </a:ext>
            </a:extLst>
          </p:cNvPr>
          <p:cNvSpPr>
            <a:spLocks noGrp="1"/>
          </p:cNvSpPr>
          <p:nvPr>
            <p:ph idx="1"/>
          </p:nvPr>
        </p:nvSpPr>
        <p:spPr/>
        <p:txBody>
          <a:bodyPr/>
          <a:lstStyle/>
          <a:p>
            <a:pPr algn="l" rtl="0"/>
            <a:r>
              <a:rPr lang="en-AU" dirty="0"/>
              <a:t>In most patients, COPD is associated with significant concomitant chronic diseases, which increase its morbidity and mortality.</a:t>
            </a:r>
            <a:endParaRPr lang="ar-SA" dirty="0"/>
          </a:p>
          <a:p>
            <a:pPr algn="l" rtl="0"/>
            <a:endParaRPr lang="en-US" dirty="0"/>
          </a:p>
        </p:txBody>
      </p:sp>
    </p:spTree>
    <p:extLst>
      <p:ext uri="{BB962C8B-B14F-4D97-AF65-F5344CB8AC3E}">
        <p14:creationId xmlns:p14="http://schemas.microsoft.com/office/powerpoint/2010/main" val="1821750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5400" dirty="0"/>
              <a:t>Pathogenesis</a:t>
            </a:r>
            <a:br>
              <a:rPr lang="en-US" sz="5400" dirty="0"/>
            </a:br>
            <a:endParaRPr lang="ar-SA" dirty="0"/>
          </a:p>
        </p:txBody>
      </p:sp>
      <p:sp>
        <p:nvSpPr>
          <p:cNvPr id="3" name="عنصر نائب للمحتوى 2"/>
          <p:cNvSpPr>
            <a:spLocks noGrp="1"/>
          </p:cNvSpPr>
          <p:nvPr>
            <p:ph idx="1"/>
          </p:nvPr>
        </p:nvSpPr>
        <p:spPr/>
        <p:txBody>
          <a:bodyPr>
            <a:normAutofit fontScale="85000" lnSpcReduction="20000"/>
          </a:bodyPr>
          <a:lstStyle/>
          <a:p>
            <a:pPr algn="l" rtl="0">
              <a:buClr>
                <a:srgbClr val="FFCC66"/>
              </a:buClr>
            </a:pPr>
            <a:r>
              <a:rPr lang="en-US" sz="2000" dirty="0"/>
              <a:t>Pathology</a:t>
            </a:r>
          </a:p>
          <a:p>
            <a:pPr marL="800100" lvl="1" indent="-342900" algn="l" rtl="0">
              <a:buClr>
                <a:srgbClr val="FFCC66"/>
              </a:buClr>
            </a:pPr>
            <a:r>
              <a:rPr lang="en-US" sz="2000" dirty="0"/>
              <a:t>Chronic inflammation</a:t>
            </a:r>
          </a:p>
          <a:p>
            <a:pPr marL="800100" lvl="1" indent="-342900" algn="l" rtl="0">
              <a:buClr>
                <a:srgbClr val="FFCC66"/>
              </a:buClr>
            </a:pPr>
            <a:r>
              <a:rPr lang="en-US" sz="2000" dirty="0"/>
              <a:t>Structural changes</a:t>
            </a:r>
          </a:p>
          <a:p>
            <a:pPr marL="800100" lvl="1" indent="-342900" algn="l" rtl="0">
              <a:buClr>
                <a:srgbClr val="FFCC66"/>
              </a:buClr>
            </a:pPr>
            <a:endParaRPr lang="en-US" sz="2000" dirty="0"/>
          </a:p>
          <a:p>
            <a:pPr algn="l" rtl="0">
              <a:buClr>
                <a:srgbClr val="FFCC66"/>
              </a:buClr>
            </a:pPr>
            <a:r>
              <a:rPr lang="en-US" sz="2000" dirty="0"/>
              <a:t>Pathogenesis</a:t>
            </a:r>
          </a:p>
          <a:p>
            <a:pPr marL="800100" lvl="1" indent="-342900" algn="l" rtl="0">
              <a:buClr>
                <a:srgbClr val="FFCC66"/>
              </a:buClr>
            </a:pPr>
            <a:r>
              <a:rPr lang="en-US" sz="2000" dirty="0"/>
              <a:t>Oxidative stress </a:t>
            </a:r>
          </a:p>
          <a:p>
            <a:pPr marL="800100" lvl="1" indent="-342900" algn="l" rtl="0">
              <a:buClr>
                <a:srgbClr val="FFCC66"/>
              </a:buClr>
            </a:pPr>
            <a:r>
              <a:rPr lang="en-US" sz="2000" dirty="0"/>
              <a:t> Protease-</a:t>
            </a:r>
            <a:r>
              <a:rPr lang="en-US" sz="2000" dirty="0" err="1"/>
              <a:t>antiprotease</a:t>
            </a:r>
            <a:r>
              <a:rPr lang="en-US" sz="2000" dirty="0"/>
              <a:t> imbalance</a:t>
            </a:r>
          </a:p>
          <a:p>
            <a:pPr marL="800100" lvl="1" indent="-342900" algn="l" rtl="0">
              <a:buClr>
                <a:srgbClr val="FFCC66"/>
              </a:buClr>
            </a:pPr>
            <a:r>
              <a:rPr lang="en-US" sz="2000" dirty="0"/>
              <a:t>Inflammatory cells</a:t>
            </a:r>
          </a:p>
          <a:p>
            <a:pPr marL="800100" lvl="1" indent="-342900" algn="l" rtl="0">
              <a:buClr>
                <a:srgbClr val="FFCC66"/>
              </a:buClr>
            </a:pPr>
            <a:r>
              <a:rPr lang="en-US" sz="2000" dirty="0"/>
              <a:t> Inflammatory mediators</a:t>
            </a:r>
          </a:p>
          <a:p>
            <a:pPr marL="800100" lvl="1" indent="-342900" algn="l" rtl="0">
              <a:buClr>
                <a:srgbClr val="FFCC66"/>
              </a:buClr>
            </a:pPr>
            <a:r>
              <a:rPr lang="en-US" sz="2000" dirty="0" err="1"/>
              <a:t>Peribronchiolar</a:t>
            </a:r>
            <a:r>
              <a:rPr lang="en-US" sz="2000" dirty="0"/>
              <a:t> and interstitial fibrosis</a:t>
            </a:r>
          </a:p>
          <a:p>
            <a:pPr marL="800100" lvl="1" indent="-342900" algn="l" rtl="0">
              <a:buClr>
                <a:srgbClr val="FFCC66"/>
              </a:buClr>
            </a:pPr>
            <a:endParaRPr lang="en-US" sz="2000" dirty="0"/>
          </a:p>
          <a:p>
            <a:pPr algn="l" rtl="0">
              <a:buClr>
                <a:srgbClr val="FFCC66"/>
              </a:buClr>
            </a:pPr>
            <a:r>
              <a:rPr lang="en-US" sz="2000" dirty="0"/>
              <a:t>Pathophysiology</a:t>
            </a:r>
          </a:p>
          <a:p>
            <a:pPr marL="800100" lvl="1" indent="-342900" algn="l" rtl="0">
              <a:buClr>
                <a:srgbClr val="FFCC66"/>
              </a:buClr>
            </a:pPr>
            <a:r>
              <a:rPr lang="en-US" sz="2000" dirty="0"/>
              <a:t>Airflow limitation and gas trapping</a:t>
            </a:r>
          </a:p>
          <a:p>
            <a:pPr marL="800100" lvl="1" indent="-342900" algn="l" rtl="0">
              <a:buClr>
                <a:srgbClr val="FFCC66"/>
              </a:buClr>
            </a:pPr>
            <a:r>
              <a:rPr lang="en-US" sz="2000" dirty="0"/>
              <a:t>Gas exchange abnormalities</a:t>
            </a:r>
          </a:p>
          <a:p>
            <a:pPr marL="800100" lvl="1" indent="-342900" algn="l" rtl="0">
              <a:buClr>
                <a:srgbClr val="FFCC66"/>
              </a:buClr>
            </a:pPr>
            <a:r>
              <a:rPr lang="en-US" sz="2000" dirty="0"/>
              <a:t>Mucus hypersecretion</a:t>
            </a:r>
          </a:p>
          <a:p>
            <a:pPr marL="800100" lvl="1" indent="-342900" algn="l" rtl="0">
              <a:buClr>
                <a:srgbClr val="FFCC66"/>
              </a:buClr>
            </a:pPr>
            <a:r>
              <a:rPr lang="en-US" sz="2000" dirty="0"/>
              <a:t>Pulmonary hypertension</a:t>
            </a:r>
          </a:p>
          <a:p>
            <a:pPr algn="l" rtl="0"/>
            <a:endParaRPr lang="ar-SA" dirty="0"/>
          </a:p>
        </p:txBody>
      </p:sp>
    </p:spTree>
    <p:extLst>
      <p:ext uri="{BB962C8B-B14F-4D97-AF65-F5344CB8AC3E}">
        <p14:creationId xmlns:p14="http://schemas.microsoft.com/office/powerpoint/2010/main" val="3056428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solidFill>
                  <a:srgbClr val="FFCC66"/>
                </a:solidFill>
                <a:latin typeface="Tahoma" pitchFamily="34" charset="0"/>
                <a:cs typeface="Tahoma" pitchFamily="34" charset="0"/>
              </a:rPr>
              <a:t>Diagnosis and Initial Assessment</a:t>
            </a:r>
            <a:br>
              <a:rPr lang="en-US" dirty="0">
                <a:solidFill>
                  <a:srgbClr val="FFCC66"/>
                </a:solidFill>
                <a:latin typeface="Tahoma" pitchFamily="34" charset="0"/>
                <a:cs typeface="Tahoma" pitchFamily="34" charset="0"/>
              </a:rPr>
            </a:br>
            <a:endParaRPr lang="ar-SA" dirty="0"/>
          </a:p>
        </p:txBody>
      </p:sp>
      <p:sp>
        <p:nvSpPr>
          <p:cNvPr id="3" name="عنصر نائب للمحتوى 2"/>
          <p:cNvSpPr>
            <a:spLocks noGrp="1"/>
          </p:cNvSpPr>
          <p:nvPr>
            <p:ph idx="1"/>
          </p:nvPr>
        </p:nvSpPr>
        <p:spPr/>
        <p:txBody>
          <a:bodyPr>
            <a:normAutofit fontScale="92500" lnSpcReduction="10000"/>
          </a:bodyPr>
          <a:lstStyle/>
          <a:p>
            <a:pPr algn="l" rtl="0">
              <a:buClr>
                <a:srgbClr val="FFCC66"/>
              </a:buClr>
            </a:pPr>
            <a:r>
              <a:rPr lang="en-AU" dirty="0"/>
              <a:t>COPD should be considered in any patient who has </a:t>
            </a:r>
            <a:r>
              <a:rPr lang="en-AU" dirty="0" err="1"/>
              <a:t>dyspnea</a:t>
            </a:r>
            <a:r>
              <a:rPr lang="en-AU" dirty="0"/>
              <a:t>, chronic cough or sputum production, and/or a history of exposure to risk factors for the disease.</a:t>
            </a:r>
          </a:p>
          <a:p>
            <a:pPr algn="l" rtl="0">
              <a:buClr>
                <a:srgbClr val="FFCC66"/>
              </a:buClr>
            </a:pPr>
            <a:endParaRPr lang="en-AU" dirty="0"/>
          </a:p>
          <a:p>
            <a:pPr algn="l" rtl="0">
              <a:buClr>
                <a:srgbClr val="FFCC66"/>
              </a:buClr>
            </a:pPr>
            <a:r>
              <a:rPr lang="en-AU" dirty="0"/>
              <a:t>Spirometry is required to make the diagnosis; the presence of a post-bronchodilator FEV1/FVC &lt; 0.70 confirms the presence of persistent airflow limitation.</a:t>
            </a:r>
          </a:p>
          <a:p>
            <a:pPr algn="l" rtl="0">
              <a:buClr>
                <a:srgbClr val="FFCC66"/>
              </a:buClr>
            </a:pPr>
            <a:endParaRPr lang="en-AU" dirty="0"/>
          </a:p>
          <a:p>
            <a:pPr algn="l" rtl="0">
              <a:buClr>
                <a:srgbClr val="FFCC66"/>
              </a:buClr>
            </a:pPr>
            <a:r>
              <a:rPr lang="en-AU" dirty="0"/>
              <a:t>Concomitant chronic diseases occur frequently in COPD patients, including cardiovascular disease, skeletal muscle dysfunction, metabolic syndrome, osteoporosis, depression, anxiety, and lung cancer. </a:t>
            </a:r>
          </a:p>
          <a:p>
            <a:pPr algn="l" rtl="0"/>
            <a:endParaRPr lang="ar-SA" dirty="0"/>
          </a:p>
        </p:txBody>
      </p:sp>
    </p:spTree>
    <p:extLst>
      <p:ext uri="{BB962C8B-B14F-4D97-AF65-F5344CB8AC3E}">
        <p14:creationId xmlns:p14="http://schemas.microsoft.com/office/powerpoint/2010/main" val="754299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108303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1"/>
          <p:cNvSpPr txBox="1">
            <a:spLocks noChangeArrowheads="1"/>
          </p:cNvSpPr>
          <p:nvPr/>
        </p:nvSpPr>
        <p:spPr bwMode="auto">
          <a:xfrm>
            <a:off x="1619672" y="395082"/>
            <a:ext cx="6553200" cy="523220"/>
          </a:xfrm>
          <a:prstGeom prst="rect">
            <a:avLst/>
          </a:prstGeom>
          <a:noFill/>
          <a:ln w="9525">
            <a:noFill/>
            <a:miter lim="800000"/>
            <a:headEnd/>
            <a:tailEnd/>
          </a:ln>
        </p:spPr>
        <p:txBody>
          <a:bodyPr>
            <a:spAutoFit/>
          </a:bodyPr>
          <a:lstStyle/>
          <a:p>
            <a:pPr algn="ctr"/>
            <a:r>
              <a:rPr lang="en-US" sz="2800" dirty="0">
                <a:solidFill>
                  <a:srgbClr val="FFCC66"/>
                </a:solidFill>
                <a:latin typeface="Tahoma" pitchFamily="34" charset="0"/>
                <a:cs typeface="Tahoma" pitchFamily="34" charset="0"/>
              </a:rPr>
              <a:t>Diagnosis and Initial Assessment</a:t>
            </a:r>
          </a:p>
        </p:txBody>
      </p:sp>
      <p:pic>
        <p:nvPicPr>
          <p:cNvPr id="7" name="Picture 2" descr="fig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772817"/>
            <a:ext cx="864096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0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History </a:t>
            </a:r>
            <a:endParaRPr lang="ar-SA" dirty="0"/>
          </a:p>
        </p:txBody>
      </p:sp>
      <p:sp>
        <p:nvSpPr>
          <p:cNvPr id="3" name="عنصر نائب للمحتوى 2"/>
          <p:cNvSpPr>
            <a:spLocks noGrp="1"/>
          </p:cNvSpPr>
          <p:nvPr>
            <p:ph idx="1"/>
          </p:nvPr>
        </p:nvSpPr>
        <p:spPr/>
        <p:txBody>
          <a:bodyPr>
            <a:normAutofit fontScale="77500" lnSpcReduction="20000"/>
          </a:bodyPr>
          <a:lstStyle/>
          <a:p>
            <a:pPr algn="l" rtl="0">
              <a:buClr>
                <a:srgbClr val="FFCC66"/>
              </a:buClr>
            </a:pPr>
            <a:r>
              <a:rPr lang="en-AU" dirty="0"/>
              <a:t>Patient’s exposure to risk factors</a:t>
            </a:r>
          </a:p>
          <a:p>
            <a:pPr algn="l" rtl="0">
              <a:buClr>
                <a:srgbClr val="FFCC66"/>
              </a:buClr>
            </a:pPr>
            <a:endParaRPr lang="en-AU" sz="1200" dirty="0"/>
          </a:p>
          <a:p>
            <a:pPr algn="l" rtl="0">
              <a:buClr>
                <a:srgbClr val="FFCC66"/>
              </a:buClr>
            </a:pPr>
            <a:r>
              <a:rPr lang="en-AU" dirty="0"/>
              <a:t>Past medical history</a:t>
            </a:r>
          </a:p>
          <a:p>
            <a:pPr algn="l" rtl="0">
              <a:buClr>
                <a:srgbClr val="FFCC66"/>
              </a:buClr>
            </a:pPr>
            <a:endParaRPr lang="en-AU" sz="1200" dirty="0"/>
          </a:p>
          <a:p>
            <a:pPr algn="l" rtl="0">
              <a:buClr>
                <a:srgbClr val="FFCC66"/>
              </a:buClr>
            </a:pPr>
            <a:r>
              <a:rPr lang="en-AU" dirty="0"/>
              <a:t>Family history of COPD or other chronic respiratory disease.</a:t>
            </a:r>
          </a:p>
          <a:p>
            <a:pPr algn="l" rtl="0">
              <a:buClr>
                <a:srgbClr val="FFCC66"/>
              </a:buClr>
            </a:pPr>
            <a:endParaRPr lang="en-AU" sz="1200" dirty="0"/>
          </a:p>
          <a:p>
            <a:pPr algn="l" rtl="0">
              <a:buClr>
                <a:srgbClr val="FFCC66"/>
              </a:buClr>
            </a:pPr>
            <a:r>
              <a:rPr lang="en-AU" dirty="0"/>
              <a:t>Pattern of symptom development </a:t>
            </a:r>
          </a:p>
          <a:p>
            <a:pPr algn="l" rtl="0">
              <a:buClr>
                <a:srgbClr val="FFCC66"/>
              </a:buClr>
            </a:pPr>
            <a:endParaRPr lang="en-AU" sz="1200" dirty="0"/>
          </a:p>
          <a:p>
            <a:pPr algn="l" rtl="0">
              <a:buClr>
                <a:srgbClr val="FFCC66"/>
              </a:buClr>
            </a:pPr>
            <a:r>
              <a:rPr lang="en-AU" dirty="0"/>
              <a:t>History of exacerbations or previous hospitalizations for respiratory disorder</a:t>
            </a:r>
          </a:p>
          <a:p>
            <a:pPr algn="l" rtl="0">
              <a:buClr>
                <a:srgbClr val="FFCC66"/>
              </a:buClr>
            </a:pPr>
            <a:endParaRPr lang="en-AU" sz="1200" dirty="0"/>
          </a:p>
          <a:p>
            <a:pPr algn="l" rtl="0">
              <a:buClr>
                <a:srgbClr val="FFCC66"/>
              </a:buClr>
            </a:pPr>
            <a:r>
              <a:rPr lang="en-AU" dirty="0"/>
              <a:t>Presence of comorbidities</a:t>
            </a:r>
          </a:p>
          <a:p>
            <a:pPr algn="l" rtl="0">
              <a:buClr>
                <a:srgbClr val="FFCC66"/>
              </a:buClr>
            </a:pPr>
            <a:endParaRPr lang="en-AU" sz="1200" dirty="0"/>
          </a:p>
          <a:p>
            <a:pPr algn="l" rtl="0">
              <a:buClr>
                <a:srgbClr val="FFCC66"/>
              </a:buClr>
            </a:pPr>
            <a:r>
              <a:rPr lang="en-AU" dirty="0"/>
              <a:t>Impact of disease on patient’s life</a:t>
            </a:r>
          </a:p>
          <a:p>
            <a:pPr algn="l" rtl="0">
              <a:buClr>
                <a:srgbClr val="FFCC66"/>
              </a:buClr>
            </a:pPr>
            <a:endParaRPr lang="en-AU" sz="1200" dirty="0"/>
          </a:p>
          <a:p>
            <a:pPr algn="l" rtl="0">
              <a:buClr>
                <a:srgbClr val="FFCC66"/>
              </a:buClr>
            </a:pPr>
            <a:r>
              <a:rPr lang="en-AU" dirty="0"/>
              <a:t>Social and family support available to the patient.</a:t>
            </a:r>
          </a:p>
          <a:p>
            <a:pPr algn="l" rtl="0">
              <a:buClr>
                <a:srgbClr val="FFCC66"/>
              </a:buClr>
            </a:pPr>
            <a:endParaRPr lang="en-AU" sz="1200" dirty="0"/>
          </a:p>
          <a:p>
            <a:pPr algn="l" rtl="0">
              <a:buClr>
                <a:srgbClr val="FFCC66"/>
              </a:buClr>
            </a:pPr>
            <a:r>
              <a:rPr lang="en-AU" dirty="0"/>
              <a:t>Possibilities for reducing risk factors, especially smoking cessation.</a:t>
            </a:r>
            <a:endParaRPr lang="en-US" dirty="0"/>
          </a:p>
          <a:p>
            <a:pPr algn="l" rtl="0"/>
            <a:endParaRPr lang="ar-SA" dirty="0"/>
          </a:p>
        </p:txBody>
      </p:sp>
    </p:spTree>
    <p:extLst>
      <p:ext uri="{BB962C8B-B14F-4D97-AF65-F5344CB8AC3E}">
        <p14:creationId xmlns:p14="http://schemas.microsoft.com/office/powerpoint/2010/main" val="1934937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COPD and co-morbidity </a:t>
            </a:r>
            <a:endParaRPr lang="ar-SA" dirty="0"/>
          </a:p>
        </p:txBody>
      </p:sp>
      <p:sp>
        <p:nvSpPr>
          <p:cNvPr id="3" name="عنصر نائب للمحتوى 2"/>
          <p:cNvSpPr>
            <a:spLocks noGrp="1"/>
          </p:cNvSpPr>
          <p:nvPr>
            <p:ph idx="1"/>
          </p:nvPr>
        </p:nvSpPr>
        <p:spPr/>
        <p:txBody>
          <a:bodyPr>
            <a:normAutofit lnSpcReduction="10000"/>
          </a:bodyPr>
          <a:lstStyle/>
          <a:p>
            <a:pPr lvl="4" algn="l" rtl="0">
              <a:buClr>
                <a:srgbClr val="FFCC66"/>
              </a:buClr>
            </a:pPr>
            <a:r>
              <a:rPr lang="en-AU" dirty="0"/>
              <a:t>Cardiovascular disease (CVD)</a:t>
            </a:r>
          </a:p>
          <a:p>
            <a:pPr lvl="4" algn="l" rtl="0">
              <a:buClr>
                <a:srgbClr val="FFCC66"/>
              </a:buClr>
            </a:pPr>
            <a:r>
              <a:rPr lang="en-AU" dirty="0"/>
              <a:t>Heart failure</a:t>
            </a:r>
          </a:p>
          <a:p>
            <a:pPr lvl="4" algn="l" rtl="0">
              <a:buClr>
                <a:srgbClr val="FFCC66"/>
              </a:buClr>
            </a:pPr>
            <a:r>
              <a:rPr lang="en-AU" dirty="0"/>
              <a:t>Ischaemic heart disease (IHD) </a:t>
            </a:r>
          </a:p>
          <a:p>
            <a:pPr lvl="4" algn="l" rtl="0">
              <a:buClr>
                <a:srgbClr val="FFCC66"/>
              </a:buClr>
            </a:pPr>
            <a:r>
              <a:rPr lang="en-AU" dirty="0"/>
              <a:t>Arrhythmias</a:t>
            </a:r>
          </a:p>
          <a:p>
            <a:pPr lvl="4" algn="l" rtl="0">
              <a:buClr>
                <a:srgbClr val="FFCC66"/>
              </a:buClr>
            </a:pPr>
            <a:r>
              <a:rPr lang="de-DE" dirty="0"/>
              <a:t>Peripheral vascular disease</a:t>
            </a:r>
          </a:p>
          <a:p>
            <a:pPr lvl="4" algn="l" rtl="0">
              <a:buClr>
                <a:srgbClr val="FFCC66"/>
              </a:buClr>
            </a:pPr>
            <a:r>
              <a:rPr lang="de-DE" dirty="0"/>
              <a:t>Hypertension</a:t>
            </a:r>
          </a:p>
          <a:p>
            <a:pPr lvl="4" algn="l" rtl="0">
              <a:buClr>
                <a:srgbClr val="FFCC66"/>
              </a:buClr>
            </a:pPr>
            <a:r>
              <a:rPr lang="de-DE" dirty="0"/>
              <a:t>Osteoporosis</a:t>
            </a:r>
            <a:endParaRPr lang="en-AU" dirty="0"/>
          </a:p>
          <a:p>
            <a:pPr lvl="4" algn="l" rtl="0">
              <a:buClr>
                <a:srgbClr val="FFCC66"/>
              </a:buClr>
            </a:pPr>
            <a:r>
              <a:rPr lang="de-DE" dirty="0"/>
              <a:t>Anxiety and depression</a:t>
            </a:r>
            <a:endParaRPr lang="en-AU" dirty="0"/>
          </a:p>
          <a:p>
            <a:pPr lvl="4" algn="l" rtl="0">
              <a:buClr>
                <a:srgbClr val="FFCC66"/>
              </a:buClr>
            </a:pPr>
            <a:r>
              <a:rPr lang="de-DE" dirty="0"/>
              <a:t>COPD and lung cancer</a:t>
            </a:r>
            <a:endParaRPr lang="en-AU" dirty="0"/>
          </a:p>
          <a:p>
            <a:pPr lvl="4" algn="l" rtl="0">
              <a:buClr>
                <a:srgbClr val="FFCC66"/>
              </a:buClr>
            </a:pPr>
            <a:r>
              <a:rPr lang="de-DE" dirty="0"/>
              <a:t>Metabolic syndrome and diabetes</a:t>
            </a:r>
            <a:endParaRPr lang="en-AU" dirty="0"/>
          </a:p>
          <a:p>
            <a:pPr lvl="4" algn="l" rtl="0">
              <a:buClr>
                <a:srgbClr val="FFCC66"/>
              </a:buClr>
            </a:pPr>
            <a:r>
              <a:rPr lang="de-DE" dirty="0"/>
              <a:t>Gastroesophageal reflux (GERD) </a:t>
            </a:r>
            <a:endParaRPr lang="en-AU" dirty="0"/>
          </a:p>
          <a:p>
            <a:pPr lvl="4" algn="l" rtl="0">
              <a:buClr>
                <a:srgbClr val="FFCC66"/>
              </a:buClr>
            </a:pPr>
            <a:r>
              <a:rPr lang="de-DE" dirty="0"/>
              <a:t>Bronchiectasis</a:t>
            </a:r>
            <a:endParaRPr lang="en-AU" dirty="0"/>
          </a:p>
          <a:p>
            <a:pPr lvl="4" algn="l" rtl="0">
              <a:buClr>
                <a:srgbClr val="FFCC66"/>
              </a:buClr>
            </a:pPr>
            <a:r>
              <a:rPr lang="en-US" dirty="0"/>
              <a:t>Obstructive sleep apnea</a:t>
            </a:r>
            <a:endParaRPr lang="en-AU" dirty="0"/>
          </a:p>
          <a:p>
            <a:endParaRPr lang="ar-SA" dirty="0"/>
          </a:p>
        </p:txBody>
      </p:sp>
    </p:spTree>
    <p:extLst>
      <p:ext uri="{BB962C8B-B14F-4D97-AF65-F5344CB8AC3E}">
        <p14:creationId xmlns:p14="http://schemas.microsoft.com/office/powerpoint/2010/main" val="3406910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Clinical findings</a:t>
            </a:r>
            <a:endParaRPr lang="ar-SA" dirty="0"/>
          </a:p>
        </p:txBody>
      </p:sp>
      <p:sp>
        <p:nvSpPr>
          <p:cNvPr id="3" name="عنصر نائب للمحتوى 2"/>
          <p:cNvSpPr>
            <a:spLocks noGrp="1"/>
          </p:cNvSpPr>
          <p:nvPr>
            <p:ph idx="1"/>
          </p:nvPr>
        </p:nvSpPr>
        <p:spPr/>
        <p:txBody>
          <a:bodyPr>
            <a:normAutofit/>
          </a:bodyPr>
          <a:lstStyle/>
          <a:p>
            <a:pPr algn="l" rtl="0"/>
            <a:r>
              <a:rPr lang="en-US" dirty="0"/>
              <a:t>Tachypnea with simple activities</a:t>
            </a:r>
          </a:p>
          <a:p>
            <a:pPr algn="l" rtl="0"/>
            <a:r>
              <a:rPr lang="en-US" dirty="0"/>
              <a:t>Use of accessory respiratory muscles </a:t>
            </a:r>
          </a:p>
          <a:p>
            <a:pPr algn="l" rtl="0"/>
            <a:r>
              <a:rPr lang="en-US" dirty="0"/>
              <a:t>paradoxical indrawing of lower intercostal spaces (Hoover sign)</a:t>
            </a:r>
          </a:p>
          <a:p>
            <a:pPr algn="l" rtl="0"/>
            <a:r>
              <a:rPr lang="en-US" dirty="0"/>
              <a:t>Cyanosis</a:t>
            </a:r>
          </a:p>
          <a:p>
            <a:pPr algn="l" rtl="0"/>
            <a:r>
              <a:rPr lang="en-US" dirty="0"/>
              <a:t>Elevated jugular venous pulse (JVP)</a:t>
            </a:r>
          </a:p>
          <a:p>
            <a:pPr algn="l" rtl="0"/>
            <a:r>
              <a:rPr lang="en-US" dirty="0"/>
              <a:t>Peripheral edema</a:t>
            </a:r>
          </a:p>
          <a:p>
            <a:pPr algn="l" rtl="0"/>
            <a:endParaRPr lang="ar-SA" dirty="0"/>
          </a:p>
        </p:txBody>
      </p:sp>
    </p:spTree>
    <p:extLst>
      <p:ext uri="{BB962C8B-B14F-4D97-AF65-F5344CB8AC3E}">
        <p14:creationId xmlns:p14="http://schemas.microsoft.com/office/powerpoint/2010/main" val="1000032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Respiratory exam </a:t>
            </a:r>
            <a:endParaRPr lang="ar-SA" dirty="0"/>
          </a:p>
        </p:txBody>
      </p:sp>
      <p:sp>
        <p:nvSpPr>
          <p:cNvPr id="3" name="عنصر نائب للمحتوى 2"/>
          <p:cNvSpPr>
            <a:spLocks noGrp="1"/>
          </p:cNvSpPr>
          <p:nvPr>
            <p:ph idx="1"/>
          </p:nvPr>
        </p:nvSpPr>
        <p:spPr/>
        <p:txBody>
          <a:bodyPr/>
          <a:lstStyle/>
          <a:p>
            <a:pPr marL="0" indent="0" algn="l" rtl="0">
              <a:buNone/>
            </a:pPr>
            <a:endParaRPr lang="en-US" dirty="0"/>
          </a:p>
          <a:p>
            <a:pPr algn="l" rtl="0"/>
            <a:r>
              <a:rPr lang="en-US" dirty="0"/>
              <a:t>Trachea</a:t>
            </a:r>
          </a:p>
          <a:p>
            <a:pPr algn="l" rtl="0"/>
            <a:r>
              <a:rPr lang="en-US" dirty="0"/>
              <a:t>Barrel chest- Hyperinflation</a:t>
            </a:r>
          </a:p>
          <a:p>
            <a:pPr algn="l" rtl="0"/>
            <a:r>
              <a:rPr lang="en-US" dirty="0"/>
              <a:t>Wheezing Diffusely decreased breath sounds</a:t>
            </a:r>
          </a:p>
          <a:p>
            <a:pPr algn="l" rtl="0"/>
            <a:r>
              <a:rPr lang="en-US" dirty="0"/>
              <a:t>Hyper-resonance on percussion</a:t>
            </a:r>
          </a:p>
          <a:p>
            <a:pPr algn="l" rtl="0"/>
            <a:r>
              <a:rPr lang="en-US" dirty="0"/>
              <a:t>Prolonged expiration</a:t>
            </a:r>
          </a:p>
          <a:p>
            <a:pPr algn="l" rtl="0"/>
            <a:r>
              <a:rPr lang="en-US" dirty="0"/>
              <a:t>Coarse crackles</a:t>
            </a:r>
            <a:endParaRPr lang="ar-SA" dirty="0"/>
          </a:p>
        </p:txBody>
      </p:sp>
    </p:spTree>
    <p:extLst>
      <p:ext uri="{BB962C8B-B14F-4D97-AF65-F5344CB8AC3E}">
        <p14:creationId xmlns:p14="http://schemas.microsoft.com/office/powerpoint/2010/main" val="3818526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Chronic bronchitis characteristics</a:t>
            </a:r>
            <a:br>
              <a:rPr lang="en-US" dirty="0"/>
            </a:br>
            <a:endParaRPr lang="ar-SA" dirty="0"/>
          </a:p>
        </p:txBody>
      </p:sp>
      <p:sp>
        <p:nvSpPr>
          <p:cNvPr id="3" name="عنصر نائب للمحتوى 2"/>
          <p:cNvSpPr>
            <a:spLocks noGrp="1"/>
          </p:cNvSpPr>
          <p:nvPr>
            <p:ph idx="1"/>
          </p:nvPr>
        </p:nvSpPr>
        <p:spPr/>
        <p:txBody>
          <a:bodyPr>
            <a:normAutofit/>
          </a:bodyPr>
          <a:lstStyle/>
          <a:p>
            <a:pPr algn="l" rtl="0"/>
            <a:r>
              <a:rPr lang="en-US" dirty="0"/>
              <a:t>Obesity </a:t>
            </a:r>
          </a:p>
          <a:p>
            <a:pPr algn="l" rtl="0"/>
            <a:r>
              <a:rPr lang="en-US" dirty="0"/>
              <a:t>Frequent productive  cough</a:t>
            </a:r>
          </a:p>
          <a:p>
            <a:pPr algn="l" rtl="0"/>
            <a:r>
              <a:rPr lang="en-US" dirty="0"/>
              <a:t>Use of accessory muscles</a:t>
            </a:r>
          </a:p>
          <a:p>
            <a:pPr algn="l" rtl="0"/>
            <a:r>
              <a:rPr lang="en-US" dirty="0"/>
              <a:t>Coarse rhonchi and wheezing </a:t>
            </a:r>
          </a:p>
          <a:p>
            <a:pPr algn="l" rtl="0"/>
            <a:r>
              <a:rPr lang="en-US" dirty="0"/>
              <a:t>Signs of right heart failure (</a:t>
            </a:r>
            <a:r>
              <a:rPr lang="en-US" dirty="0" err="1"/>
              <a:t>ie</a:t>
            </a:r>
            <a:r>
              <a:rPr lang="en-US" dirty="0"/>
              <a:t>, </a:t>
            </a:r>
            <a:r>
              <a:rPr lang="en-US" dirty="0" err="1"/>
              <a:t>cor</a:t>
            </a:r>
            <a:r>
              <a:rPr lang="en-US" dirty="0"/>
              <a:t> </a:t>
            </a:r>
            <a:r>
              <a:rPr lang="en-US" dirty="0" err="1"/>
              <a:t>pulmonale</a:t>
            </a:r>
            <a:r>
              <a:rPr lang="en-US" dirty="0"/>
              <a:t>), such as edema and cyanosis</a:t>
            </a:r>
          </a:p>
          <a:p>
            <a:pPr marL="0" indent="0" algn="l" rtl="0">
              <a:buNone/>
            </a:pPr>
            <a:endParaRPr lang="ar-SA" dirty="0"/>
          </a:p>
        </p:txBody>
      </p:sp>
    </p:spTree>
    <p:extLst>
      <p:ext uri="{BB962C8B-B14F-4D97-AF65-F5344CB8AC3E}">
        <p14:creationId xmlns:p14="http://schemas.microsoft.com/office/powerpoint/2010/main" val="3212853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415015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Emphysema characteristics</a:t>
            </a:r>
            <a:endParaRPr lang="ar-SA" dirty="0"/>
          </a:p>
        </p:txBody>
      </p:sp>
      <p:sp>
        <p:nvSpPr>
          <p:cNvPr id="3" name="عنصر نائب للمحتوى 2"/>
          <p:cNvSpPr>
            <a:spLocks noGrp="1"/>
          </p:cNvSpPr>
          <p:nvPr>
            <p:ph idx="1"/>
          </p:nvPr>
        </p:nvSpPr>
        <p:spPr/>
        <p:txBody>
          <a:bodyPr>
            <a:normAutofit/>
          </a:bodyPr>
          <a:lstStyle/>
          <a:p>
            <a:pPr algn="l" rtl="0"/>
            <a:endParaRPr lang="en-US" dirty="0"/>
          </a:p>
          <a:p>
            <a:pPr algn="l" rtl="0"/>
            <a:r>
              <a:rPr lang="en-US" dirty="0"/>
              <a:t>Underweight </a:t>
            </a:r>
          </a:p>
          <a:p>
            <a:pPr algn="l" rtl="0"/>
            <a:r>
              <a:rPr lang="en-US" dirty="0"/>
              <a:t>barrel chest</a:t>
            </a:r>
          </a:p>
          <a:p>
            <a:pPr algn="l" rtl="0"/>
            <a:r>
              <a:rPr lang="en-US" dirty="0"/>
              <a:t>Little or no cough or expectoration</a:t>
            </a:r>
          </a:p>
          <a:p>
            <a:pPr algn="l" rtl="0"/>
            <a:r>
              <a:rPr lang="en-US" dirty="0"/>
              <a:t>pursed lips breathing</a:t>
            </a:r>
          </a:p>
          <a:p>
            <a:pPr algn="l" rtl="0"/>
            <a:r>
              <a:rPr lang="en-US" dirty="0"/>
              <a:t>use of accessory respiratory muscles</a:t>
            </a:r>
          </a:p>
          <a:p>
            <a:pPr algn="l" rtl="0"/>
            <a:r>
              <a:rPr lang="en-US" b="1" i="1" u="sng" dirty="0"/>
              <a:t>Tripod </a:t>
            </a:r>
            <a:r>
              <a:rPr lang="en-US" dirty="0"/>
              <a:t> sitting position</a:t>
            </a:r>
          </a:p>
          <a:p>
            <a:pPr algn="l" rtl="0"/>
            <a:r>
              <a:rPr lang="en-US" dirty="0"/>
              <a:t>Hyper-resonance</a:t>
            </a:r>
          </a:p>
          <a:p>
            <a:pPr algn="l" rtl="0"/>
            <a:r>
              <a:rPr lang="en-US" dirty="0"/>
              <a:t>Distant heart sounds</a:t>
            </a:r>
            <a:endParaRPr lang="ar-SA" dirty="0"/>
          </a:p>
        </p:txBody>
      </p:sp>
    </p:spTree>
    <p:extLst>
      <p:ext uri="{BB962C8B-B14F-4D97-AF65-F5344CB8AC3E}">
        <p14:creationId xmlns:p14="http://schemas.microsoft.com/office/powerpoint/2010/main" val="3566260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3D46-AD83-FE5B-CEC9-4C309D8BE68D}"/>
              </a:ext>
            </a:extLst>
          </p:cNvPr>
          <p:cNvSpPr>
            <a:spLocks noGrp="1"/>
          </p:cNvSpPr>
          <p:nvPr>
            <p:ph type="title"/>
          </p:nvPr>
        </p:nvSpPr>
        <p:spPr/>
        <p:txBody>
          <a:bodyPr/>
          <a:lstStyle/>
          <a:p>
            <a:r>
              <a:rPr lang="en-GB" dirty="0"/>
              <a:t>Key features to diagnose COPD</a:t>
            </a:r>
            <a:endParaRPr lang="en-US" dirty="0"/>
          </a:p>
        </p:txBody>
      </p:sp>
      <p:sp>
        <p:nvSpPr>
          <p:cNvPr id="3" name="Content Placeholder 2">
            <a:extLst>
              <a:ext uri="{FF2B5EF4-FFF2-40B4-BE49-F238E27FC236}">
                <a16:creationId xmlns:a16="http://schemas.microsoft.com/office/drawing/2014/main" id="{0F47C29E-CCCF-7F9E-51C4-136B2ADD6133}"/>
              </a:ext>
            </a:extLst>
          </p:cNvPr>
          <p:cNvSpPr>
            <a:spLocks noGrp="1"/>
          </p:cNvSpPr>
          <p:nvPr>
            <p:ph idx="1"/>
          </p:nvPr>
        </p:nvSpPr>
        <p:spPr/>
        <p:txBody>
          <a:bodyPr>
            <a:normAutofit lnSpcReduction="10000"/>
          </a:bodyPr>
          <a:lstStyle/>
          <a:p>
            <a:pPr algn="l" rtl="0"/>
            <a:r>
              <a:rPr lang="en-GB" dirty="0" err="1"/>
              <a:t>Concider</a:t>
            </a:r>
            <a:r>
              <a:rPr lang="en-GB" dirty="0"/>
              <a:t> spirometry if any </a:t>
            </a:r>
            <a:r>
              <a:rPr lang="en-GB" dirty="0" err="1"/>
              <a:t>af</a:t>
            </a:r>
            <a:r>
              <a:rPr lang="en-GB" dirty="0"/>
              <a:t> these are present over age of 40</a:t>
            </a:r>
          </a:p>
          <a:p>
            <a:pPr algn="l" rtl="0"/>
            <a:r>
              <a:rPr lang="en-GB" dirty="0"/>
              <a:t>1- dyspnea</a:t>
            </a:r>
          </a:p>
          <a:p>
            <a:pPr algn="l" rtl="0"/>
            <a:r>
              <a:rPr lang="en-GB" dirty="0"/>
              <a:t>2- cough</a:t>
            </a:r>
          </a:p>
          <a:p>
            <a:pPr algn="l" rtl="0"/>
            <a:r>
              <a:rPr lang="en-GB" dirty="0"/>
              <a:t>3-sputum</a:t>
            </a:r>
          </a:p>
          <a:p>
            <a:pPr marL="0" indent="0" algn="l" rtl="0">
              <a:buNone/>
            </a:pPr>
            <a:r>
              <a:rPr lang="en-GB" dirty="0"/>
              <a:t>Dyspnea – progressive , worse with exercise or </a:t>
            </a:r>
            <a:r>
              <a:rPr lang="en-GB" dirty="0" err="1"/>
              <a:t>persistant</a:t>
            </a:r>
            <a:endParaRPr lang="en-GB" dirty="0"/>
          </a:p>
          <a:p>
            <a:pPr marL="0" indent="0" algn="l" rtl="0">
              <a:buNone/>
            </a:pPr>
            <a:r>
              <a:rPr lang="en-GB" dirty="0"/>
              <a:t>Cough- chronic/ intermittent with </a:t>
            </a:r>
            <a:r>
              <a:rPr lang="en-GB" dirty="0" err="1"/>
              <a:t>wheezys</a:t>
            </a:r>
            <a:endParaRPr lang="en-GB" dirty="0"/>
          </a:p>
          <a:p>
            <a:pPr marL="0" indent="0" algn="l" rtl="0">
              <a:buNone/>
            </a:pPr>
            <a:r>
              <a:rPr lang="en-GB" dirty="0"/>
              <a:t>4- recurrent lower </a:t>
            </a:r>
            <a:r>
              <a:rPr lang="en-GB" dirty="0" err="1"/>
              <a:t>Resp</a:t>
            </a:r>
            <a:r>
              <a:rPr lang="en-GB" dirty="0"/>
              <a:t> infections</a:t>
            </a:r>
          </a:p>
          <a:p>
            <a:pPr marL="0" indent="0" algn="l" rtl="0">
              <a:buNone/>
            </a:pPr>
            <a:r>
              <a:rPr lang="en-GB" dirty="0"/>
              <a:t>5- </a:t>
            </a:r>
            <a:r>
              <a:rPr lang="en-GB" dirty="0" err="1"/>
              <a:t>Hx</a:t>
            </a:r>
            <a:r>
              <a:rPr lang="en-GB" dirty="0"/>
              <a:t> of risk factors</a:t>
            </a:r>
          </a:p>
          <a:p>
            <a:pPr marL="0" indent="0" algn="l" rtl="0">
              <a:buNone/>
            </a:pPr>
            <a:r>
              <a:rPr lang="en-US" dirty="0"/>
              <a:t>6- family </a:t>
            </a:r>
            <a:r>
              <a:rPr lang="en-US" dirty="0" err="1"/>
              <a:t>Hx</a:t>
            </a:r>
            <a:r>
              <a:rPr lang="en-US" dirty="0"/>
              <a:t> of COPD or /and childhood factors</a:t>
            </a:r>
          </a:p>
        </p:txBody>
      </p:sp>
    </p:spTree>
    <p:extLst>
      <p:ext uri="{BB962C8B-B14F-4D97-AF65-F5344CB8AC3E}">
        <p14:creationId xmlns:p14="http://schemas.microsoft.com/office/powerpoint/2010/main" val="2048181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51626-741A-0540-A633-1577D721EC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4A64EC-259C-9753-4A95-225C71ADDD57}"/>
              </a:ext>
            </a:extLst>
          </p:cNvPr>
          <p:cNvSpPr>
            <a:spLocks noGrp="1"/>
          </p:cNvSpPr>
          <p:nvPr>
            <p:ph idx="1"/>
          </p:nvPr>
        </p:nvSpPr>
        <p:spPr/>
        <p:txBody>
          <a:bodyPr/>
          <a:lstStyle/>
          <a:p>
            <a:pPr algn="l" rtl="0"/>
            <a:r>
              <a:rPr lang="en-GB" dirty="0"/>
              <a:t>DDx of cough </a:t>
            </a:r>
          </a:p>
          <a:p>
            <a:pPr algn="l" rtl="0"/>
            <a:r>
              <a:rPr lang="en-GB" dirty="0"/>
              <a:t>Intra and </a:t>
            </a:r>
            <a:r>
              <a:rPr lang="en-GB" dirty="0" err="1"/>
              <a:t>extrathoracic</a:t>
            </a:r>
            <a:endParaRPr lang="en-GB" dirty="0"/>
          </a:p>
          <a:p>
            <a:pPr algn="l" rtl="0"/>
            <a:endParaRPr lang="en-GB" dirty="0"/>
          </a:p>
          <a:p>
            <a:pPr algn="l" rtl="0"/>
            <a:r>
              <a:rPr lang="en-GB" dirty="0" err="1"/>
              <a:t>Dyspnea</a:t>
            </a:r>
            <a:r>
              <a:rPr lang="en-GB" dirty="0"/>
              <a:t>- assessed by</a:t>
            </a:r>
          </a:p>
          <a:p>
            <a:pPr algn="l" rtl="0"/>
            <a:r>
              <a:rPr lang="en-GB" dirty="0" err="1"/>
              <a:t>Hx</a:t>
            </a:r>
            <a:endParaRPr lang="en-GB" dirty="0"/>
          </a:p>
          <a:p>
            <a:pPr algn="l" rtl="0"/>
            <a:r>
              <a:rPr lang="en-GB" dirty="0"/>
              <a:t>Possible DD</a:t>
            </a:r>
          </a:p>
          <a:p>
            <a:pPr algn="l" rtl="0"/>
            <a:r>
              <a:rPr lang="en-GB" dirty="0" err="1"/>
              <a:t>mMRC</a:t>
            </a:r>
            <a:r>
              <a:rPr lang="en-GB" dirty="0"/>
              <a:t> scale </a:t>
            </a:r>
            <a:endParaRPr lang="en-US" dirty="0"/>
          </a:p>
        </p:txBody>
      </p:sp>
    </p:spTree>
    <p:extLst>
      <p:ext uri="{BB962C8B-B14F-4D97-AF65-F5344CB8AC3E}">
        <p14:creationId xmlns:p14="http://schemas.microsoft.com/office/powerpoint/2010/main" val="259910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9AC9-D838-A690-2033-C951E5E5D94E}"/>
              </a:ext>
            </a:extLst>
          </p:cNvPr>
          <p:cNvSpPr>
            <a:spLocks noGrp="1"/>
          </p:cNvSpPr>
          <p:nvPr>
            <p:ph type="title"/>
          </p:nvPr>
        </p:nvSpPr>
        <p:spPr/>
        <p:txBody>
          <a:bodyPr>
            <a:normAutofit fontScale="90000"/>
          </a:bodyPr>
          <a:lstStyle/>
          <a:p>
            <a:r>
              <a:rPr lang="en-GB" dirty="0" err="1"/>
              <a:t>mMRC</a:t>
            </a:r>
            <a:r>
              <a:rPr lang="en-GB" dirty="0"/>
              <a:t> scale </a:t>
            </a:r>
            <a:br>
              <a:rPr lang="en-GB" dirty="0"/>
            </a:br>
            <a:endParaRPr lang="en-US" dirty="0"/>
          </a:p>
        </p:txBody>
      </p:sp>
      <p:sp>
        <p:nvSpPr>
          <p:cNvPr id="3" name="Content Placeholder 2">
            <a:extLst>
              <a:ext uri="{FF2B5EF4-FFF2-40B4-BE49-F238E27FC236}">
                <a16:creationId xmlns:a16="http://schemas.microsoft.com/office/drawing/2014/main" id="{481EE5F1-5363-3284-135C-DE0C965EB063}"/>
              </a:ext>
            </a:extLst>
          </p:cNvPr>
          <p:cNvSpPr>
            <a:spLocks noGrp="1"/>
          </p:cNvSpPr>
          <p:nvPr>
            <p:ph idx="1"/>
          </p:nvPr>
        </p:nvSpPr>
        <p:spPr/>
        <p:txBody>
          <a:bodyPr/>
          <a:lstStyle/>
          <a:p>
            <a:pPr algn="l" rtl="0"/>
            <a:r>
              <a:rPr lang="en-GB" dirty="0"/>
              <a:t>0- </a:t>
            </a:r>
            <a:r>
              <a:rPr lang="en-GB" dirty="0" err="1"/>
              <a:t>steranious</a:t>
            </a:r>
            <a:r>
              <a:rPr lang="en-GB" dirty="0"/>
              <a:t> </a:t>
            </a:r>
            <a:r>
              <a:rPr lang="en-GB" dirty="0" err="1"/>
              <a:t>exersion</a:t>
            </a:r>
            <a:endParaRPr lang="en-GB" dirty="0"/>
          </a:p>
          <a:p>
            <a:pPr algn="l" rtl="0"/>
            <a:r>
              <a:rPr lang="en-GB" dirty="0"/>
              <a:t>1- walking uphill or running on a level</a:t>
            </a:r>
          </a:p>
          <a:p>
            <a:pPr algn="l" rtl="0"/>
            <a:r>
              <a:rPr lang="en-GB" dirty="0"/>
              <a:t>2- walking slower than mates</a:t>
            </a:r>
          </a:p>
          <a:p>
            <a:pPr algn="l" rtl="0"/>
            <a:r>
              <a:rPr lang="en-GB" dirty="0"/>
              <a:t>3- walking 100m or few min on level</a:t>
            </a:r>
          </a:p>
          <a:p>
            <a:pPr algn="l" rtl="0"/>
            <a:r>
              <a:rPr lang="en-GB" dirty="0"/>
              <a:t>4- to </a:t>
            </a:r>
            <a:r>
              <a:rPr lang="en-GB" dirty="0" err="1"/>
              <a:t>dyspnic</a:t>
            </a:r>
            <a:r>
              <a:rPr lang="en-GB" dirty="0"/>
              <a:t> to dress or undress and </a:t>
            </a:r>
            <a:r>
              <a:rPr lang="en-GB" dirty="0" err="1"/>
              <a:t>canot</a:t>
            </a:r>
            <a:r>
              <a:rPr lang="en-GB" dirty="0"/>
              <a:t> leave the house </a:t>
            </a:r>
          </a:p>
          <a:p>
            <a:pPr algn="l" rtl="0"/>
            <a:endParaRPr lang="en-GB" dirty="0"/>
          </a:p>
          <a:p>
            <a:pPr algn="l" rtl="0"/>
            <a:r>
              <a:rPr lang="en-GB" dirty="0"/>
              <a:t>CAT</a:t>
            </a:r>
            <a:endParaRPr lang="en-US" dirty="0"/>
          </a:p>
        </p:txBody>
      </p:sp>
    </p:spTree>
    <p:extLst>
      <p:ext uri="{BB962C8B-B14F-4D97-AF65-F5344CB8AC3E}">
        <p14:creationId xmlns:p14="http://schemas.microsoft.com/office/powerpoint/2010/main" val="2964496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F4638-FD66-A7C7-15D5-4904ED3509AB}"/>
              </a:ext>
            </a:extLst>
          </p:cNvPr>
          <p:cNvSpPr>
            <a:spLocks noGrp="1"/>
          </p:cNvSpPr>
          <p:nvPr>
            <p:ph type="title"/>
          </p:nvPr>
        </p:nvSpPr>
        <p:spPr/>
        <p:txBody>
          <a:bodyPr>
            <a:normAutofit fontScale="90000"/>
          </a:bodyPr>
          <a:lstStyle/>
          <a:p>
            <a:r>
              <a:rPr lang="en-GB" dirty="0"/>
              <a:t>Additional features in severe disease</a:t>
            </a:r>
            <a:endParaRPr lang="en-US" dirty="0"/>
          </a:p>
        </p:txBody>
      </p:sp>
      <p:sp>
        <p:nvSpPr>
          <p:cNvPr id="3" name="Content Placeholder 2">
            <a:extLst>
              <a:ext uri="{FF2B5EF4-FFF2-40B4-BE49-F238E27FC236}">
                <a16:creationId xmlns:a16="http://schemas.microsoft.com/office/drawing/2014/main" id="{7FC3DDC1-AA7C-0C51-C546-9858FCE9E085}"/>
              </a:ext>
            </a:extLst>
          </p:cNvPr>
          <p:cNvSpPr>
            <a:spLocks noGrp="1"/>
          </p:cNvSpPr>
          <p:nvPr>
            <p:ph idx="1"/>
          </p:nvPr>
        </p:nvSpPr>
        <p:spPr>
          <a:xfrm>
            <a:off x="0" y="1935480"/>
            <a:ext cx="9144000" cy="4922520"/>
          </a:xfrm>
        </p:spPr>
        <p:txBody>
          <a:bodyPr>
            <a:normAutofit lnSpcReduction="10000"/>
          </a:bodyPr>
          <a:lstStyle/>
          <a:p>
            <a:pPr algn="l" rtl="0"/>
            <a:r>
              <a:rPr lang="en-GB" dirty="0"/>
              <a:t>Fatigue, weight loss, muscle loss, and anorexia</a:t>
            </a:r>
          </a:p>
          <a:p>
            <a:pPr algn="l" rtl="0"/>
            <a:r>
              <a:rPr lang="en-GB" dirty="0"/>
              <a:t>They have prognostic importance or sign of other diseases, such as TB, lung ca.</a:t>
            </a:r>
          </a:p>
          <a:p>
            <a:pPr algn="l" rtl="0"/>
            <a:r>
              <a:rPr lang="en-GB" dirty="0"/>
              <a:t>Syncope during cough occurs due to rapid increases in intrathoracic pressure during prolonged attacks of coughing. Coughing spells may also cause rib fractures, which are sometimes asymptomatic. </a:t>
            </a:r>
          </a:p>
          <a:p>
            <a:pPr algn="l" rtl="0"/>
            <a:r>
              <a:rPr lang="en-GB" dirty="0"/>
              <a:t>Ankle swelling may be the only indicator of the presence of </a:t>
            </a:r>
            <a:r>
              <a:rPr lang="en-GB" dirty="0" err="1"/>
              <a:t>cor</a:t>
            </a:r>
            <a:r>
              <a:rPr lang="en-GB" dirty="0"/>
              <a:t> pulmonale. </a:t>
            </a:r>
          </a:p>
          <a:p>
            <a:pPr algn="l" rtl="0"/>
            <a:r>
              <a:rPr lang="en-GB" dirty="0"/>
              <a:t>Symptoms of depression and/or anxiety are common in COPD and are associated with poorer health status, increased exacerbations, and admission.</a:t>
            </a:r>
            <a:endParaRPr lang="en-US" dirty="0"/>
          </a:p>
        </p:txBody>
      </p:sp>
    </p:spTree>
    <p:extLst>
      <p:ext uri="{BB962C8B-B14F-4D97-AF65-F5344CB8AC3E}">
        <p14:creationId xmlns:p14="http://schemas.microsoft.com/office/powerpoint/2010/main" val="735066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Diagnosis</a:t>
            </a:r>
            <a:br>
              <a:rPr lang="en-US" dirty="0"/>
            </a:br>
            <a:endParaRPr lang="ar-SA" dirty="0"/>
          </a:p>
        </p:txBody>
      </p:sp>
      <p:sp>
        <p:nvSpPr>
          <p:cNvPr id="3" name="عنصر نائب للمحتوى 2"/>
          <p:cNvSpPr>
            <a:spLocks noGrp="1"/>
          </p:cNvSpPr>
          <p:nvPr>
            <p:ph idx="1"/>
          </p:nvPr>
        </p:nvSpPr>
        <p:spPr/>
        <p:txBody>
          <a:bodyPr/>
          <a:lstStyle/>
          <a:p>
            <a:pPr algn="l" rtl="0"/>
            <a:r>
              <a:rPr lang="en-US" dirty="0"/>
              <a:t>The formal diagnosis of COPD is made with spirometry; </a:t>
            </a:r>
          </a:p>
          <a:p>
            <a:pPr algn="l" rtl="0"/>
            <a:r>
              <a:rPr lang="en-US" dirty="0"/>
              <a:t>FEV</a:t>
            </a:r>
            <a:r>
              <a:rPr lang="en-US" baseline="-25000" dirty="0"/>
              <a:t>1</a:t>
            </a:r>
            <a:r>
              <a:rPr lang="en-US" dirty="0"/>
              <a:t>/FVC&lt; 70% of predicted for a matched control</a:t>
            </a:r>
          </a:p>
          <a:p>
            <a:pPr algn="l" rtl="0"/>
            <a:r>
              <a:rPr lang="en-US" dirty="0"/>
              <a:t>it is diagnostic for a significant obstructive defect. </a:t>
            </a:r>
          </a:p>
          <a:p>
            <a:pPr algn="l" rtl="0"/>
            <a:endParaRPr lang="en-US" dirty="0"/>
          </a:p>
          <a:p>
            <a:pPr algn="l" rtl="0"/>
            <a:r>
              <a:rPr lang="en-US" dirty="0"/>
              <a:t>(based on the percent predicted post bronchodilator FEV</a:t>
            </a:r>
            <a:r>
              <a:rPr lang="en-US" baseline="-25000" dirty="0"/>
              <a:t>1</a:t>
            </a:r>
            <a:r>
              <a:rPr lang="en-US" dirty="0"/>
              <a:t>) are as follows:</a:t>
            </a:r>
          </a:p>
          <a:p>
            <a:pPr algn="l" rtl="0"/>
            <a:endParaRPr lang="ar-SA" dirty="0"/>
          </a:p>
        </p:txBody>
      </p:sp>
    </p:spTree>
    <p:extLst>
      <p:ext uri="{BB962C8B-B14F-4D97-AF65-F5344CB8AC3E}">
        <p14:creationId xmlns:p14="http://schemas.microsoft.com/office/powerpoint/2010/main" val="2499043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a:t>Severity Criteria</a:t>
            </a:r>
            <a:endParaRPr lang="ar-SA" dirty="0"/>
          </a:p>
        </p:txBody>
      </p:sp>
      <p:sp>
        <p:nvSpPr>
          <p:cNvPr id="3" name="عنصر نائب للمحتوى 2"/>
          <p:cNvSpPr>
            <a:spLocks noGrp="1"/>
          </p:cNvSpPr>
          <p:nvPr>
            <p:ph idx="1"/>
          </p:nvPr>
        </p:nvSpPr>
        <p:spPr/>
        <p:txBody>
          <a:bodyPr/>
          <a:lstStyle/>
          <a:p>
            <a:pPr algn="l" rtl="0"/>
            <a:r>
              <a:rPr lang="en-US" dirty="0"/>
              <a:t>Stage I (mild): FEV</a:t>
            </a:r>
            <a:r>
              <a:rPr lang="en-US" baseline="-25000" dirty="0"/>
              <a:t>1</a:t>
            </a:r>
            <a:r>
              <a:rPr lang="en-US" dirty="0"/>
              <a:t> 80% or greater of predicted</a:t>
            </a:r>
          </a:p>
          <a:p>
            <a:pPr algn="l" rtl="0"/>
            <a:r>
              <a:rPr lang="en-US" dirty="0"/>
              <a:t>Stage II (moderate): FEV</a:t>
            </a:r>
            <a:r>
              <a:rPr lang="en-US" baseline="-25000" dirty="0"/>
              <a:t>1</a:t>
            </a:r>
            <a:r>
              <a:rPr lang="en-US" dirty="0"/>
              <a:t> 50-79% of predicted</a:t>
            </a:r>
          </a:p>
          <a:p>
            <a:pPr algn="l" rtl="0"/>
            <a:r>
              <a:rPr lang="en-US" dirty="0"/>
              <a:t>Stage III (severe): FEV</a:t>
            </a:r>
            <a:r>
              <a:rPr lang="en-US" baseline="-25000" dirty="0"/>
              <a:t>1</a:t>
            </a:r>
            <a:r>
              <a:rPr lang="en-US" dirty="0"/>
              <a:t> 30-49% of predicted</a:t>
            </a:r>
          </a:p>
          <a:p>
            <a:pPr algn="l" rtl="0"/>
            <a:r>
              <a:rPr lang="en-US" dirty="0"/>
              <a:t>Stage IV (very severe): FEV</a:t>
            </a:r>
            <a:r>
              <a:rPr lang="en-US" baseline="-25000" dirty="0"/>
              <a:t>1</a:t>
            </a:r>
            <a:r>
              <a:rPr lang="en-US" dirty="0"/>
              <a:t> less than 30% of predicted or FEV</a:t>
            </a:r>
            <a:r>
              <a:rPr lang="en-US" baseline="-25000" dirty="0"/>
              <a:t>1</a:t>
            </a:r>
            <a:r>
              <a:rPr lang="en-US" dirty="0"/>
              <a:t> less than 50% and chronic respiratory failure</a:t>
            </a:r>
          </a:p>
          <a:p>
            <a:pPr algn="l" rtl="0"/>
            <a:endParaRPr lang="ar-SA" dirty="0"/>
          </a:p>
        </p:txBody>
      </p:sp>
    </p:spTree>
    <p:extLst>
      <p:ext uri="{BB962C8B-B14F-4D97-AF65-F5344CB8AC3E}">
        <p14:creationId xmlns:p14="http://schemas.microsoft.com/office/powerpoint/2010/main" val="3843969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108303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
          <p:cNvSpPr txBox="1">
            <a:spLocks noChangeArrowheads="1"/>
          </p:cNvSpPr>
          <p:nvPr/>
        </p:nvSpPr>
        <p:spPr bwMode="auto">
          <a:xfrm>
            <a:off x="1619672" y="395082"/>
            <a:ext cx="6553200" cy="523220"/>
          </a:xfrm>
          <a:prstGeom prst="rect">
            <a:avLst/>
          </a:prstGeom>
          <a:noFill/>
          <a:ln w="9525">
            <a:noFill/>
            <a:miter lim="800000"/>
            <a:headEnd/>
            <a:tailEnd/>
          </a:ln>
        </p:spPr>
        <p:txBody>
          <a:bodyPr>
            <a:spAutoFit/>
          </a:bodyPr>
          <a:lstStyle/>
          <a:p>
            <a:pPr algn="ctr" rtl="0"/>
            <a:r>
              <a:rPr lang="en-US" sz="2800" dirty="0">
                <a:solidFill>
                  <a:srgbClr val="FFCC66"/>
                </a:solidFill>
                <a:latin typeface="Tahoma" pitchFamily="34" charset="0"/>
                <a:cs typeface="Tahoma" pitchFamily="34" charset="0"/>
              </a:rPr>
              <a:t>Diagnosis and Initial Assessment</a:t>
            </a:r>
          </a:p>
        </p:txBody>
      </p:sp>
      <p:pic>
        <p:nvPicPr>
          <p:cNvPr id="3074" name="Picture 2" descr="tabl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196752"/>
            <a:ext cx="8856984"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9650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Arterial blood gas (ABG) </a:t>
            </a:r>
            <a:br>
              <a:rPr lang="en-US" dirty="0"/>
            </a:br>
            <a:endParaRPr lang="ar-SA" dirty="0"/>
          </a:p>
        </p:txBody>
      </p:sp>
      <p:sp>
        <p:nvSpPr>
          <p:cNvPr id="3" name="عنصر نائب للمحتوى 2"/>
          <p:cNvSpPr>
            <a:spLocks noGrp="1"/>
          </p:cNvSpPr>
          <p:nvPr>
            <p:ph idx="1"/>
          </p:nvPr>
        </p:nvSpPr>
        <p:spPr/>
        <p:txBody>
          <a:bodyPr>
            <a:normAutofit/>
          </a:bodyPr>
          <a:lstStyle/>
          <a:p>
            <a:pPr algn="l" rtl="0"/>
            <a:r>
              <a:rPr lang="en-US" dirty="0"/>
              <a:t>Patients with mild COPD have mild to moderate hypoxemia without hypercapnia</a:t>
            </a:r>
          </a:p>
          <a:p>
            <a:pPr algn="l" rtl="0"/>
            <a:r>
              <a:rPr lang="en-US" dirty="0"/>
              <a:t>Hypercapnia seen as the FEV</a:t>
            </a:r>
            <a:r>
              <a:rPr lang="en-US" baseline="-25000" dirty="0"/>
              <a:t>1</a:t>
            </a:r>
            <a:r>
              <a:rPr lang="en-US" dirty="0"/>
              <a:t> falls below 1 L/s or 30% of the predicted value</a:t>
            </a:r>
          </a:p>
          <a:p>
            <a:pPr algn="l" rtl="0"/>
            <a:r>
              <a:rPr lang="en-US" dirty="0"/>
              <a:t>Chronic respiratory acidosis</a:t>
            </a:r>
            <a:endParaRPr lang="ar-SA" dirty="0"/>
          </a:p>
        </p:txBody>
      </p:sp>
    </p:spTree>
    <p:extLst>
      <p:ext uri="{BB962C8B-B14F-4D97-AF65-F5344CB8AC3E}">
        <p14:creationId xmlns:p14="http://schemas.microsoft.com/office/powerpoint/2010/main" val="2813778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CXR</a:t>
            </a:r>
            <a:endParaRPr lang="ar-SA" dirty="0"/>
          </a:p>
        </p:txBody>
      </p:sp>
      <p:sp>
        <p:nvSpPr>
          <p:cNvPr id="3" name="عنصر نائب للمحتوى 2"/>
          <p:cNvSpPr>
            <a:spLocks noGrp="1"/>
          </p:cNvSpPr>
          <p:nvPr>
            <p:ph idx="1"/>
          </p:nvPr>
        </p:nvSpPr>
        <p:spPr/>
        <p:txBody>
          <a:bodyPr>
            <a:normAutofit/>
          </a:bodyPr>
          <a:lstStyle/>
          <a:p>
            <a:pPr algn="l" rtl="0"/>
            <a:r>
              <a:rPr lang="en-US" dirty="0"/>
              <a:t>Flattening of the diaphragm</a:t>
            </a:r>
          </a:p>
          <a:p>
            <a:pPr algn="l" rtl="0"/>
            <a:r>
              <a:rPr lang="en-US" dirty="0"/>
              <a:t>Increased retrosternal air space</a:t>
            </a:r>
          </a:p>
          <a:p>
            <a:pPr algn="l" rtl="0"/>
            <a:r>
              <a:rPr lang="en-US" dirty="0"/>
              <a:t>A long, narrow heart shadow</a:t>
            </a:r>
          </a:p>
          <a:p>
            <a:pPr algn="l" rtl="0"/>
            <a:r>
              <a:rPr lang="en-US" dirty="0"/>
              <a:t>Rapidly tapering vascular shadows accompanied by </a:t>
            </a:r>
            <a:r>
              <a:rPr lang="en-US" dirty="0" err="1"/>
              <a:t>hyperlucency</a:t>
            </a:r>
            <a:r>
              <a:rPr lang="en-US" dirty="0"/>
              <a:t> of the lungs</a:t>
            </a:r>
          </a:p>
          <a:p>
            <a:pPr algn="l" rtl="0"/>
            <a:endParaRPr lang="ar-SA" dirty="0"/>
          </a:p>
        </p:txBody>
      </p:sp>
    </p:spTree>
    <p:extLst>
      <p:ext uri="{BB962C8B-B14F-4D97-AF65-F5344CB8AC3E}">
        <p14:creationId xmlns:p14="http://schemas.microsoft.com/office/powerpoint/2010/main" val="4056502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5400" dirty="0">
                <a:solidFill>
                  <a:srgbClr val="FFCC66"/>
                </a:solidFill>
                <a:latin typeface="Tahoma" pitchFamily="34" charset="0"/>
                <a:cs typeface="Tahoma" pitchFamily="34" charset="0"/>
              </a:rPr>
              <a:t>Evidence Supporting Prevention &amp; Maintenance Therapy</a:t>
            </a:r>
            <a:br>
              <a:rPr lang="en-US" sz="5400" dirty="0">
                <a:solidFill>
                  <a:srgbClr val="FFCC66"/>
                </a:solidFill>
                <a:latin typeface="Tahoma" pitchFamily="34" charset="0"/>
                <a:cs typeface="Tahoma" pitchFamily="34" charset="0"/>
              </a:rPr>
            </a:br>
            <a:endParaRPr lang="ar-SA" dirty="0"/>
          </a:p>
        </p:txBody>
      </p:sp>
      <p:sp>
        <p:nvSpPr>
          <p:cNvPr id="3" name="عنصر نائب للمحتوى 2"/>
          <p:cNvSpPr>
            <a:spLocks noGrp="1"/>
          </p:cNvSpPr>
          <p:nvPr>
            <p:ph idx="1"/>
          </p:nvPr>
        </p:nvSpPr>
        <p:spPr/>
        <p:txBody>
          <a:bodyPr>
            <a:normAutofit fontScale="92500" lnSpcReduction="10000"/>
          </a:bodyPr>
          <a:lstStyle/>
          <a:p>
            <a:pPr algn="l" rtl="0">
              <a:buClr>
                <a:srgbClr val="FFCC66"/>
              </a:buClr>
            </a:pPr>
            <a:endParaRPr lang="en-AU" sz="2800" dirty="0"/>
          </a:p>
          <a:p>
            <a:pPr algn="l" rtl="0">
              <a:buClr>
                <a:srgbClr val="FFCC66"/>
              </a:buClr>
            </a:pPr>
            <a:r>
              <a:rPr lang="en-AU" sz="2800" dirty="0"/>
              <a:t>Smoking cessation is key. </a:t>
            </a:r>
            <a:endParaRPr lang="en-AU" sz="1100" dirty="0"/>
          </a:p>
          <a:p>
            <a:pPr algn="l" rtl="0">
              <a:buClr>
                <a:srgbClr val="FFCC66"/>
              </a:buClr>
            </a:pPr>
            <a:r>
              <a:rPr lang="en-AU" sz="2800" dirty="0"/>
              <a:t>The effectiveness and safety of e-cigarettes as a smoking cessation aid is uncertain at present.</a:t>
            </a:r>
          </a:p>
          <a:p>
            <a:pPr algn="l" rtl="0">
              <a:buClr>
                <a:srgbClr val="FFCC66"/>
              </a:buClr>
            </a:pPr>
            <a:endParaRPr lang="en-AU" sz="1100" dirty="0"/>
          </a:p>
          <a:p>
            <a:pPr algn="l" rtl="0">
              <a:buClr>
                <a:srgbClr val="FFCC66"/>
              </a:buClr>
            </a:pPr>
            <a:r>
              <a:rPr lang="en-AU" sz="2800" dirty="0"/>
              <a:t>Individualized Pharmacologic therapy can reduce COPD symptoms, reduce the frequency and severity of exacerbations, and improve health status and exercise tolerance.</a:t>
            </a:r>
          </a:p>
          <a:p>
            <a:pPr algn="l" rtl="0">
              <a:buClr>
                <a:srgbClr val="FFCC66"/>
              </a:buClr>
            </a:pPr>
            <a:endParaRPr lang="en-AU" sz="1100" dirty="0"/>
          </a:p>
          <a:p>
            <a:pPr algn="l" rtl="0">
              <a:buClr>
                <a:srgbClr val="FFCC66"/>
              </a:buClr>
            </a:pPr>
            <a:endParaRPr lang="en-AU" sz="1100" dirty="0"/>
          </a:p>
          <a:p>
            <a:pPr algn="l" rtl="0">
              <a:buClr>
                <a:srgbClr val="FFCC66"/>
              </a:buClr>
            </a:pPr>
            <a:r>
              <a:rPr lang="en-AU" sz="2800" dirty="0"/>
              <a:t>Inhaler technique needs to be assessed regularly.</a:t>
            </a:r>
          </a:p>
          <a:p>
            <a:pPr algn="l" rtl="0"/>
            <a:endParaRPr lang="ar-SA" dirty="0"/>
          </a:p>
        </p:txBody>
      </p:sp>
    </p:spTree>
    <p:extLst>
      <p:ext uri="{BB962C8B-B14F-4D97-AF65-F5344CB8AC3E}">
        <p14:creationId xmlns:p14="http://schemas.microsoft.com/office/powerpoint/2010/main" val="1527548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l" rtl="0">
              <a:buClr>
                <a:srgbClr val="FFCC66"/>
              </a:buClr>
            </a:pPr>
            <a:endParaRPr lang="en-AU" sz="2800" dirty="0"/>
          </a:p>
          <a:p>
            <a:pPr algn="l" rtl="0">
              <a:buClr>
                <a:srgbClr val="FFCC66"/>
              </a:buClr>
            </a:pPr>
            <a:endParaRPr lang="en-AU" sz="2800" dirty="0"/>
          </a:p>
          <a:p>
            <a:pPr algn="l" rtl="0">
              <a:buClr>
                <a:srgbClr val="FFCC66"/>
              </a:buClr>
            </a:pPr>
            <a:r>
              <a:rPr lang="en-AU" sz="2800" dirty="0"/>
              <a:t>Vaccination: COVID Vaccine, Influenza , Pneumococcal vaccination</a:t>
            </a:r>
            <a:endParaRPr lang="en-AU" sz="1100" dirty="0"/>
          </a:p>
          <a:p>
            <a:pPr algn="l" rtl="0">
              <a:buClr>
                <a:srgbClr val="FFCC66"/>
              </a:buClr>
            </a:pPr>
            <a:r>
              <a:rPr lang="en-AU" sz="2800" dirty="0"/>
              <a:t>Pulmonary rehabilitation improves symptoms, quality of life, and physical and emotional participation in everyday activities.</a:t>
            </a:r>
          </a:p>
          <a:p>
            <a:pPr algn="l" rtl="0">
              <a:buClr>
                <a:srgbClr val="FFCC66"/>
              </a:buClr>
            </a:pPr>
            <a:endParaRPr lang="en-AU" sz="1100" dirty="0"/>
          </a:p>
          <a:p>
            <a:pPr algn="l" rtl="0">
              <a:buClr>
                <a:srgbClr val="FFCC66"/>
              </a:buClr>
            </a:pPr>
            <a:r>
              <a:rPr lang="en-AU" sz="2800" dirty="0"/>
              <a:t>LTOT  In patients with stable COPD and resting or exercise-induced moderate desaturation, long-term oxygen treatment should not be prescribed routinely. </a:t>
            </a:r>
          </a:p>
          <a:p>
            <a:pPr algn="l" rtl="0"/>
            <a:endParaRPr lang="ar-SA" dirty="0"/>
          </a:p>
        </p:txBody>
      </p:sp>
    </p:spTree>
    <p:extLst>
      <p:ext uri="{BB962C8B-B14F-4D97-AF65-F5344CB8AC3E}">
        <p14:creationId xmlns:p14="http://schemas.microsoft.com/office/powerpoint/2010/main" val="3695197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marL="0" indent="0" algn="l" rtl="0">
              <a:buClr>
                <a:srgbClr val="FFCC66"/>
              </a:buClr>
              <a:buNone/>
            </a:pPr>
            <a:endParaRPr lang="en-AU" sz="2800" dirty="0"/>
          </a:p>
          <a:p>
            <a:pPr algn="l" rtl="0">
              <a:buClr>
                <a:srgbClr val="FFCC66"/>
              </a:buClr>
            </a:pPr>
            <a:endParaRPr lang="en-AU" sz="2800" dirty="0"/>
          </a:p>
          <a:p>
            <a:pPr marL="342900" indent="-342900" algn="l" rtl="0">
              <a:buClr>
                <a:srgbClr val="FFCC66"/>
              </a:buClr>
              <a:buFont typeface="Arial" panose="020B0604020202020204" pitchFamily="34" charset="0"/>
              <a:buChar char="►"/>
            </a:pPr>
            <a:r>
              <a:rPr lang="en-AU" sz="2800" dirty="0"/>
              <a:t>In patients with severe chronic hypercapnia and a history of hospitalization for acute respiratory failure, long-term non-invasive ventilation may decrease mortality and prevent re-hospitalization.</a:t>
            </a:r>
          </a:p>
          <a:p>
            <a:pPr marL="342900" indent="-342900" algn="l" rtl="0">
              <a:buClr>
                <a:srgbClr val="FFCC66"/>
              </a:buClr>
              <a:buFont typeface="Arial" panose="020B0604020202020204" pitchFamily="34" charset="0"/>
              <a:buChar char="►"/>
            </a:pPr>
            <a:endParaRPr lang="en-AU" sz="2800" dirty="0"/>
          </a:p>
          <a:p>
            <a:pPr marL="342900" indent="-342900" algn="l" rtl="0">
              <a:buClr>
                <a:srgbClr val="FFCC66"/>
              </a:buClr>
              <a:buFont typeface="Arial" panose="020B0604020202020204" pitchFamily="34" charset="0"/>
              <a:buChar char="►"/>
            </a:pPr>
            <a:r>
              <a:rPr lang="en-AU" sz="2800" dirty="0"/>
              <a:t>In select patients with advanced emphysema refractory to optimized medical care, surgical or </a:t>
            </a:r>
            <a:r>
              <a:rPr lang="en-AU" sz="2800" dirty="0" err="1"/>
              <a:t>bronchoscopic</a:t>
            </a:r>
            <a:r>
              <a:rPr lang="en-AU" sz="2800" dirty="0"/>
              <a:t> interventional treatments may be beneficial.</a:t>
            </a:r>
          </a:p>
          <a:p>
            <a:pPr algn="l" rtl="0"/>
            <a:endParaRPr lang="ar-SA" dirty="0"/>
          </a:p>
        </p:txBody>
      </p:sp>
    </p:spTree>
    <p:extLst>
      <p:ext uri="{BB962C8B-B14F-4D97-AF65-F5344CB8AC3E}">
        <p14:creationId xmlns:p14="http://schemas.microsoft.com/office/powerpoint/2010/main" val="1063929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108303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
          <p:cNvSpPr txBox="1">
            <a:spLocks noChangeArrowheads="1"/>
          </p:cNvSpPr>
          <p:nvPr/>
        </p:nvSpPr>
        <p:spPr bwMode="auto">
          <a:xfrm>
            <a:off x="1331640" y="395082"/>
            <a:ext cx="7056784" cy="523220"/>
          </a:xfrm>
          <a:prstGeom prst="rect">
            <a:avLst/>
          </a:prstGeom>
          <a:noFill/>
          <a:ln w="9525">
            <a:noFill/>
            <a:miter lim="800000"/>
            <a:headEnd/>
            <a:tailEnd/>
          </a:ln>
        </p:spPr>
        <p:txBody>
          <a:bodyPr wrap="square">
            <a:spAutoFit/>
          </a:bodyPr>
          <a:lstStyle/>
          <a:p>
            <a:pPr algn="ctr"/>
            <a:r>
              <a:rPr lang="en-US" sz="2800" dirty="0">
                <a:solidFill>
                  <a:srgbClr val="FFCC66"/>
                </a:solidFill>
                <a:latin typeface="Tahoma" pitchFamily="34" charset="0"/>
                <a:cs typeface="Tahoma" pitchFamily="34" charset="0"/>
              </a:rPr>
              <a:t>Treatment of Stable COPD</a:t>
            </a:r>
          </a:p>
        </p:txBody>
      </p:sp>
      <p:sp>
        <p:nvSpPr>
          <p:cNvPr id="9" name="TextBox 1"/>
          <p:cNvSpPr txBox="1">
            <a:spLocks noChangeArrowheads="1"/>
          </p:cNvSpPr>
          <p:nvPr/>
        </p:nvSpPr>
        <p:spPr bwMode="auto">
          <a:xfrm>
            <a:off x="1521661" y="6403091"/>
            <a:ext cx="6096000" cy="276225"/>
          </a:xfrm>
          <a:prstGeom prst="rect">
            <a:avLst/>
          </a:prstGeom>
          <a:noFill/>
          <a:ln w="9525">
            <a:noFill/>
            <a:miter lim="800000"/>
            <a:headEnd/>
            <a:tailEnd/>
          </a:ln>
        </p:spPr>
        <p:txBody>
          <a:bodyPr>
            <a:spAutoFit/>
          </a:bodyPr>
          <a:lstStyle/>
          <a:p>
            <a:pPr algn="ctr"/>
            <a:r>
              <a:rPr lang="en-US" sz="1200" dirty="0"/>
              <a:t>© 2017 Global Initiative for Chronic Obstructive Lung Disease</a:t>
            </a:r>
          </a:p>
        </p:txBody>
      </p:sp>
      <p:pic>
        <p:nvPicPr>
          <p:cNvPr id="9218" name="Picture 2" descr="figur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98144"/>
            <a:ext cx="7704856" cy="615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738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108303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
          <p:cNvSpPr txBox="1">
            <a:spLocks noChangeArrowheads="1"/>
          </p:cNvSpPr>
          <p:nvPr/>
        </p:nvSpPr>
        <p:spPr bwMode="auto">
          <a:xfrm>
            <a:off x="1619672" y="395082"/>
            <a:ext cx="6553200" cy="523220"/>
          </a:xfrm>
          <a:prstGeom prst="rect">
            <a:avLst/>
          </a:prstGeom>
          <a:noFill/>
          <a:ln w="9525">
            <a:noFill/>
            <a:miter lim="800000"/>
            <a:headEnd/>
            <a:tailEnd/>
          </a:ln>
        </p:spPr>
        <p:txBody>
          <a:bodyPr>
            <a:spAutoFit/>
          </a:bodyPr>
          <a:lstStyle/>
          <a:p>
            <a:pPr algn="ctr"/>
            <a:r>
              <a:rPr lang="en-US" sz="2800" dirty="0">
                <a:solidFill>
                  <a:srgbClr val="FFCC66"/>
                </a:solidFill>
                <a:latin typeface="Tahoma" pitchFamily="34" charset="0"/>
                <a:cs typeface="Tahoma" pitchFamily="34" charset="0"/>
              </a:rPr>
              <a:t>Non-Pharmacologic Treatment</a:t>
            </a:r>
          </a:p>
        </p:txBody>
      </p:sp>
      <p:sp>
        <p:nvSpPr>
          <p:cNvPr id="9" name="TextBox 1"/>
          <p:cNvSpPr txBox="1">
            <a:spLocks noChangeArrowheads="1"/>
          </p:cNvSpPr>
          <p:nvPr/>
        </p:nvSpPr>
        <p:spPr bwMode="auto">
          <a:xfrm>
            <a:off x="1521661" y="6403091"/>
            <a:ext cx="6096000" cy="276225"/>
          </a:xfrm>
          <a:prstGeom prst="rect">
            <a:avLst/>
          </a:prstGeom>
          <a:noFill/>
          <a:ln w="9525">
            <a:noFill/>
            <a:miter lim="800000"/>
            <a:headEnd/>
            <a:tailEnd/>
          </a:ln>
        </p:spPr>
        <p:txBody>
          <a:bodyPr>
            <a:spAutoFit/>
          </a:bodyPr>
          <a:lstStyle/>
          <a:p>
            <a:pPr algn="ctr"/>
            <a:r>
              <a:rPr lang="en-US" sz="1200" dirty="0"/>
              <a:t>© 2017 Global Initiative for Chronic Obstructive Lung Disease</a:t>
            </a:r>
          </a:p>
        </p:txBody>
      </p:sp>
      <p:sp>
        <p:nvSpPr>
          <p:cNvPr id="6" name="TextBox 1"/>
          <p:cNvSpPr txBox="1">
            <a:spLocks noChangeArrowheads="1"/>
          </p:cNvSpPr>
          <p:nvPr/>
        </p:nvSpPr>
        <p:spPr bwMode="auto">
          <a:xfrm>
            <a:off x="467545" y="1327776"/>
            <a:ext cx="8424934" cy="4770537"/>
          </a:xfrm>
          <a:prstGeom prst="rect">
            <a:avLst/>
          </a:prstGeom>
          <a:noFill/>
          <a:ln w="9525">
            <a:noFill/>
            <a:miter lim="800000"/>
            <a:headEnd/>
            <a:tailEnd/>
          </a:ln>
        </p:spPr>
        <p:txBody>
          <a:bodyPr wrap="square">
            <a:spAutoFit/>
          </a:bodyPr>
          <a:lstStyle/>
          <a:p>
            <a:pPr algn="l" rtl="0">
              <a:buClr>
                <a:srgbClr val="FFCC66"/>
              </a:buClr>
            </a:pPr>
            <a:r>
              <a:rPr lang="en-AU" sz="2000" b="1" dirty="0">
                <a:solidFill>
                  <a:srgbClr val="FFFF00"/>
                </a:solidFill>
              </a:rPr>
              <a:t>Oxygen therapy</a:t>
            </a:r>
          </a:p>
          <a:p>
            <a:pPr algn="l" rtl="0">
              <a:buClr>
                <a:srgbClr val="FFCC66"/>
              </a:buClr>
            </a:pPr>
            <a:endParaRPr lang="en-AU" sz="2000" b="1" dirty="0">
              <a:solidFill>
                <a:srgbClr val="FFFF00"/>
              </a:solidFill>
            </a:endParaRPr>
          </a:p>
          <a:p>
            <a:pPr algn="l" rtl="0">
              <a:buClr>
                <a:srgbClr val="FFCC66"/>
              </a:buClr>
            </a:pPr>
            <a:r>
              <a:rPr lang="en-US" sz="2400" dirty="0">
                <a:solidFill>
                  <a:srgbClr val="FFFF00"/>
                </a:solidFill>
              </a:rPr>
              <a:t>Long-term oxygen therapy is indicated for stable patients who have:</a:t>
            </a:r>
          </a:p>
          <a:p>
            <a:pPr algn="l" rtl="0">
              <a:buClr>
                <a:srgbClr val="FFCC66"/>
              </a:buClr>
            </a:pPr>
            <a:endParaRPr lang="en-AU" sz="2400" dirty="0">
              <a:solidFill>
                <a:srgbClr val="FFFF00"/>
              </a:solidFill>
            </a:endParaRPr>
          </a:p>
          <a:p>
            <a:pPr algn="l" rtl="0">
              <a:buClr>
                <a:srgbClr val="FFCC66"/>
              </a:buClr>
            </a:pPr>
            <a:r>
              <a:rPr lang="en-US" sz="2400" dirty="0">
                <a:solidFill>
                  <a:srgbClr val="FFFF00"/>
                </a:solidFill>
              </a:rPr>
              <a:t>PaO</a:t>
            </a:r>
            <a:r>
              <a:rPr lang="en-US" sz="2400" baseline="-25000" dirty="0">
                <a:solidFill>
                  <a:srgbClr val="FFFF00"/>
                </a:solidFill>
              </a:rPr>
              <a:t>2</a:t>
            </a:r>
            <a:r>
              <a:rPr lang="en-US" sz="2400" dirty="0">
                <a:solidFill>
                  <a:srgbClr val="FFFF00"/>
                </a:solidFill>
              </a:rPr>
              <a:t> at or below 7.3 </a:t>
            </a:r>
            <a:r>
              <a:rPr lang="en-US" sz="2400" dirty="0" err="1">
                <a:solidFill>
                  <a:srgbClr val="FFFF00"/>
                </a:solidFill>
              </a:rPr>
              <a:t>kPa</a:t>
            </a:r>
            <a:r>
              <a:rPr lang="en-US" sz="2400" dirty="0">
                <a:solidFill>
                  <a:srgbClr val="FFFF00"/>
                </a:solidFill>
              </a:rPr>
              <a:t> (55 mmHg) or SaO</a:t>
            </a:r>
            <a:r>
              <a:rPr lang="en-US" sz="2400" baseline="-25000" dirty="0">
                <a:solidFill>
                  <a:srgbClr val="FFFF00"/>
                </a:solidFill>
              </a:rPr>
              <a:t>2</a:t>
            </a:r>
            <a:r>
              <a:rPr lang="en-US" sz="2400" dirty="0">
                <a:solidFill>
                  <a:srgbClr val="FFFF00"/>
                </a:solidFill>
              </a:rPr>
              <a:t> at or below 88%, with or without hypercapnia confirmed twice over a three week period; or</a:t>
            </a:r>
          </a:p>
          <a:p>
            <a:pPr lvl="0" algn="l" rtl="0"/>
            <a:endParaRPr lang="en-US" sz="2400" dirty="0">
              <a:solidFill>
                <a:srgbClr val="FFFF00"/>
              </a:solidFill>
            </a:endParaRPr>
          </a:p>
          <a:p>
            <a:pPr lvl="0" algn="l" rtl="0">
              <a:buClr>
                <a:srgbClr val="FFCC66"/>
              </a:buClr>
            </a:pPr>
            <a:r>
              <a:rPr lang="en-US" sz="2400" dirty="0">
                <a:solidFill>
                  <a:srgbClr val="FFFF00"/>
                </a:solidFill>
              </a:rPr>
              <a:t>PaO</a:t>
            </a:r>
            <a:r>
              <a:rPr lang="en-US" sz="2400" baseline="-25000" dirty="0">
                <a:solidFill>
                  <a:srgbClr val="FFFF00"/>
                </a:solidFill>
              </a:rPr>
              <a:t>2</a:t>
            </a:r>
            <a:r>
              <a:rPr lang="en-US" sz="2400" dirty="0">
                <a:solidFill>
                  <a:srgbClr val="FFFF00"/>
                </a:solidFill>
              </a:rPr>
              <a:t> between 7.3 </a:t>
            </a:r>
            <a:r>
              <a:rPr lang="en-US" sz="2400" dirty="0" err="1">
                <a:solidFill>
                  <a:srgbClr val="FFFF00"/>
                </a:solidFill>
              </a:rPr>
              <a:t>kPa</a:t>
            </a:r>
            <a:r>
              <a:rPr lang="en-US" sz="2400" dirty="0">
                <a:solidFill>
                  <a:srgbClr val="FFFF00"/>
                </a:solidFill>
              </a:rPr>
              <a:t> (55 mmHg) and 8.0 </a:t>
            </a:r>
            <a:r>
              <a:rPr lang="en-US" sz="2400" dirty="0" err="1">
                <a:solidFill>
                  <a:srgbClr val="FFFF00"/>
                </a:solidFill>
              </a:rPr>
              <a:t>kPa</a:t>
            </a:r>
            <a:r>
              <a:rPr lang="en-US" sz="2400" dirty="0">
                <a:solidFill>
                  <a:srgbClr val="FFFF00"/>
                </a:solidFill>
              </a:rPr>
              <a:t> (60 mmHg), or SaO</a:t>
            </a:r>
            <a:r>
              <a:rPr lang="en-US" sz="2400" baseline="-25000" dirty="0">
                <a:solidFill>
                  <a:srgbClr val="FFFF00"/>
                </a:solidFill>
              </a:rPr>
              <a:t>2</a:t>
            </a:r>
            <a:r>
              <a:rPr lang="en-US" sz="2400" dirty="0">
                <a:solidFill>
                  <a:srgbClr val="FFFF00"/>
                </a:solidFill>
              </a:rPr>
              <a:t> of 88%, if there is evidence of pulmonary hypertension, peripheral edema suggesting congestive cardiac failure, or polycythemia (hematocrit &gt; 55%).</a:t>
            </a:r>
            <a:endParaRPr lang="en-AU" sz="2400" dirty="0">
              <a:solidFill>
                <a:srgbClr val="FFFF00"/>
              </a:solidFill>
            </a:endParaRPr>
          </a:p>
        </p:txBody>
      </p:sp>
    </p:spTree>
    <p:extLst>
      <p:ext uri="{BB962C8B-B14F-4D97-AF65-F5344CB8AC3E}">
        <p14:creationId xmlns:p14="http://schemas.microsoft.com/office/powerpoint/2010/main" val="3569784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16632"/>
            <a:ext cx="108303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
          <p:cNvSpPr txBox="1">
            <a:spLocks noChangeArrowheads="1"/>
          </p:cNvSpPr>
          <p:nvPr/>
        </p:nvSpPr>
        <p:spPr bwMode="auto">
          <a:xfrm>
            <a:off x="1619672" y="395082"/>
            <a:ext cx="6553200" cy="523220"/>
          </a:xfrm>
          <a:prstGeom prst="rect">
            <a:avLst/>
          </a:prstGeom>
          <a:noFill/>
          <a:ln w="9525">
            <a:noFill/>
            <a:miter lim="800000"/>
            <a:headEnd/>
            <a:tailEnd/>
          </a:ln>
        </p:spPr>
        <p:txBody>
          <a:bodyPr>
            <a:spAutoFit/>
          </a:bodyPr>
          <a:lstStyle/>
          <a:p>
            <a:pPr algn="ctr"/>
            <a:r>
              <a:rPr lang="en-US" sz="2800" dirty="0">
                <a:solidFill>
                  <a:srgbClr val="FFCC66"/>
                </a:solidFill>
                <a:latin typeface="Tahoma" pitchFamily="34" charset="0"/>
                <a:cs typeface="Tahoma" pitchFamily="34" charset="0"/>
              </a:rPr>
              <a:t>Non-Pharmacologic Treatment</a:t>
            </a:r>
          </a:p>
        </p:txBody>
      </p:sp>
      <p:pic>
        <p:nvPicPr>
          <p:cNvPr id="13314" name="Picture 2" descr="figur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364" y="1412776"/>
            <a:ext cx="8532225" cy="482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304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p:cNvSpPr txBox="1">
            <a:spLocks noChangeArrowheads="1"/>
          </p:cNvSpPr>
          <p:nvPr/>
        </p:nvSpPr>
        <p:spPr bwMode="auto">
          <a:xfrm>
            <a:off x="1619672" y="395082"/>
            <a:ext cx="6553200" cy="523220"/>
          </a:xfrm>
          <a:prstGeom prst="rect">
            <a:avLst/>
          </a:prstGeom>
          <a:noFill/>
          <a:ln w="9525">
            <a:noFill/>
            <a:miter lim="800000"/>
            <a:headEnd/>
            <a:tailEnd/>
          </a:ln>
        </p:spPr>
        <p:txBody>
          <a:bodyPr>
            <a:spAutoFit/>
          </a:bodyPr>
          <a:lstStyle/>
          <a:p>
            <a:pPr algn="ctr"/>
            <a:r>
              <a:rPr lang="en-US" sz="2800" dirty="0">
                <a:solidFill>
                  <a:srgbClr val="FFCC66"/>
                </a:solidFill>
                <a:latin typeface="Tahoma" pitchFamily="34" charset="0"/>
                <a:cs typeface="Tahoma" pitchFamily="34" charset="0"/>
              </a:rPr>
              <a:t>Non-Pharmacologic Treatment</a:t>
            </a:r>
          </a:p>
        </p:txBody>
      </p:sp>
      <p:sp>
        <p:nvSpPr>
          <p:cNvPr id="9" name="TextBox 1"/>
          <p:cNvSpPr txBox="1">
            <a:spLocks noChangeArrowheads="1"/>
          </p:cNvSpPr>
          <p:nvPr/>
        </p:nvSpPr>
        <p:spPr bwMode="auto">
          <a:xfrm>
            <a:off x="1521661" y="6403091"/>
            <a:ext cx="6096000" cy="276225"/>
          </a:xfrm>
          <a:prstGeom prst="rect">
            <a:avLst/>
          </a:prstGeom>
          <a:noFill/>
          <a:ln w="9525">
            <a:noFill/>
            <a:miter lim="800000"/>
            <a:headEnd/>
            <a:tailEnd/>
          </a:ln>
        </p:spPr>
        <p:txBody>
          <a:bodyPr>
            <a:spAutoFit/>
          </a:bodyPr>
          <a:lstStyle/>
          <a:p>
            <a:pPr algn="ctr"/>
            <a:r>
              <a:rPr lang="en-US" sz="1200" dirty="0"/>
              <a:t>© 2017 Global Initiative for Chronic Obstructive Lung Disease</a:t>
            </a:r>
          </a:p>
        </p:txBody>
      </p:sp>
      <p:sp>
        <p:nvSpPr>
          <p:cNvPr id="6" name="TextBox 1"/>
          <p:cNvSpPr txBox="1">
            <a:spLocks noChangeArrowheads="1"/>
          </p:cNvSpPr>
          <p:nvPr/>
        </p:nvSpPr>
        <p:spPr bwMode="auto">
          <a:xfrm>
            <a:off x="467545" y="1327776"/>
            <a:ext cx="8424934" cy="5201424"/>
          </a:xfrm>
          <a:prstGeom prst="rect">
            <a:avLst/>
          </a:prstGeom>
          <a:noFill/>
          <a:ln w="9525">
            <a:noFill/>
            <a:miter lim="800000"/>
            <a:headEnd/>
            <a:tailEnd/>
          </a:ln>
        </p:spPr>
        <p:txBody>
          <a:bodyPr wrap="square">
            <a:spAutoFit/>
          </a:bodyPr>
          <a:lstStyle/>
          <a:p>
            <a:pPr marL="342900" indent="-342900" algn="l" rtl="0">
              <a:buClr>
                <a:srgbClr val="FFCC66"/>
              </a:buClr>
              <a:buFont typeface="Arial" panose="020B0604020202020204" pitchFamily="34" charset="0"/>
              <a:buChar char="•"/>
            </a:pPr>
            <a:r>
              <a:rPr lang="en-AU" sz="2400" b="1" dirty="0">
                <a:solidFill>
                  <a:srgbClr val="FFFF00"/>
                </a:solidFill>
              </a:rPr>
              <a:t>Interventional bronchoscopy and surgery</a:t>
            </a:r>
          </a:p>
          <a:p>
            <a:pPr marL="342900" indent="-342900" algn="l" rtl="0">
              <a:buClr>
                <a:srgbClr val="FFCC66"/>
              </a:buClr>
              <a:buFont typeface="Arial" panose="020B0604020202020204" pitchFamily="34" charset="0"/>
              <a:buChar char="•"/>
            </a:pPr>
            <a:endParaRPr lang="en-AU" sz="2000" dirty="0">
              <a:solidFill>
                <a:srgbClr val="FFFF00"/>
              </a:solidFill>
            </a:endParaRPr>
          </a:p>
          <a:p>
            <a:pPr marL="342900" indent="-342900" algn="l" rtl="0">
              <a:buClr>
                <a:srgbClr val="FFCC66"/>
              </a:buClr>
              <a:buFont typeface="Arial" panose="020B0604020202020204" pitchFamily="34" charset="0"/>
              <a:buChar char="•"/>
            </a:pPr>
            <a:r>
              <a:rPr lang="en-AU" sz="2400" dirty="0">
                <a:solidFill>
                  <a:srgbClr val="FFFF00"/>
                </a:solidFill>
              </a:rPr>
              <a:t>In selected patients with heterogeneous or homogenous emphysema and significant hyperinflation refractory to optimized medical care, surgical or bronchoscopic modes of lung volume reduction (e.g., endobronchial one-way valves or lung coils) may be considered.</a:t>
            </a:r>
          </a:p>
          <a:p>
            <a:pPr marL="342900" indent="-342900" algn="l" rtl="0">
              <a:buClr>
                <a:srgbClr val="FFCC66"/>
              </a:buClr>
              <a:buFont typeface="Arial" panose="020B0604020202020204" pitchFamily="34" charset="0"/>
              <a:buChar char="•"/>
            </a:pPr>
            <a:endParaRPr lang="en-AU" sz="2400" dirty="0">
              <a:solidFill>
                <a:srgbClr val="FFFF00"/>
              </a:solidFill>
            </a:endParaRPr>
          </a:p>
          <a:p>
            <a:pPr marL="342900" indent="-342900" algn="l" rtl="0">
              <a:buClr>
                <a:srgbClr val="FFCC66"/>
              </a:buClr>
              <a:buFont typeface="Arial" panose="020B0604020202020204" pitchFamily="34" charset="0"/>
              <a:buChar char="•"/>
            </a:pPr>
            <a:r>
              <a:rPr lang="en-AU" sz="2400" dirty="0">
                <a:solidFill>
                  <a:srgbClr val="FFFF00"/>
                </a:solidFill>
              </a:rPr>
              <a:t>In selected patients with a large bulla, surgical bullectomy may be considered.</a:t>
            </a:r>
          </a:p>
          <a:p>
            <a:pPr marL="342900" indent="-342900" algn="l" rtl="0">
              <a:buClr>
                <a:srgbClr val="FFCC66"/>
              </a:buClr>
              <a:buFont typeface="Arial" panose="020B0604020202020204" pitchFamily="34" charset="0"/>
              <a:buChar char="•"/>
            </a:pPr>
            <a:endParaRPr lang="en-AU" sz="2400" dirty="0">
              <a:solidFill>
                <a:srgbClr val="FFFF00"/>
              </a:solidFill>
            </a:endParaRPr>
          </a:p>
          <a:p>
            <a:pPr marL="342900" indent="-342900" algn="l" rtl="0">
              <a:buClr>
                <a:srgbClr val="FFCC66"/>
              </a:buClr>
              <a:buFont typeface="Arial" panose="020B0604020202020204" pitchFamily="34" charset="0"/>
              <a:buChar char="•"/>
            </a:pPr>
            <a:r>
              <a:rPr lang="en-AU" sz="2400" dirty="0">
                <a:solidFill>
                  <a:srgbClr val="FFFF00"/>
                </a:solidFill>
              </a:rPr>
              <a:t>In selected patients with very severe COPD and without relevant contraindications, lung transplantation may be considered. </a:t>
            </a:r>
          </a:p>
        </p:txBody>
      </p:sp>
    </p:spTree>
    <p:extLst>
      <p:ext uri="{BB962C8B-B14F-4D97-AF65-F5344CB8AC3E}">
        <p14:creationId xmlns:p14="http://schemas.microsoft.com/office/powerpoint/2010/main" val="3840976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buClr>
                <a:srgbClr val="FFCC66"/>
              </a:buClr>
            </a:pPr>
            <a:r>
              <a:rPr lang="en-GB" sz="2000" dirty="0">
                <a:solidFill>
                  <a:schemeClr val="accent1">
                    <a:lumMod val="50000"/>
                  </a:schemeClr>
                </a:solidFill>
              </a:rPr>
              <a:t>COPD exacerbations are defined as an acute worsening of respiratory symptoms that result in additional therapy.</a:t>
            </a:r>
          </a:p>
          <a:p>
            <a:pPr algn="l" rtl="0">
              <a:buClr>
                <a:srgbClr val="FFCC66"/>
              </a:buClr>
            </a:pPr>
            <a:endParaRPr lang="en-GB" sz="2000" dirty="0">
              <a:solidFill>
                <a:schemeClr val="accent1">
                  <a:lumMod val="50000"/>
                </a:schemeClr>
              </a:solidFill>
            </a:endParaRPr>
          </a:p>
          <a:p>
            <a:pPr algn="l" rtl="0">
              <a:buClr>
                <a:srgbClr val="FFCC66"/>
              </a:buClr>
            </a:pPr>
            <a:r>
              <a:rPr lang="en-GB" sz="2000" dirty="0">
                <a:solidFill>
                  <a:schemeClr val="accent1">
                    <a:lumMod val="50000"/>
                  </a:schemeClr>
                </a:solidFill>
              </a:rPr>
              <a:t>Classified as:</a:t>
            </a:r>
          </a:p>
          <a:p>
            <a:pPr algn="l" rtl="0">
              <a:buClr>
                <a:srgbClr val="FFCC66"/>
              </a:buClr>
            </a:pPr>
            <a:endParaRPr lang="en-GB" sz="2000" dirty="0">
              <a:solidFill>
                <a:schemeClr val="accent1">
                  <a:lumMod val="50000"/>
                </a:schemeClr>
              </a:solidFill>
            </a:endParaRPr>
          </a:p>
          <a:p>
            <a:pPr marL="800100" lvl="1" indent="-342900" algn="l" rtl="0">
              <a:buClr>
                <a:srgbClr val="FFCC66"/>
              </a:buClr>
            </a:pPr>
            <a:r>
              <a:rPr lang="en-GB" sz="2000" dirty="0">
                <a:solidFill>
                  <a:schemeClr val="accent1">
                    <a:lumMod val="50000"/>
                  </a:schemeClr>
                </a:solidFill>
              </a:rPr>
              <a:t>Mild </a:t>
            </a:r>
          </a:p>
          <a:p>
            <a:pPr marL="800100" lvl="1" indent="-342900" algn="l" rtl="0">
              <a:buClr>
                <a:srgbClr val="FFCC66"/>
              </a:buClr>
            </a:pPr>
            <a:r>
              <a:rPr lang="en-GB" sz="2000" dirty="0">
                <a:solidFill>
                  <a:schemeClr val="accent1">
                    <a:lumMod val="50000"/>
                  </a:schemeClr>
                </a:solidFill>
              </a:rPr>
              <a:t>Moderate </a:t>
            </a:r>
          </a:p>
          <a:p>
            <a:pPr marL="800100" lvl="1" indent="-342900" algn="l" rtl="0">
              <a:buClr>
                <a:srgbClr val="FFCC66"/>
              </a:buClr>
            </a:pPr>
            <a:r>
              <a:rPr lang="en-GB" sz="2000" dirty="0">
                <a:solidFill>
                  <a:schemeClr val="accent1">
                    <a:lumMod val="50000"/>
                  </a:schemeClr>
                </a:solidFill>
              </a:rPr>
              <a:t>Severe</a:t>
            </a:r>
            <a:endParaRPr lang="en-AU" sz="1000" dirty="0">
              <a:solidFill>
                <a:schemeClr val="accent1">
                  <a:lumMod val="50000"/>
                </a:schemeClr>
              </a:solidFill>
            </a:endParaRPr>
          </a:p>
          <a:p>
            <a:pPr algn="l" rtl="0"/>
            <a:endParaRPr lang="ar-SA" dirty="0">
              <a:solidFill>
                <a:schemeClr val="accent1">
                  <a:lumMod val="50000"/>
                </a:schemeClr>
              </a:solidFill>
            </a:endParaRPr>
          </a:p>
        </p:txBody>
      </p:sp>
    </p:spTree>
    <p:extLst>
      <p:ext uri="{BB962C8B-B14F-4D97-AF65-F5344CB8AC3E}">
        <p14:creationId xmlns:p14="http://schemas.microsoft.com/office/powerpoint/2010/main" val="4046119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l" rtl="0"/>
            <a:r>
              <a:rPr lang="en-US" dirty="0"/>
              <a:t>Management of Infection</a:t>
            </a:r>
          </a:p>
          <a:p>
            <a:pPr algn="l" rtl="0"/>
            <a:r>
              <a:rPr lang="en-US" dirty="0"/>
              <a:t>In patients with COPD, chronic infection or colonization of the lower airways is common from </a:t>
            </a:r>
            <a:r>
              <a:rPr lang="en-US" i="1" dirty="0"/>
              <a:t>S pneumoniae, H </a:t>
            </a:r>
            <a:r>
              <a:rPr lang="en-US" i="1" dirty="0" err="1"/>
              <a:t>influenzae</a:t>
            </a:r>
            <a:r>
              <a:rPr lang="en-US" i="1" dirty="0"/>
              <a:t>,</a:t>
            </a:r>
            <a:r>
              <a:rPr lang="en-US" dirty="0"/>
              <a:t> and </a:t>
            </a:r>
            <a:r>
              <a:rPr lang="en-US" i="1" dirty="0"/>
              <a:t>M </a:t>
            </a:r>
            <a:r>
              <a:rPr lang="en-US" i="1" dirty="0" err="1"/>
              <a:t>catarrhalis</a:t>
            </a:r>
            <a:r>
              <a:rPr lang="en-US" i="1" dirty="0"/>
              <a:t>.</a:t>
            </a:r>
            <a:r>
              <a:rPr lang="en-US" dirty="0"/>
              <a:t> In patients with chronic severe airway obstruction, </a:t>
            </a:r>
            <a:r>
              <a:rPr lang="en-US" i="1" dirty="0"/>
              <a:t>P aeruginosa</a:t>
            </a:r>
            <a:r>
              <a:rPr lang="en-US" dirty="0"/>
              <a:t> infection may also be prevalent. The use of antibiotics for the treatment of acute exacerbations is well supported.</a:t>
            </a:r>
            <a:r>
              <a:rPr lang="en-US" baseline="30000" dirty="0"/>
              <a:t> [23] </a:t>
            </a:r>
            <a:r>
              <a:rPr lang="en-US" dirty="0"/>
              <a:t>Patients who benefited most from antibiotic therapy were those with exacerbations that were characterized by at least 2 of the following: increases in dyspnea, sputum production, and sputum purulence (The Winnipeg criteria). No evidence supports the continuous or prophylactic use of antibiotics to prevent exacerbations.</a:t>
            </a:r>
          </a:p>
          <a:p>
            <a:pPr algn="l" rtl="0"/>
            <a:endParaRPr lang="ar-SA" dirty="0"/>
          </a:p>
        </p:txBody>
      </p:sp>
    </p:spTree>
    <p:extLst>
      <p:ext uri="{BB962C8B-B14F-4D97-AF65-F5344CB8AC3E}">
        <p14:creationId xmlns:p14="http://schemas.microsoft.com/office/powerpoint/2010/main" val="1458056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dirty="0"/>
              <a:t>Empiric antimicrobial therapy is recommended in patients with an acute exacerbation (as evidenced by an increase in baseline dyspnea and/or a change in the quantity or quality of cough) and evidence of an infectious process, such as fever, leukocytosis, or an infiltrate on chest radiograph. The antibiotic choice must be comprehensive and should cover all likely pathogens in the context of the clinical setting and local resistance patterns.</a:t>
            </a:r>
            <a:endParaRPr lang="ar-SA" dirty="0"/>
          </a:p>
        </p:txBody>
      </p:sp>
    </p:spTree>
    <p:extLst>
      <p:ext uri="{BB962C8B-B14F-4D97-AF65-F5344CB8AC3E}">
        <p14:creationId xmlns:p14="http://schemas.microsoft.com/office/powerpoint/2010/main" val="2391996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rtl="0"/>
            <a:r>
              <a:rPr lang="en-US" dirty="0"/>
              <a:t>Steroids </a:t>
            </a:r>
          </a:p>
          <a:p>
            <a:pPr algn="l" rtl="0"/>
            <a:r>
              <a:rPr lang="en-US" dirty="0"/>
              <a:t>Oxygen therapy</a:t>
            </a:r>
          </a:p>
          <a:p>
            <a:pPr algn="l" rtl="0"/>
            <a:r>
              <a:rPr lang="en-US" dirty="0"/>
              <a:t>PPIs</a:t>
            </a:r>
          </a:p>
          <a:p>
            <a:pPr algn="l" rtl="0"/>
            <a:r>
              <a:rPr lang="en-US" dirty="0"/>
              <a:t>VTEs prophylaxis</a:t>
            </a:r>
            <a:endParaRPr lang="ar-SA" dirty="0"/>
          </a:p>
        </p:txBody>
      </p:sp>
    </p:spTree>
    <p:extLst>
      <p:ext uri="{BB962C8B-B14F-4D97-AF65-F5344CB8AC3E}">
        <p14:creationId xmlns:p14="http://schemas.microsoft.com/office/powerpoint/2010/main" val="38330556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spTree>
    <p:extLst>
      <p:ext uri="{BB962C8B-B14F-4D97-AF65-F5344CB8AC3E}">
        <p14:creationId xmlns:p14="http://schemas.microsoft.com/office/powerpoint/2010/main" val="41503269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927</TotalTime>
  <Words>2247</Words>
  <Application>Microsoft Office PowerPoint</Application>
  <PresentationFormat>On-screen Show (4:3)</PresentationFormat>
  <Paragraphs>293</Paragraphs>
  <Slides>51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51</vt:i4>
      </vt:variant>
    </vt:vector>
  </HeadingPairs>
  <TitlesOfParts>
    <vt:vector size="59" baseType="lpstr">
      <vt:lpstr>Arial</vt:lpstr>
      <vt:lpstr>Calibri</vt:lpstr>
      <vt:lpstr>Constantia</vt:lpstr>
      <vt:lpstr>Tahoma</vt:lpstr>
      <vt:lpstr>Wingdings</vt:lpstr>
      <vt:lpstr>Wingdings 2</vt:lpstr>
      <vt:lpstr>Perspective</vt:lpstr>
      <vt:lpstr>تدفق</vt:lpstr>
      <vt:lpstr>COPD</vt:lpstr>
      <vt:lpstr>Objectives </vt:lpstr>
      <vt:lpstr>Definition </vt:lpstr>
      <vt:lpstr>An overview </vt:lpstr>
      <vt:lpstr>PowerPoint Presentation</vt:lpstr>
      <vt:lpstr>PowerPoint Presentation</vt:lpstr>
      <vt:lpstr>PowerPoint Presentation</vt:lpstr>
      <vt:lpstr>Definition </vt:lpstr>
      <vt:lpstr>PowerPoint Presentation</vt:lpstr>
      <vt:lpstr>Prevalence of COPD </vt:lpstr>
      <vt:lpstr>PowerPoint Presentation</vt:lpstr>
      <vt:lpstr>Factors that influence disease progression </vt:lpstr>
      <vt:lpstr>Cigarette smoking </vt:lpstr>
      <vt:lpstr>PowerPoint Presentation</vt:lpstr>
      <vt:lpstr>PowerPoint Presentation</vt:lpstr>
      <vt:lpstr>Age and gender </vt:lpstr>
      <vt:lpstr>Exposure to particles </vt:lpstr>
      <vt:lpstr>PowerPoint Presentation</vt:lpstr>
      <vt:lpstr>PowerPoint Presentation</vt:lpstr>
      <vt:lpstr>PowerPoint Presentation</vt:lpstr>
      <vt:lpstr>Pathogenesis </vt:lpstr>
      <vt:lpstr>Diagnosis and Initial Assessment </vt:lpstr>
      <vt:lpstr>PowerPoint Presentation</vt:lpstr>
      <vt:lpstr>History </vt:lpstr>
      <vt:lpstr>COPD and co-morbidity </vt:lpstr>
      <vt:lpstr>Clinical findings</vt:lpstr>
      <vt:lpstr>Respiratory exam </vt:lpstr>
      <vt:lpstr>Chronic bronchitis characteristics </vt:lpstr>
      <vt:lpstr>PowerPoint Presentation</vt:lpstr>
      <vt:lpstr>Emphysema characteristics</vt:lpstr>
      <vt:lpstr>Key features to diagnose COPD</vt:lpstr>
      <vt:lpstr>PowerPoint Presentation</vt:lpstr>
      <vt:lpstr>mMRC scale  </vt:lpstr>
      <vt:lpstr>Additional features in severe disease</vt:lpstr>
      <vt:lpstr>Diagnosis </vt:lpstr>
      <vt:lpstr>Severity Criteria</vt:lpstr>
      <vt:lpstr>PowerPoint Presentation</vt:lpstr>
      <vt:lpstr>Arterial blood gas (ABG)  </vt:lpstr>
      <vt:lpstr>CXR</vt:lpstr>
      <vt:lpstr>Evidence Supporting Prevention &amp; Maintenance Therapy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الوليد للكمبيوتر</dc:creator>
  <cp:lastModifiedBy>mahmoud</cp:lastModifiedBy>
  <cp:revision>121</cp:revision>
  <dcterms:created xsi:type="dcterms:W3CDTF">2022-03-30T19:16:56Z</dcterms:created>
  <dcterms:modified xsi:type="dcterms:W3CDTF">2022-11-10T08:00:56Z</dcterms:modified>
</cp:coreProperties>
</file>