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hmoud" userId="7e4151cfe5dc952e" providerId="LiveId" clId="{FC7BFAD8-2B6E-46C3-9675-D36411D1235B}"/>
    <pc:docChg chg="custSel modSld">
      <pc:chgData name="mahmoud" userId="7e4151cfe5dc952e" providerId="LiveId" clId="{FC7BFAD8-2B6E-46C3-9675-D36411D1235B}" dt="2022-11-12T13:38:16.352" v="26" actId="27636"/>
      <pc:docMkLst>
        <pc:docMk/>
      </pc:docMkLst>
      <pc:sldChg chg="modSp mod">
        <pc:chgData name="mahmoud" userId="7e4151cfe5dc952e" providerId="LiveId" clId="{FC7BFAD8-2B6E-46C3-9675-D36411D1235B}" dt="2022-11-12T09:14:16.927" v="0"/>
        <pc:sldMkLst>
          <pc:docMk/>
          <pc:sldMk cId="2749983623" sldId="257"/>
        </pc:sldMkLst>
        <pc:spChg chg="mod">
          <ac:chgData name="mahmoud" userId="7e4151cfe5dc952e" providerId="LiveId" clId="{FC7BFAD8-2B6E-46C3-9675-D36411D1235B}" dt="2022-11-12T09:14:16.927" v="0"/>
          <ac:spMkLst>
            <pc:docMk/>
            <pc:sldMk cId="2749983623" sldId="257"/>
            <ac:spMk id="3" creationId="{5CA09582-E1E1-5AC1-DE23-A1E5963AF349}"/>
          </ac:spMkLst>
        </pc:spChg>
      </pc:sldChg>
      <pc:sldChg chg="modSp mod">
        <pc:chgData name="mahmoud" userId="7e4151cfe5dc952e" providerId="LiveId" clId="{FC7BFAD8-2B6E-46C3-9675-D36411D1235B}" dt="2022-11-12T09:16:06.973" v="4" actId="27636"/>
        <pc:sldMkLst>
          <pc:docMk/>
          <pc:sldMk cId="2282089959" sldId="258"/>
        </pc:sldMkLst>
        <pc:spChg chg="mod">
          <ac:chgData name="mahmoud" userId="7e4151cfe5dc952e" providerId="LiveId" clId="{FC7BFAD8-2B6E-46C3-9675-D36411D1235B}" dt="2022-11-12T09:14:58.735" v="1"/>
          <ac:spMkLst>
            <pc:docMk/>
            <pc:sldMk cId="2282089959" sldId="258"/>
            <ac:spMk id="2" creationId="{E8D81061-0459-7C3F-EEF7-533B181C95D6}"/>
          </ac:spMkLst>
        </pc:spChg>
        <pc:spChg chg="mod">
          <ac:chgData name="mahmoud" userId="7e4151cfe5dc952e" providerId="LiveId" clId="{FC7BFAD8-2B6E-46C3-9675-D36411D1235B}" dt="2022-11-12T09:16:06.973" v="4" actId="27636"/>
          <ac:spMkLst>
            <pc:docMk/>
            <pc:sldMk cId="2282089959" sldId="258"/>
            <ac:spMk id="3" creationId="{776B65AD-8667-AF47-BF0E-7DA10713F3AC}"/>
          </ac:spMkLst>
        </pc:spChg>
      </pc:sldChg>
      <pc:sldChg chg="modSp mod">
        <pc:chgData name="mahmoud" userId="7e4151cfe5dc952e" providerId="LiveId" clId="{FC7BFAD8-2B6E-46C3-9675-D36411D1235B}" dt="2022-11-12T09:16:54.538" v="5"/>
        <pc:sldMkLst>
          <pc:docMk/>
          <pc:sldMk cId="4254938364" sldId="259"/>
        </pc:sldMkLst>
        <pc:spChg chg="mod">
          <ac:chgData name="mahmoud" userId="7e4151cfe5dc952e" providerId="LiveId" clId="{FC7BFAD8-2B6E-46C3-9675-D36411D1235B}" dt="2022-11-12T09:16:54.538" v="5"/>
          <ac:spMkLst>
            <pc:docMk/>
            <pc:sldMk cId="4254938364" sldId="259"/>
            <ac:spMk id="3" creationId="{76E51483-FF21-8EB1-0403-0C10F7861FA1}"/>
          </ac:spMkLst>
        </pc:spChg>
      </pc:sldChg>
      <pc:sldChg chg="modSp mod">
        <pc:chgData name="mahmoud" userId="7e4151cfe5dc952e" providerId="LiveId" clId="{FC7BFAD8-2B6E-46C3-9675-D36411D1235B}" dt="2022-11-12T09:17:13.176" v="6"/>
        <pc:sldMkLst>
          <pc:docMk/>
          <pc:sldMk cId="4285811654" sldId="260"/>
        </pc:sldMkLst>
        <pc:spChg chg="mod">
          <ac:chgData name="mahmoud" userId="7e4151cfe5dc952e" providerId="LiveId" clId="{FC7BFAD8-2B6E-46C3-9675-D36411D1235B}" dt="2022-11-12T09:17:13.176" v="6"/>
          <ac:spMkLst>
            <pc:docMk/>
            <pc:sldMk cId="4285811654" sldId="260"/>
            <ac:spMk id="3" creationId="{EAFA14E9-078C-C323-0847-200C8B7F5B10}"/>
          </ac:spMkLst>
        </pc:spChg>
      </pc:sldChg>
      <pc:sldChg chg="modSp mod">
        <pc:chgData name="mahmoud" userId="7e4151cfe5dc952e" providerId="LiveId" clId="{FC7BFAD8-2B6E-46C3-9675-D36411D1235B}" dt="2022-11-12T09:17:47.015" v="8" actId="27636"/>
        <pc:sldMkLst>
          <pc:docMk/>
          <pc:sldMk cId="313738811" sldId="261"/>
        </pc:sldMkLst>
        <pc:spChg chg="mod">
          <ac:chgData name="mahmoud" userId="7e4151cfe5dc952e" providerId="LiveId" clId="{FC7BFAD8-2B6E-46C3-9675-D36411D1235B}" dt="2022-11-12T09:17:47.015" v="8" actId="27636"/>
          <ac:spMkLst>
            <pc:docMk/>
            <pc:sldMk cId="313738811" sldId="261"/>
            <ac:spMk id="3" creationId="{0D2BE97C-8034-FD8C-2572-B18BD61ECE5A}"/>
          </ac:spMkLst>
        </pc:spChg>
      </pc:sldChg>
      <pc:sldChg chg="modSp mod">
        <pc:chgData name="mahmoud" userId="7e4151cfe5dc952e" providerId="LiveId" clId="{FC7BFAD8-2B6E-46C3-9675-D36411D1235B}" dt="2022-11-12T13:19:26.728" v="9"/>
        <pc:sldMkLst>
          <pc:docMk/>
          <pc:sldMk cId="4251073285" sldId="262"/>
        </pc:sldMkLst>
        <pc:spChg chg="mod">
          <ac:chgData name="mahmoud" userId="7e4151cfe5dc952e" providerId="LiveId" clId="{FC7BFAD8-2B6E-46C3-9675-D36411D1235B}" dt="2022-11-12T13:19:26.728" v="9"/>
          <ac:spMkLst>
            <pc:docMk/>
            <pc:sldMk cId="4251073285" sldId="262"/>
            <ac:spMk id="3" creationId="{20C2B240-6F44-3FC8-6D43-161F02B75BF3}"/>
          </ac:spMkLst>
        </pc:spChg>
      </pc:sldChg>
      <pc:sldChg chg="modSp mod">
        <pc:chgData name="mahmoud" userId="7e4151cfe5dc952e" providerId="LiveId" clId="{FC7BFAD8-2B6E-46C3-9675-D36411D1235B}" dt="2022-11-12T13:20:29.829" v="11" actId="27636"/>
        <pc:sldMkLst>
          <pc:docMk/>
          <pc:sldMk cId="1148044660" sldId="263"/>
        </pc:sldMkLst>
        <pc:spChg chg="mod">
          <ac:chgData name="mahmoud" userId="7e4151cfe5dc952e" providerId="LiveId" clId="{FC7BFAD8-2B6E-46C3-9675-D36411D1235B}" dt="2022-11-12T13:20:29.829" v="11" actId="27636"/>
          <ac:spMkLst>
            <pc:docMk/>
            <pc:sldMk cId="1148044660" sldId="263"/>
            <ac:spMk id="3" creationId="{E89EEFB6-369A-DC5F-B58A-5E71C7B4147D}"/>
          </ac:spMkLst>
        </pc:spChg>
      </pc:sldChg>
      <pc:sldChg chg="modSp mod">
        <pc:chgData name="mahmoud" userId="7e4151cfe5dc952e" providerId="LiveId" clId="{FC7BFAD8-2B6E-46C3-9675-D36411D1235B}" dt="2022-11-12T13:21:47.038" v="12"/>
        <pc:sldMkLst>
          <pc:docMk/>
          <pc:sldMk cId="1676676760" sldId="264"/>
        </pc:sldMkLst>
        <pc:spChg chg="mod">
          <ac:chgData name="mahmoud" userId="7e4151cfe5dc952e" providerId="LiveId" clId="{FC7BFAD8-2B6E-46C3-9675-D36411D1235B}" dt="2022-11-12T13:21:47.038" v="12"/>
          <ac:spMkLst>
            <pc:docMk/>
            <pc:sldMk cId="1676676760" sldId="264"/>
            <ac:spMk id="3" creationId="{7F76B680-AB82-7006-77F1-3D70ECA51E0E}"/>
          </ac:spMkLst>
        </pc:spChg>
      </pc:sldChg>
      <pc:sldChg chg="modSp mod">
        <pc:chgData name="mahmoud" userId="7e4151cfe5dc952e" providerId="LiveId" clId="{FC7BFAD8-2B6E-46C3-9675-D36411D1235B}" dt="2022-11-12T13:22:29.851" v="13"/>
        <pc:sldMkLst>
          <pc:docMk/>
          <pc:sldMk cId="493971557" sldId="265"/>
        </pc:sldMkLst>
        <pc:spChg chg="mod">
          <ac:chgData name="mahmoud" userId="7e4151cfe5dc952e" providerId="LiveId" clId="{FC7BFAD8-2B6E-46C3-9675-D36411D1235B}" dt="2022-11-12T13:22:29.851" v="13"/>
          <ac:spMkLst>
            <pc:docMk/>
            <pc:sldMk cId="493971557" sldId="265"/>
            <ac:spMk id="3" creationId="{35C98EFC-217B-4D2E-A4D5-774B28AF6DEA}"/>
          </ac:spMkLst>
        </pc:spChg>
      </pc:sldChg>
      <pc:sldChg chg="modSp mod">
        <pc:chgData name="mahmoud" userId="7e4151cfe5dc952e" providerId="LiveId" clId="{FC7BFAD8-2B6E-46C3-9675-D36411D1235B}" dt="2022-11-12T13:23:21.548" v="15" actId="27636"/>
        <pc:sldMkLst>
          <pc:docMk/>
          <pc:sldMk cId="412048207" sldId="266"/>
        </pc:sldMkLst>
        <pc:spChg chg="mod">
          <ac:chgData name="mahmoud" userId="7e4151cfe5dc952e" providerId="LiveId" clId="{FC7BFAD8-2B6E-46C3-9675-D36411D1235B}" dt="2022-11-12T13:23:21.548" v="15" actId="27636"/>
          <ac:spMkLst>
            <pc:docMk/>
            <pc:sldMk cId="412048207" sldId="266"/>
            <ac:spMk id="3" creationId="{329C8267-9A8C-570F-0617-9D641FDB2EB5}"/>
          </ac:spMkLst>
        </pc:spChg>
      </pc:sldChg>
      <pc:sldChg chg="modSp mod">
        <pc:chgData name="mahmoud" userId="7e4151cfe5dc952e" providerId="LiveId" clId="{FC7BFAD8-2B6E-46C3-9675-D36411D1235B}" dt="2022-11-12T13:24:07.641" v="19" actId="27636"/>
        <pc:sldMkLst>
          <pc:docMk/>
          <pc:sldMk cId="620322709" sldId="267"/>
        </pc:sldMkLst>
        <pc:spChg chg="mod">
          <ac:chgData name="mahmoud" userId="7e4151cfe5dc952e" providerId="LiveId" clId="{FC7BFAD8-2B6E-46C3-9675-D36411D1235B}" dt="2022-11-12T13:24:07.579" v="18" actId="20578"/>
          <ac:spMkLst>
            <pc:docMk/>
            <pc:sldMk cId="620322709" sldId="267"/>
            <ac:spMk id="2" creationId="{9A7DC5F0-A80B-8758-6325-D1AC327FC1E0}"/>
          </ac:spMkLst>
        </pc:spChg>
        <pc:spChg chg="mod">
          <ac:chgData name="mahmoud" userId="7e4151cfe5dc952e" providerId="LiveId" clId="{FC7BFAD8-2B6E-46C3-9675-D36411D1235B}" dt="2022-11-12T13:24:07.641" v="19" actId="27636"/>
          <ac:spMkLst>
            <pc:docMk/>
            <pc:sldMk cId="620322709" sldId="267"/>
            <ac:spMk id="3" creationId="{FE6F4FC9-9E9A-F693-E23A-2AB9EAFDC4F3}"/>
          </ac:spMkLst>
        </pc:spChg>
      </pc:sldChg>
      <pc:sldChg chg="modSp mod">
        <pc:chgData name="mahmoud" userId="7e4151cfe5dc952e" providerId="LiveId" clId="{FC7BFAD8-2B6E-46C3-9675-D36411D1235B}" dt="2022-11-12T13:32:57.989" v="21" actId="27636"/>
        <pc:sldMkLst>
          <pc:docMk/>
          <pc:sldMk cId="2031696766" sldId="268"/>
        </pc:sldMkLst>
        <pc:spChg chg="mod">
          <ac:chgData name="mahmoud" userId="7e4151cfe5dc952e" providerId="LiveId" clId="{FC7BFAD8-2B6E-46C3-9675-D36411D1235B}" dt="2022-11-12T13:32:57.989" v="21" actId="27636"/>
          <ac:spMkLst>
            <pc:docMk/>
            <pc:sldMk cId="2031696766" sldId="268"/>
            <ac:spMk id="3" creationId="{9A38B4FF-B2C5-8E83-A701-E282B3AC6221}"/>
          </ac:spMkLst>
        </pc:spChg>
      </pc:sldChg>
      <pc:sldChg chg="modSp mod">
        <pc:chgData name="mahmoud" userId="7e4151cfe5dc952e" providerId="LiveId" clId="{FC7BFAD8-2B6E-46C3-9675-D36411D1235B}" dt="2022-11-12T13:33:23.280" v="23" actId="27636"/>
        <pc:sldMkLst>
          <pc:docMk/>
          <pc:sldMk cId="1200457198" sldId="269"/>
        </pc:sldMkLst>
        <pc:spChg chg="mod">
          <ac:chgData name="mahmoud" userId="7e4151cfe5dc952e" providerId="LiveId" clId="{FC7BFAD8-2B6E-46C3-9675-D36411D1235B}" dt="2022-11-12T13:33:23.280" v="23" actId="27636"/>
          <ac:spMkLst>
            <pc:docMk/>
            <pc:sldMk cId="1200457198" sldId="269"/>
            <ac:spMk id="3" creationId="{0BA786F4-A3B6-14D3-C340-2EA5529EA4B2}"/>
          </ac:spMkLst>
        </pc:spChg>
      </pc:sldChg>
      <pc:sldChg chg="modSp mod">
        <pc:chgData name="mahmoud" userId="7e4151cfe5dc952e" providerId="LiveId" clId="{FC7BFAD8-2B6E-46C3-9675-D36411D1235B}" dt="2022-11-12T13:37:56.116" v="24"/>
        <pc:sldMkLst>
          <pc:docMk/>
          <pc:sldMk cId="2949162072" sldId="270"/>
        </pc:sldMkLst>
        <pc:spChg chg="mod">
          <ac:chgData name="mahmoud" userId="7e4151cfe5dc952e" providerId="LiveId" clId="{FC7BFAD8-2B6E-46C3-9675-D36411D1235B}" dt="2022-11-12T13:37:56.116" v="24"/>
          <ac:spMkLst>
            <pc:docMk/>
            <pc:sldMk cId="2949162072" sldId="270"/>
            <ac:spMk id="3" creationId="{73CCEC9A-40AD-CA72-5499-7157F6C018D2}"/>
          </ac:spMkLst>
        </pc:spChg>
      </pc:sldChg>
      <pc:sldChg chg="modSp mod">
        <pc:chgData name="mahmoud" userId="7e4151cfe5dc952e" providerId="LiveId" clId="{FC7BFAD8-2B6E-46C3-9675-D36411D1235B}" dt="2022-11-12T13:38:16.352" v="26" actId="27636"/>
        <pc:sldMkLst>
          <pc:docMk/>
          <pc:sldMk cId="1743692622" sldId="271"/>
        </pc:sldMkLst>
        <pc:spChg chg="mod">
          <ac:chgData name="mahmoud" userId="7e4151cfe5dc952e" providerId="LiveId" clId="{FC7BFAD8-2B6E-46C3-9675-D36411D1235B}" dt="2022-11-12T13:38:16.352" v="26" actId="27636"/>
          <ac:spMkLst>
            <pc:docMk/>
            <pc:sldMk cId="1743692622" sldId="271"/>
            <ac:spMk id="3" creationId="{D4453028-8454-6765-12E5-74EAC44464C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A9B43-C57B-833F-CB63-1F5A837923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611522-CC06-8BE3-A025-4700ED0B4D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07D3F1-13CA-8597-9C1A-B2F5BC14BEE4}"/>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C241EE68-803E-3DCE-78F5-392DAB47EF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C27C6E-EF7B-3DDF-2D21-3F5D2DDF3985}"/>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2322914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DF3C2-41BC-75CE-21D9-F45EA2863A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042300-84AF-02F6-5959-77E6DDCA16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41AF7A-39BB-81B9-F64F-8687351C1606}"/>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AB89BA2F-301B-ACC6-B90F-4C19474C4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5E3FC-D474-AF69-43B9-0F51D303480F}"/>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1934593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4C60-3990-EB1E-2366-4A3D596AC0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6E7878-38B6-3864-A578-9192B3641B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3CA45A-4F1E-FEBB-C3A2-4B5C4FE2A224}"/>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75D974C7-2E36-F2DA-B6E1-38689526B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15ACC1-1AA5-E709-D65B-94F26736FFED}"/>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4016411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617DC-3D17-06AA-6A98-568743888C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FF61E9-AC89-A65C-531A-6622795FAE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D8829D-1861-A7CE-1388-FDCE216496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11D315-D2C1-021E-1035-8779F6D7BD1E}"/>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6" name="Footer Placeholder 5">
            <a:extLst>
              <a:ext uri="{FF2B5EF4-FFF2-40B4-BE49-F238E27FC236}">
                <a16:creationId xmlns:a16="http://schemas.microsoft.com/office/drawing/2014/main" id="{DE5AD28E-E3FB-6D7E-4B66-3E9EC2A173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5AC5B-7548-D1A7-1935-7E7EF15C000B}"/>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3080205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4D49C-B567-4901-4569-A71433AF71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4636D62-93A9-7F6F-9EEE-1357E0EC61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BEAF10-78DF-DAC2-0AE4-96C0F11EDE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207AB3-A62F-F6DD-7E22-898CEAB72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606A26-A436-7BE5-4578-2C78012F61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F14F4-B5F1-B5E4-67D1-D768EA7E40FF}"/>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8" name="Footer Placeholder 7">
            <a:extLst>
              <a:ext uri="{FF2B5EF4-FFF2-40B4-BE49-F238E27FC236}">
                <a16:creationId xmlns:a16="http://schemas.microsoft.com/office/drawing/2014/main" id="{95FDB583-BA70-4FEA-78EB-A300917F317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C92F191-8929-6597-7A15-333358C6743F}"/>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249841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292C-AA03-D2D2-B835-C6F36AD4E0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62AD69-9F6D-2F28-59FD-9EE40C4DC9B6}"/>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4" name="Footer Placeholder 3">
            <a:extLst>
              <a:ext uri="{FF2B5EF4-FFF2-40B4-BE49-F238E27FC236}">
                <a16:creationId xmlns:a16="http://schemas.microsoft.com/office/drawing/2014/main" id="{D68520FB-5CD5-A43A-B14E-306C4CE382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9837D7-AED3-C684-417E-88C76AC870FC}"/>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1284191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6A06A-71B5-6F68-C9CD-4F02D5C5FD23}"/>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3" name="Footer Placeholder 2">
            <a:extLst>
              <a:ext uri="{FF2B5EF4-FFF2-40B4-BE49-F238E27FC236}">
                <a16:creationId xmlns:a16="http://schemas.microsoft.com/office/drawing/2014/main" id="{F05B7B07-17D8-8F8C-E387-7FDEDD5848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E1D9D-5D28-60FA-0735-6726D7BCFD2A}"/>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2759411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38D6-1844-AD46-C953-F0C5FE5AE0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4190722-40AE-A9C8-40F1-EA407C8833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D98D9A-AD7F-FC36-BC5C-763042E2D6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7A6B68-8ECB-8F90-DCD4-D470D0EF0020}"/>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6" name="Footer Placeholder 5">
            <a:extLst>
              <a:ext uri="{FF2B5EF4-FFF2-40B4-BE49-F238E27FC236}">
                <a16:creationId xmlns:a16="http://schemas.microsoft.com/office/drawing/2014/main" id="{D56F9753-E528-D84A-1263-49EA0CA6B2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566A3A-1C25-F807-6A94-AF7D2F6664B2}"/>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542845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B9B3-1B8E-979E-77F1-DC0A504FFC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69AA1C-C277-5092-7AA0-C33576E343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6C40F1-A6F2-FBC8-76DD-A928985D0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99100-F9C7-C6F5-CACF-19F961FA805D}"/>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6" name="Footer Placeholder 5">
            <a:extLst>
              <a:ext uri="{FF2B5EF4-FFF2-40B4-BE49-F238E27FC236}">
                <a16:creationId xmlns:a16="http://schemas.microsoft.com/office/drawing/2014/main" id="{8C6FCA4C-F563-ED43-88EC-58736D8044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3D3BAD-4992-6BA5-E630-BA9CA4A28CE7}"/>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1626394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B5C6-2FA0-F7DC-5EB1-5B04F136AB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DCF9B8-9771-F6BF-660C-074E5723CB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389EC-1BEA-D9DB-FD74-2DA0A70C0684}"/>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79990A0F-1ED6-3E1E-445F-966B11F56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7CBBCD-17A5-3DD1-D3E4-DA9BE60066E8}"/>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3590588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8C93BA-52AD-B24B-8F42-95AF8A2F8B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6D7F69-270A-B5EC-D64A-214873649F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F195F1-37AF-BF32-0206-6683AE5BC3CC}"/>
              </a:ext>
            </a:extLst>
          </p:cNvPr>
          <p:cNvSpPr>
            <a:spLocks noGrp="1"/>
          </p:cNvSpPr>
          <p:nvPr>
            <p:ph type="dt" sz="half" idx="10"/>
          </p:nvPr>
        </p:nvSpPr>
        <p:spPr/>
        <p:txBody>
          <a:body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2799D968-84B6-D52E-8BEB-5D30EB5F8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43F21-9B0C-C29D-5796-61C381C79115}"/>
              </a:ext>
            </a:extLst>
          </p:cNvPr>
          <p:cNvSpPr>
            <a:spLocks noGrp="1"/>
          </p:cNvSpPr>
          <p:nvPr>
            <p:ph type="sldNum" sz="quarter" idx="12"/>
          </p:nvPr>
        </p:nvSpPr>
        <p:spPr/>
        <p:txBody>
          <a:bodyPr/>
          <a:lstStyle/>
          <a:p>
            <a:fld id="{95542960-2A23-4AF8-9E51-B180CAC677F8}" type="slidenum">
              <a:rPr lang="en-US" smtClean="0"/>
              <a:t>‹#›</a:t>
            </a:fld>
            <a:endParaRPr lang="en-US"/>
          </a:p>
        </p:txBody>
      </p:sp>
    </p:spTree>
    <p:extLst>
      <p:ext uri="{BB962C8B-B14F-4D97-AF65-F5344CB8AC3E}">
        <p14:creationId xmlns:p14="http://schemas.microsoft.com/office/powerpoint/2010/main" val="303837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91E97A-804B-8412-7FB4-4063F60674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85F2D1-553F-F500-4765-90B09208E8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9388A3-902D-60EE-0226-BE6A7231E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8FC625-4371-4D28-976E-E6C5C187B8DA}" type="datetimeFigureOut">
              <a:rPr lang="en-US" smtClean="0"/>
              <a:t>11/12/2022</a:t>
            </a:fld>
            <a:endParaRPr lang="en-US"/>
          </a:p>
        </p:txBody>
      </p:sp>
      <p:sp>
        <p:nvSpPr>
          <p:cNvPr id="5" name="Footer Placeholder 4">
            <a:extLst>
              <a:ext uri="{FF2B5EF4-FFF2-40B4-BE49-F238E27FC236}">
                <a16:creationId xmlns:a16="http://schemas.microsoft.com/office/drawing/2014/main" id="{711A9E82-6CF6-BC3F-0F0F-1A1EF60BF9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210965-A751-073F-655A-6F4815D33B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542960-2A23-4AF8-9E51-B180CAC677F8}" type="slidenum">
              <a:rPr lang="en-US" smtClean="0"/>
              <a:t>‹#›</a:t>
            </a:fld>
            <a:endParaRPr lang="en-US"/>
          </a:p>
        </p:txBody>
      </p:sp>
    </p:spTree>
    <p:extLst>
      <p:ext uri="{BB962C8B-B14F-4D97-AF65-F5344CB8AC3E}">
        <p14:creationId xmlns:p14="http://schemas.microsoft.com/office/powerpoint/2010/main" val="3006348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medicine.medscape.com/article/223700-overvie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medicine.medscape.com/article/1839525-overview" TargetMode="External"/><Relationship Id="rId2" Type="http://schemas.openxmlformats.org/officeDocument/2006/relationships/hyperlink" Target="http://emedicine.medscape.com/article/1971142-overview"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medicine.medscape.com/article/162692-overview" TargetMode="External"/><Relationship Id="rId7" Type="http://schemas.openxmlformats.org/officeDocument/2006/relationships/hyperlink" Target="http://emedicine.medscape.com/article/155494-overview" TargetMode="External"/><Relationship Id="rId2" Type="http://schemas.openxmlformats.org/officeDocument/2006/relationships/hyperlink" Target="http://emedicine.medscape.com/article/150638-overview" TargetMode="External"/><Relationship Id="rId1" Type="http://schemas.openxmlformats.org/officeDocument/2006/relationships/slideLayout" Target="../slideLayouts/slideLayout2.xml"/><Relationship Id="rId6" Type="http://schemas.openxmlformats.org/officeDocument/2006/relationships/hyperlink" Target="http://emedicine.medscape.com/article/162914-overview" TargetMode="External"/><Relationship Id="rId5" Type="http://schemas.openxmlformats.org/officeDocument/2006/relationships/hyperlink" Target="http://emedicine.medscape.com/article/163628-overview" TargetMode="External"/><Relationship Id="rId4" Type="http://schemas.openxmlformats.org/officeDocument/2006/relationships/hyperlink" Target="http://emedicine.medscape.com/article/891096-overview"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emedicine.medscape.com/article/961169-overvie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emedicine.medscape.com/article/332244-overview"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medicine.medscape.com/article/449781-overview" TargetMode="External"/><Relationship Id="rId2" Type="http://schemas.openxmlformats.org/officeDocument/2006/relationships/hyperlink" Target="http://emedicine.medscape.com/article/1819350-overview"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ED86-9C99-2C59-5812-84C02796AF84}"/>
              </a:ext>
            </a:extLst>
          </p:cNvPr>
          <p:cNvSpPr>
            <a:spLocks noGrp="1"/>
          </p:cNvSpPr>
          <p:nvPr>
            <p:ph type="ctrTitle"/>
          </p:nvPr>
        </p:nvSpPr>
        <p:spPr/>
        <p:txBody>
          <a:bodyPr/>
          <a:lstStyle/>
          <a:p>
            <a:r>
              <a:rPr lang="en-GB" dirty="0"/>
              <a:t>IE</a:t>
            </a:r>
            <a:endParaRPr lang="en-US" dirty="0"/>
          </a:p>
        </p:txBody>
      </p:sp>
      <p:sp>
        <p:nvSpPr>
          <p:cNvPr id="3" name="Subtitle 2">
            <a:extLst>
              <a:ext uri="{FF2B5EF4-FFF2-40B4-BE49-F238E27FC236}">
                <a16:creationId xmlns:a16="http://schemas.microsoft.com/office/drawing/2014/main" id="{DA6365E5-8145-7FDC-EE01-DD6BEF8F9E5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20266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2A29-7F80-84C7-DFA4-6E41D508AFE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CA09582-E1E1-5AC1-DE23-A1E5963AF349}"/>
              </a:ext>
            </a:extLst>
          </p:cNvPr>
          <p:cNvSpPr>
            <a:spLocks noGrp="1"/>
          </p:cNvSpPr>
          <p:nvPr>
            <p:ph idx="1"/>
          </p:nvPr>
        </p:nvSpPr>
        <p:spPr/>
        <p:txBody>
          <a:bodyPr/>
          <a:lstStyle/>
          <a:p>
            <a:r>
              <a:rPr lang="en-GB" b="0" i="0" dirty="0">
                <a:solidFill>
                  <a:srgbClr val="2A2A2A"/>
                </a:solidFill>
                <a:effectLst/>
                <a:latin typeface="proxima_nova_rgregular"/>
              </a:rPr>
              <a:t>IE is defined as an infection of the endocardial surface of the heart, which may include 1 or more heart valves, the mural endocardium, or a septal defect. Its intracardiac effects include severe valvular insufficiency, which may lead to intractable congestive heart failure and </a:t>
            </a:r>
            <a:r>
              <a:rPr lang="en-GB" b="0" i="0" u="none" strike="noStrike" dirty="0">
                <a:solidFill>
                  <a:srgbClr val="007CB0"/>
                </a:solidFill>
                <a:effectLst/>
                <a:latin typeface="proxima_nova_rgregular"/>
                <a:hlinkClick r:id="rId2"/>
              </a:rPr>
              <a:t>myocardial abscesses</a:t>
            </a:r>
            <a:r>
              <a:rPr lang="en-GB" b="0" i="0" dirty="0">
                <a:solidFill>
                  <a:srgbClr val="2A2A2A"/>
                </a:solidFill>
                <a:effectLst/>
                <a:latin typeface="proxima_nova_rgregular"/>
              </a:rPr>
              <a:t>. </a:t>
            </a:r>
            <a:endParaRPr lang="en-US" dirty="0"/>
          </a:p>
        </p:txBody>
      </p:sp>
    </p:spTree>
    <p:extLst>
      <p:ext uri="{BB962C8B-B14F-4D97-AF65-F5344CB8AC3E}">
        <p14:creationId xmlns:p14="http://schemas.microsoft.com/office/powerpoint/2010/main" val="2749983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81061-0459-7C3F-EEF7-533B181C95D6}"/>
              </a:ext>
            </a:extLst>
          </p:cNvPr>
          <p:cNvSpPr>
            <a:spLocks noGrp="1"/>
          </p:cNvSpPr>
          <p:nvPr>
            <p:ph type="title"/>
          </p:nvPr>
        </p:nvSpPr>
        <p:spPr/>
        <p:txBody>
          <a:bodyPr/>
          <a:lstStyle/>
          <a:p>
            <a:r>
              <a:rPr lang="en-US" b="0" i="0" dirty="0">
                <a:solidFill>
                  <a:srgbClr val="2A2A2A"/>
                </a:solidFill>
                <a:effectLst/>
                <a:latin typeface="proxima_nova_ltsemibold"/>
              </a:rPr>
              <a:t>Types of infective endocarditis</a:t>
            </a:r>
            <a:br>
              <a:rPr lang="en-US" b="0" i="0" dirty="0">
                <a:solidFill>
                  <a:srgbClr val="2A2A2A"/>
                </a:solidFill>
                <a:effectLst/>
                <a:latin typeface="proxima_nova_ltsemibold"/>
              </a:rPr>
            </a:br>
            <a:endParaRPr lang="en-US" dirty="0"/>
          </a:p>
        </p:txBody>
      </p:sp>
      <p:sp>
        <p:nvSpPr>
          <p:cNvPr id="3" name="Content Placeholder 2">
            <a:extLst>
              <a:ext uri="{FF2B5EF4-FFF2-40B4-BE49-F238E27FC236}">
                <a16:creationId xmlns:a16="http://schemas.microsoft.com/office/drawing/2014/main" id="{776B65AD-8667-AF47-BF0E-7DA10713F3AC}"/>
              </a:ext>
            </a:extLst>
          </p:cNvPr>
          <p:cNvSpPr>
            <a:spLocks noGrp="1"/>
          </p:cNvSpPr>
          <p:nvPr>
            <p:ph idx="1"/>
          </p:nvPr>
        </p:nvSpPr>
        <p:spPr/>
        <p:txBody>
          <a:bodyPr>
            <a:normAutofit lnSpcReduction="10000"/>
          </a:bodyPr>
          <a:lstStyle/>
          <a:p>
            <a:pPr algn="l">
              <a:buFont typeface="Arial" panose="020B0604020202020204" pitchFamily="34" charset="0"/>
              <a:buChar char="•"/>
            </a:pPr>
            <a:r>
              <a:rPr lang="en-US" b="0" i="0" dirty="0">
                <a:solidFill>
                  <a:srgbClr val="2A2A2A"/>
                </a:solidFill>
                <a:effectLst/>
                <a:latin typeface="proxima_nova_rgregular"/>
              </a:rPr>
              <a:t>Native valve endocarditis (NVE), acute and subacute </a:t>
            </a:r>
          </a:p>
          <a:p>
            <a:pPr algn="l">
              <a:buFont typeface="Arial" panose="020B0604020202020204" pitchFamily="34" charset="0"/>
              <a:buChar char="•"/>
            </a:pPr>
            <a:r>
              <a:rPr lang="en-US" b="0" i="0" dirty="0">
                <a:solidFill>
                  <a:srgbClr val="2A2A2A"/>
                </a:solidFill>
                <a:effectLst/>
                <a:latin typeface="proxima_nova_rgregular"/>
              </a:rPr>
              <a:t>Prosthetic valve endocarditis (PVE), </a:t>
            </a:r>
            <a:r>
              <a:rPr lang="en-US" b="0" i="0" baseline="30000" dirty="0">
                <a:solidFill>
                  <a:srgbClr val="2A2A2A"/>
                </a:solidFill>
                <a:effectLst/>
                <a:latin typeface="proxima_nova_rgregular"/>
              </a:rPr>
              <a:t>[</a:t>
            </a:r>
            <a:r>
              <a:rPr lang="en-US" b="0" i="0" u="none" strike="noStrike" baseline="30000" dirty="0">
                <a:solidFill>
                  <a:srgbClr val="007CB0"/>
                </a:solidFill>
                <a:effectLst/>
                <a:latin typeface="proxima_nova_rgregular"/>
              </a:rPr>
              <a:t>2</a:t>
            </a:r>
            <a:r>
              <a:rPr lang="en-US" b="0" i="0" baseline="30000" dirty="0">
                <a:solidFill>
                  <a:srgbClr val="2A2A2A"/>
                </a:solidFill>
                <a:effectLst/>
                <a:latin typeface="proxima_nova_rgregular"/>
              </a:rPr>
              <a:t>, </a:t>
            </a:r>
            <a:r>
              <a:rPr lang="en-US" b="0" i="0" u="none" strike="noStrike" baseline="30000" dirty="0">
                <a:solidFill>
                  <a:srgbClr val="007CB0"/>
                </a:solidFill>
                <a:effectLst/>
                <a:latin typeface="proxima_nova_rgregular"/>
              </a:rPr>
              <a:t>3</a:t>
            </a:r>
            <a:r>
              <a:rPr lang="en-US" b="0" i="0" baseline="30000" dirty="0">
                <a:solidFill>
                  <a:srgbClr val="2A2A2A"/>
                </a:solidFill>
                <a:effectLst/>
                <a:latin typeface="proxima_nova_rgregular"/>
              </a:rPr>
              <a:t>, </a:t>
            </a:r>
            <a:r>
              <a:rPr lang="en-US" b="0" i="0" u="none" strike="noStrike" baseline="30000" dirty="0">
                <a:solidFill>
                  <a:srgbClr val="007CB0"/>
                </a:solidFill>
                <a:effectLst/>
                <a:latin typeface="proxima_nova_rgregular"/>
              </a:rPr>
              <a:t>25</a:t>
            </a:r>
            <a:r>
              <a:rPr lang="en-US" b="0" i="0" baseline="30000" dirty="0">
                <a:solidFill>
                  <a:srgbClr val="2A2A2A"/>
                </a:solidFill>
                <a:effectLst/>
                <a:latin typeface="proxima_nova_rgregular"/>
              </a:rPr>
              <a:t>] </a:t>
            </a:r>
            <a:r>
              <a:rPr lang="en-US" b="0" i="0" dirty="0">
                <a:solidFill>
                  <a:srgbClr val="2A2A2A"/>
                </a:solidFill>
                <a:effectLst/>
                <a:latin typeface="proxima_nova_rgregular"/>
              </a:rPr>
              <a:t> early and late</a:t>
            </a:r>
          </a:p>
          <a:p>
            <a:pPr algn="l">
              <a:buFont typeface="Arial" panose="020B0604020202020204" pitchFamily="34" charset="0"/>
              <a:buChar char="•"/>
            </a:pPr>
            <a:r>
              <a:rPr lang="en-US" b="0" i="0" dirty="0">
                <a:solidFill>
                  <a:srgbClr val="2A2A2A"/>
                </a:solidFill>
                <a:effectLst/>
                <a:latin typeface="proxima_nova_rgregular"/>
              </a:rPr>
              <a:t>Intravenous drug abuse (IVDA) endocarditis</a:t>
            </a:r>
          </a:p>
          <a:p>
            <a:pPr algn="l"/>
            <a:r>
              <a:rPr lang="en-GB" b="0" i="0" dirty="0">
                <a:solidFill>
                  <a:srgbClr val="2A2A2A"/>
                </a:solidFill>
                <a:effectLst/>
                <a:latin typeface="proxima_nova_rgregular"/>
              </a:rPr>
              <a:t>Other terms commonly used to classify types of IE include pacemaker IE and nosocomial IE (NIE).</a:t>
            </a:r>
          </a:p>
          <a:p>
            <a:pPr algn="l"/>
            <a:r>
              <a:rPr lang="en-GB" b="0" i="0" dirty="0">
                <a:solidFill>
                  <a:srgbClr val="2A2A2A"/>
                </a:solidFill>
                <a:effectLst/>
                <a:latin typeface="proxima_nova_rgregular"/>
              </a:rPr>
              <a:t>The classic clinical presentation and clinical course of IE has been characterized as either acute or subacute. Indiscriminate antibiotic usage and an increase in immunosuppressed patients have blurred the distinction between these 2 major types; however, the classification still has clinical merit.</a:t>
            </a:r>
            <a:r>
              <a:rPr lang="en-GB" b="0" i="0" baseline="30000" dirty="0">
                <a:solidFill>
                  <a:srgbClr val="2A2A2A"/>
                </a:solidFill>
                <a:effectLst/>
                <a:latin typeface="proxima_nova_rgregular"/>
              </a:rPr>
              <a:t> </a:t>
            </a:r>
            <a:endParaRPr lang="en-GB" b="0" i="0" dirty="0">
              <a:solidFill>
                <a:srgbClr val="2A2A2A"/>
              </a:solidFill>
              <a:effectLst/>
              <a:latin typeface="proxima_nova_rgregular"/>
            </a:endParaRPr>
          </a:p>
          <a:p>
            <a:endParaRPr lang="en-US" dirty="0"/>
          </a:p>
        </p:txBody>
      </p:sp>
    </p:spTree>
    <p:extLst>
      <p:ext uri="{BB962C8B-B14F-4D97-AF65-F5344CB8AC3E}">
        <p14:creationId xmlns:p14="http://schemas.microsoft.com/office/powerpoint/2010/main" val="228208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CC16-C36C-DBB1-7B69-0910EA8BF48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6E51483-FF21-8EB1-0403-0C10F7861FA1}"/>
              </a:ext>
            </a:extLst>
          </p:cNvPr>
          <p:cNvSpPr>
            <a:spLocks noGrp="1"/>
          </p:cNvSpPr>
          <p:nvPr>
            <p:ph idx="1"/>
          </p:nvPr>
        </p:nvSpPr>
        <p:spPr/>
        <p:txBody>
          <a:bodyPr/>
          <a:lstStyle/>
          <a:p>
            <a:r>
              <a:rPr lang="en-GB" b="0" i="0" dirty="0">
                <a:solidFill>
                  <a:srgbClr val="2A2A2A"/>
                </a:solidFill>
                <a:effectLst/>
                <a:latin typeface="proxima_nova_rgregular"/>
              </a:rPr>
              <a:t>Acute NVE frequently involves normal valves and usually has an aggressive course. It is a rapidly progressive illness in healthy and debilitated persons alike. Virulent organisms, such as </a:t>
            </a:r>
            <a:r>
              <a:rPr lang="en-GB" b="0" i="1" dirty="0">
                <a:solidFill>
                  <a:srgbClr val="2A2A2A"/>
                </a:solidFill>
                <a:effectLst/>
                <a:latin typeface="proxima_nova_rgregular"/>
              </a:rPr>
              <a:t>S aureus</a:t>
            </a:r>
            <a:r>
              <a:rPr lang="en-GB" b="0" i="0" dirty="0">
                <a:solidFill>
                  <a:srgbClr val="2A2A2A"/>
                </a:solidFill>
                <a:effectLst/>
                <a:latin typeface="proxima_nova_rgregular"/>
              </a:rPr>
              <a:t> and group B streptococci, typically are the causative agents of this type of endocarditis. Underlying structural valve disease may be absent.</a:t>
            </a:r>
            <a:endParaRPr lang="en-US" dirty="0"/>
          </a:p>
        </p:txBody>
      </p:sp>
    </p:spTree>
    <p:extLst>
      <p:ext uri="{BB962C8B-B14F-4D97-AF65-F5344CB8AC3E}">
        <p14:creationId xmlns:p14="http://schemas.microsoft.com/office/powerpoint/2010/main" val="4254938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E7DA-AFC8-261A-75DF-DDC88C5D2EF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AFA14E9-078C-C323-0847-200C8B7F5B10}"/>
              </a:ext>
            </a:extLst>
          </p:cNvPr>
          <p:cNvSpPr>
            <a:spLocks noGrp="1"/>
          </p:cNvSpPr>
          <p:nvPr>
            <p:ph idx="1"/>
          </p:nvPr>
        </p:nvSpPr>
        <p:spPr/>
        <p:txBody>
          <a:bodyPr/>
          <a:lstStyle/>
          <a:p>
            <a:r>
              <a:rPr lang="en-GB" b="0" i="0" dirty="0">
                <a:solidFill>
                  <a:srgbClr val="2A2A2A"/>
                </a:solidFill>
                <a:effectLst/>
                <a:latin typeface="proxima_nova_rgregular"/>
              </a:rPr>
              <a:t>Subacute NVE typically affects only abnormal valves. Its course, even in untreated patients, usually is more indolent than that of the acute form and may extend over many months. Alpha-</a:t>
            </a:r>
            <a:r>
              <a:rPr lang="en-GB" b="0" i="0" dirty="0" err="1">
                <a:solidFill>
                  <a:srgbClr val="2A2A2A"/>
                </a:solidFill>
                <a:effectLst/>
                <a:latin typeface="proxima_nova_rgregular"/>
              </a:rPr>
              <a:t>hemolytic</a:t>
            </a:r>
            <a:r>
              <a:rPr lang="en-GB" b="0" i="0" dirty="0">
                <a:solidFill>
                  <a:srgbClr val="2A2A2A"/>
                </a:solidFill>
                <a:effectLst/>
                <a:latin typeface="proxima_nova_rgregular"/>
              </a:rPr>
              <a:t> streptococci or enterococci, usually in the setting of underlying structural valve disease, typically are the causative agents for this type of endocarditis.</a:t>
            </a:r>
            <a:endParaRPr lang="en-US" dirty="0"/>
          </a:p>
        </p:txBody>
      </p:sp>
    </p:spTree>
    <p:extLst>
      <p:ext uri="{BB962C8B-B14F-4D97-AF65-F5344CB8AC3E}">
        <p14:creationId xmlns:p14="http://schemas.microsoft.com/office/powerpoint/2010/main" val="4285811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697E4-32A9-5C62-984D-4CB8E96A13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2BE97C-8034-FD8C-2572-B18BD61ECE5A}"/>
              </a:ext>
            </a:extLst>
          </p:cNvPr>
          <p:cNvSpPr>
            <a:spLocks noGrp="1"/>
          </p:cNvSpPr>
          <p:nvPr>
            <p:ph idx="1"/>
          </p:nvPr>
        </p:nvSpPr>
        <p:spPr/>
        <p:txBody>
          <a:bodyPr>
            <a:normAutofit fontScale="92500" lnSpcReduction="10000"/>
          </a:bodyPr>
          <a:lstStyle/>
          <a:p>
            <a:pPr algn="l"/>
            <a:r>
              <a:rPr lang="en-GB" b="0" i="0" dirty="0">
                <a:solidFill>
                  <a:srgbClr val="2A2A2A"/>
                </a:solidFill>
                <a:effectLst/>
                <a:latin typeface="proxima_nova_rgregular"/>
              </a:rPr>
              <a:t>Prosthetic valve endocarditis accounts for 10-20% of cases of IE. Eventually, 5% of mechanical and bioprosthetic valves become infected. Mechanical valves are more likely to be infected within the first 3 months of implantation, and, after 1 year, bioprosthetic valves are more likely to be infected. The valves in the mitral valve position are more susceptible than those in the aortic areas.</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3</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26</a:t>
            </a:r>
            <a:r>
              <a:rPr lang="en-GB" b="0" i="0" baseline="30000" dirty="0">
                <a:solidFill>
                  <a:srgbClr val="2A2A2A"/>
                </a:solidFill>
                <a:effectLst/>
                <a:latin typeface="proxima_nova_rgregular"/>
              </a:rPr>
              <a:t>]</a:t>
            </a:r>
            <a:endParaRPr lang="en-GB" b="0" i="0" dirty="0">
              <a:solidFill>
                <a:srgbClr val="2A2A2A"/>
              </a:solidFill>
              <a:effectLst/>
              <a:latin typeface="proxima_nova_rgregular"/>
            </a:endParaRPr>
          </a:p>
          <a:p>
            <a:pPr algn="l"/>
            <a:r>
              <a:rPr lang="en-GB" b="0" i="0" dirty="0">
                <a:solidFill>
                  <a:srgbClr val="2A2A2A"/>
                </a:solidFill>
                <a:effectLst/>
                <a:latin typeface="proxima_nova_rgregular"/>
              </a:rPr>
              <a:t>Early PVE occurs within 60 days of valve implantation. Traditionally, coagulase-negative staphylococci (</a:t>
            </a:r>
            <a:r>
              <a:rPr lang="en-GB" b="0" i="0" dirty="0" err="1">
                <a:solidFill>
                  <a:srgbClr val="2A2A2A"/>
                </a:solidFill>
                <a:effectLst/>
                <a:latin typeface="proxima_nova_rgregular"/>
              </a:rPr>
              <a:t>CoNS</a:t>
            </a:r>
            <a:r>
              <a:rPr lang="en-GB" b="0" i="0" dirty="0">
                <a:solidFill>
                  <a:srgbClr val="2A2A2A"/>
                </a:solidFill>
                <a:effectLst/>
                <a:latin typeface="proxima_nova_rgregular"/>
              </a:rPr>
              <a:t>), gram-negative bacilli, and </a:t>
            </a:r>
            <a:r>
              <a:rPr lang="en-GB" b="0" i="1" dirty="0">
                <a:solidFill>
                  <a:srgbClr val="2A2A2A"/>
                </a:solidFill>
                <a:effectLst/>
                <a:latin typeface="proxima_nova_rgregular"/>
              </a:rPr>
              <a:t>Candida</a:t>
            </a:r>
            <a:r>
              <a:rPr lang="en-GB" b="0" i="0" dirty="0">
                <a:solidFill>
                  <a:srgbClr val="2A2A2A"/>
                </a:solidFill>
                <a:effectLst/>
                <a:latin typeface="proxima_nova_rgregular"/>
              </a:rPr>
              <a:t> species have been the common infecting organisms. Late PVE occurs 60 days or more after valve implantation. Staphylococci, alpha-</a:t>
            </a:r>
            <a:r>
              <a:rPr lang="en-GB" b="0" i="0" dirty="0" err="1">
                <a:solidFill>
                  <a:srgbClr val="2A2A2A"/>
                </a:solidFill>
                <a:effectLst/>
                <a:latin typeface="proxima_nova_rgregular"/>
              </a:rPr>
              <a:t>hemolytic</a:t>
            </a:r>
            <a:r>
              <a:rPr lang="en-GB" b="0" i="0" dirty="0">
                <a:solidFill>
                  <a:srgbClr val="2A2A2A"/>
                </a:solidFill>
                <a:effectLst/>
                <a:latin typeface="proxima_nova_rgregular"/>
              </a:rPr>
              <a:t> streptococci, and enterococci are the common causative organisms. Data suggest that </a:t>
            </a:r>
            <a:r>
              <a:rPr lang="en-GB" b="0" i="1" dirty="0">
                <a:solidFill>
                  <a:srgbClr val="2A2A2A"/>
                </a:solidFill>
                <a:effectLst/>
                <a:latin typeface="proxima_nova_rgregular"/>
              </a:rPr>
              <a:t>S aureus</a:t>
            </a:r>
            <a:r>
              <a:rPr lang="en-GB" b="0" i="0" dirty="0">
                <a:solidFill>
                  <a:srgbClr val="2A2A2A"/>
                </a:solidFill>
                <a:effectLst/>
                <a:latin typeface="proxima_nova_rgregular"/>
              </a:rPr>
              <a:t> now may be the most common infecting organism in both early and late PVE.</a:t>
            </a:r>
          </a:p>
          <a:p>
            <a:endParaRPr lang="en-US" dirty="0"/>
          </a:p>
        </p:txBody>
      </p:sp>
    </p:spTree>
    <p:extLst>
      <p:ext uri="{BB962C8B-B14F-4D97-AF65-F5344CB8AC3E}">
        <p14:creationId xmlns:p14="http://schemas.microsoft.com/office/powerpoint/2010/main" val="313738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EAB93-287F-07AB-C5E7-5956BCFCCF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C2B240-6F44-3FC8-6D43-161F02B75BF3}"/>
              </a:ext>
            </a:extLst>
          </p:cNvPr>
          <p:cNvSpPr>
            <a:spLocks noGrp="1"/>
          </p:cNvSpPr>
          <p:nvPr>
            <p:ph idx="1"/>
          </p:nvPr>
        </p:nvSpPr>
        <p:spPr/>
        <p:txBody>
          <a:bodyPr/>
          <a:lstStyle/>
          <a:p>
            <a:r>
              <a:rPr lang="en-GB" b="0" i="0" dirty="0">
                <a:solidFill>
                  <a:srgbClr val="2A2A2A"/>
                </a:solidFill>
                <a:effectLst/>
                <a:latin typeface="proxima_nova_rgregular"/>
              </a:rPr>
              <a:t>In 75% of cases of IVDA IE, no underlying valvular abnormalities are noted, and 50% of these infections involve the tricuspid valve.</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26</a:t>
            </a:r>
            <a:r>
              <a:rPr lang="en-GB" b="0" i="0" baseline="30000" dirty="0">
                <a:solidFill>
                  <a:srgbClr val="2A2A2A"/>
                </a:solidFill>
                <a:effectLst/>
                <a:latin typeface="proxima_nova_rgregular"/>
              </a:rPr>
              <a:t>] </a:t>
            </a:r>
            <a:r>
              <a:rPr lang="en-GB" b="0" i="1" dirty="0">
                <a:solidFill>
                  <a:srgbClr val="2A2A2A"/>
                </a:solidFill>
                <a:effectLst/>
                <a:latin typeface="proxima_nova_rgregular"/>
              </a:rPr>
              <a:t>Staphylococcus aureus</a:t>
            </a:r>
            <a:r>
              <a:rPr lang="en-GB" b="0" i="0" dirty="0">
                <a:solidFill>
                  <a:srgbClr val="2A2A2A"/>
                </a:solidFill>
                <a:effectLst/>
                <a:latin typeface="proxima_nova_rgregular"/>
              </a:rPr>
              <a:t> is the most common causative organism. Hospitalizations and associated valvular surgeries increased 12-fold between 2007 and 2017.</a:t>
            </a:r>
            <a:endParaRPr lang="en-US" dirty="0"/>
          </a:p>
        </p:txBody>
      </p:sp>
    </p:spTree>
    <p:extLst>
      <p:ext uri="{BB962C8B-B14F-4D97-AF65-F5344CB8AC3E}">
        <p14:creationId xmlns:p14="http://schemas.microsoft.com/office/powerpoint/2010/main" val="4251073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DE2BA-589F-0FE2-5477-C3E1E2AEAE3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89EEFB6-369A-DC5F-B58A-5E71C7B4147D}"/>
              </a:ext>
            </a:extLst>
          </p:cNvPr>
          <p:cNvSpPr>
            <a:spLocks noGrp="1"/>
          </p:cNvSpPr>
          <p:nvPr>
            <p:ph idx="1"/>
          </p:nvPr>
        </p:nvSpPr>
        <p:spPr/>
        <p:txBody>
          <a:bodyPr>
            <a:normAutofit lnSpcReduction="10000"/>
          </a:bodyPr>
          <a:lstStyle/>
          <a:p>
            <a:pPr algn="l"/>
            <a:r>
              <a:rPr lang="en-GB" b="0" i="0" dirty="0">
                <a:solidFill>
                  <a:srgbClr val="2A2A2A"/>
                </a:solidFill>
                <a:effectLst/>
                <a:latin typeface="proxima_nova_rgregular"/>
              </a:rPr>
              <a:t>Analogous to PVE are infections of implantable </a:t>
            </a:r>
            <a:r>
              <a:rPr lang="en-GB" b="0" i="0" u="none" strike="noStrike" dirty="0">
                <a:solidFill>
                  <a:srgbClr val="007CB0"/>
                </a:solidFill>
                <a:effectLst/>
                <a:latin typeface="proxima_nova_rgregular"/>
                <a:hlinkClick r:id="rId2"/>
              </a:rPr>
              <a:t>pacemakers</a:t>
            </a:r>
            <a:r>
              <a:rPr lang="en-GB" b="0" i="0" dirty="0">
                <a:solidFill>
                  <a:srgbClr val="2A2A2A"/>
                </a:solidFill>
                <a:effectLst/>
                <a:latin typeface="proxima_nova_rgregular"/>
              </a:rPr>
              <a:t> and </a:t>
            </a:r>
            <a:r>
              <a:rPr lang="en-GB" b="0" i="0" u="none" strike="noStrike" dirty="0">
                <a:solidFill>
                  <a:srgbClr val="007CB0"/>
                </a:solidFill>
                <a:effectLst/>
                <a:latin typeface="proxima_nova_rgregular"/>
                <a:hlinkClick r:id="rId3"/>
              </a:rPr>
              <a:t>cardioverter-defibrillators</a:t>
            </a:r>
            <a:r>
              <a:rPr lang="en-GB" b="0" i="0" dirty="0">
                <a:solidFill>
                  <a:srgbClr val="2A2A2A"/>
                </a:solidFill>
                <a:effectLst/>
                <a:latin typeface="proxima_nova_rgregular"/>
              </a:rPr>
              <a:t>. Usually, these devices are infected within a few months of implantation. Pacemaker infections include those of the generator pocket (the most common), the proximal leads, and the portions of the leads in direct contact with the endocardium.</a:t>
            </a:r>
          </a:p>
          <a:p>
            <a:pPr algn="l"/>
            <a:r>
              <a:rPr lang="en-GB" b="0" i="0" dirty="0">
                <a:solidFill>
                  <a:srgbClr val="2A2A2A"/>
                </a:solidFill>
                <a:effectLst/>
                <a:latin typeface="proxima_nova_rgregular"/>
              </a:rPr>
              <a:t>This last category represents true pacemaker IE, is the least common infectious complication of pacemakers (0.5% of implanted pacemakers), and is the most challenging to treat. Of pacemaker infections, 75% are produced by staphylococci, both coagulase-negative and coagulase-positive.</a:t>
            </a:r>
          </a:p>
          <a:p>
            <a:endParaRPr lang="en-US" dirty="0"/>
          </a:p>
        </p:txBody>
      </p:sp>
    </p:spTree>
    <p:extLst>
      <p:ext uri="{BB962C8B-B14F-4D97-AF65-F5344CB8AC3E}">
        <p14:creationId xmlns:p14="http://schemas.microsoft.com/office/powerpoint/2010/main" val="1148044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36D9A-2DD7-4A7A-C25E-2628796556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76B680-AB82-7006-77F1-3D70ECA51E0E}"/>
              </a:ext>
            </a:extLst>
          </p:cNvPr>
          <p:cNvSpPr>
            <a:spLocks noGrp="1"/>
          </p:cNvSpPr>
          <p:nvPr>
            <p:ph idx="1"/>
          </p:nvPr>
        </p:nvSpPr>
        <p:spPr/>
        <p:txBody>
          <a:bodyPr/>
          <a:lstStyle/>
          <a:p>
            <a:r>
              <a:rPr lang="en-GB" b="0" i="0" dirty="0">
                <a:solidFill>
                  <a:srgbClr val="2A2A2A"/>
                </a:solidFill>
                <a:effectLst/>
                <a:latin typeface="proxima_nova_rgregular"/>
              </a:rPr>
              <a:t>Nosocomial IE is defined as an infection that manifests 48 hours after hospitalization or that is associated with a hospital, on the basis of a procedure performed within 4 weeks of clinical disease onset. The term healthcare-associated infective endocarditis (HCIE) is preferable to NIE, as it is inclusive of all sites that deliver patient care, such as </a:t>
            </a:r>
            <a:r>
              <a:rPr lang="en-GB" b="0" i="0" dirty="0" err="1">
                <a:solidFill>
                  <a:srgbClr val="2A2A2A"/>
                </a:solidFill>
                <a:effectLst/>
                <a:latin typeface="proxima_nova_rgregular"/>
              </a:rPr>
              <a:t>hemodialysis</a:t>
            </a:r>
            <a:r>
              <a:rPr lang="en-GB" b="0" i="0" dirty="0">
                <a:solidFill>
                  <a:srgbClr val="2A2A2A"/>
                </a:solidFill>
                <a:effectLst/>
                <a:latin typeface="proxima_nova_rgregular"/>
              </a:rPr>
              <a:t> </a:t>
            </a:r>
            <a:r>
              <a:rPr lang="en-GB" b="0" i="0" dirty="0" err="1">
                <a:solidFill>
                  <a:srgbClr val="2A2A2A"/>
                </a:solidFill>
                <a:effectLst/>
                <a:latin typeface="proxima_nova_rgregular"/>
              </a:rPr>
              <a:t>centers</a:t>
            </a:r>
            <a:r>
              <a:rPr lang="en-GB" b="0" i="0" dirty="0">
                <a:solidFill>
                  <a:srgbClr val="2A2A2A"/>
                </a:solidFill>
                <a:effectLst/>
                <a:latin typeface="proxima_nova_rgregular"/>
              </a:rPr>
              <a:t>. The term NIE should be applied to cases of IE acquired in the hospital. An appropriate alternative term would be iatrogenic IE.</a:t>
            </a:r>
            <a:endParaRPr lang="en-US" dirty="0"/>
          </a:p>
        </p:txBody>
      </p:sp>
    </p:spTree>
    <p:extLst>
      <p:ext uri="{BB962C8B-B14F-4D97-AF65-F5344CB8AC3E}">
        <p14:creationId xmlns:p14="http://schemas.microsoft.com/office/powerpoint/2010/main" val="167667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C7D58-FE48-E86D-4B44-2EF44C36FE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5C98EFC-217B-4D2E-A4D5-774B28AF6DEA}"/>
              </a:ext>
            </a:extLst>
          </p:cNvPr>
          <p:cNvSpPr>
            <a:spLocks noGrp="1"/>
          </p:cNvSpPr>
          <p:nvPr>
            <p:ph idx="1"/>
          </p:nvPr>
        </p:nvSpPr>
        <p:spPr/>
        <p:txBody>
          <a:bodyPr/>
          <a:lstStyle/>
          <a:p>
            <a:r>
              <a:rPr lang="en-GB" b="0" i="0" dirty="0">
                <a:solidFill>
                  <a:srgbClr val="2A2A2A"/>
                </a:solidFill>
                <a:effectLst/>
                <a:latin typeface="proxima_nova_rgregular"/>
              </a:rPr>
              <a:t>Two types of NIE have been described. The right-sided variety affects a valve that has been injured by placement of an intravascular line (</a:t>
            </a:r>
            <a:r>
              <a:rPr lang="en-GB" b="0" i="0" dirty="0" err="1">
                <a:solidFill>
                  <a:srgbClr val="2A2A2A"/>
                </a:solidFill>
                <a:effectLst/>
                <a:latin typeface="proxima_nova_rgregular"/>
              </a:rPr>
              <a:t>eg</a:t>
            </a:r>
            <a:r>
              <a:rPr lang="en-GB" b="0" i="0" dirty="0">
                <a:solidFill>
                  <a:srgbClr val="2A2A2A"/>
                </a:solidFill>
                <a:effectLst/>
                <a:latin typeface="proxima_nova_rgregular"/>
              </a:rPr>
              <a:t>, Swan-Ganz catheter). Subsequently, the valve is infected by a nosocomial </a:t>
            </a:r>
            <a:r>
              <a:rPr lang="en-GB" b="0" i="0" dirty="0" err="1">
                <a:solidFill>
                  <a:srgbClr val="2A2A2A"/>
                </a:solidFill>
                <a:effectLst/>
                <a:latin typeface="proxima_nova_rgregular"/>
              </a:rPr>
              <a:t>bacteremia</a:t>
            </a:r>
            <a:r>
              <a:rPr lang="en-GB" b="0" i="0" dirty="0">
                <a:solidFill>
                  <a:srgbClr val="2A2A2A"/>
                </a:solidFill>
                <a:effectLst/>
                <a:latin typeface="proxima_nova_rgregular"/>
              </a:rPr>
              <a:t>. The second type develops in a previously damaged valve and is more likely to occur on the left side. </a:t>
            </a:r>
            <a:r>
              <a:rPr lang="en-GB" b="0" i="1" dirty="0">
                <a:solidFill>
                  <a:srgbClr val="2A2A2A"/>
                </a:solidFill>
                <a:effectLst/>
                <a:latin typeface="proxima_nova_rgregular"/>
              </a:rPr>
              <a:t>Staphylococcus aureus</a:t>
            </a:r>
            <a:r>
              <a:rPr lang="en-GB" b="0" i="0" dirty="0">
                <a:solidFill>
                  <a:srgbClr val="2A2A2A"/>
                </a:solidFill>
                <a:effectLst/>
                <a:latin typeface="proxima_nova_rgregular"/>
              </a:rPr>
              <a:t> has been the predominant pathogen of NIE/HCIE since the prevalence of intravascular devices. Enterococci are the second most commonly isolated pathogens and usually arise from a genitourinary source.</a:t>
            </a:r>
            <a:endParaRPr lang="en-US" dirty="0"/>
          </a:p>
        </p:txBody>
      </p:sp>
    </p:spTree>
    <p:extLst>
      <p:ext uri="{BB962C8B-B14F-4D97-AF65-F5344CB8AC3E}">
        <p14:creationId xmlns:p14="http://schemas.microsoft.com/office/powerpoint/2010/main" val="49397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2CAA-6ABE-FB47-0BE8-8E23959D23D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29C8267-9A8C-570F-0617-9D641FDB2EB5}"/>
              </a:ext>
            </a:extLst>
          </p:cNvPr>
          <p:cNvSpPr>
            <a:spLocks noGrp="1"/>
          </p:cNvSpPr>
          <p:nvPr>
            <p:ph idx="1"/>
          </p:nvPr>
        </p:nvSpPr>
        <p:spPr/>
        <p:txBody>
          <a:bodyPr>
            <a:normAutofit fontScale="92500" lnSpcReduction="10000"/>
          </a:bodyPr>
          <a:lstStyle/>
          <a:p>
            <a:pPr algn="l"/>
            <a:r>
              <a:rPr lang="en-GB" b="0" i="0" dirty="0">
                <a:solidFill>
                  <a:srgbClr val="2A2A2A"/>
                </a:solidFill>
                <a:effectLst/>
                <a:latin typeface="proxima_nova_rgregular"/>
              </a:rPr>
              <a:t>The underlying valvular pathology also has changed. Rheumatic heart disease accounts for less than 20% of cases, and 6% of patients with rheumatic heart disease eventually develop IE. Approximately 50% of elderly patients have calcific </a:t>
            </a:r>
            <a:r>
              <a:rPr lang="en-GB" b="0" i="0" u="none" strike="noStrike" dirty="0">
                <a:solidFill>
                  <a:srgbClr val="007CB0"/>
                </a:solidFill>
                <a:effectLst/>
                <a:latin typeface="proxima_nova_rgregular"/>
                <a:hlinkClick r:id="rId2"/>
              </a:rPr>
              <a:t>aortic stenosis</a:t>
            </a:r>
            <a:r>
              <a:rPr lang="en-GB" b="0" i="0" dirty="0">
                <a:solidFill>
                  <a:srgbClr val="2A2A2A"/>
                </a:solidFill>
                <a:effectLst/>
                <a:latin typeface="proxima_nova_rgregular"/>
              </a:rPr>
              <a:t> as the underlying pathology. Congenital heart disease accounts for 15% of cases, with the bicuspid aortic valve being the most common example.</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28</a:t>
            </a:r>
            <a:r>
              <a:rPr lang="en-GB" b="0" i="0" baseline="30000" dirty="0">
                <a:solidFill>
                  <a:srgbClr val="2A2A2A"/>
                </a:solidFill>
                <a:effectLst/>
                <a:latin typeface="proxima_nova_rgregular"/>
              </a:rPr>
              <a:t>]</a:t>
            </a:r>
            <a:endParaRPr lang="en-GB" b="0" i="0" dirty="0">
              <a:solidFill>
                <a:srgbClr val="2A2A2A"/>
              </a:solidFill>
              <a:effectLst/>
              <a:latin typeface="proxima_nova_rgregular"/>
            </a:endParaRPr>
          </a:p>
          <a:p>
            <a:pPr algn="l"/>
            <a:r>
              <a:rPr lang="en-GB" b="0" i="0" dirty="0">
                <a:solidFill>
                  <a:srgbClr val="2A2A2A"/>
                </a:solidFill>
                <a:effectLst/>
                <a:latin typeface="proxima_nova_rgregular"/>
              </a:rPr>
              <a:t>Other contributing congenital abnormalities include </a:t>
            </a:r>
            <a:r>
              <a:rPr lang="en-GB" b="0" i="0" u="none" strike="noStrike" dirty="0">
                <a:solidFill>
                  <a:srgbClr val="007CB0"/>
                </a:solidFill>
                <a:effectLst/>
                <a:latin typeface="proxima_nova_rgregular"/>
                <a:hlinkClick r:id="rId3"/>
              </a:rPr>
              <a:t>ventricular septal defects</a:t>
            </a:r>
            <a:r>
              <a:rPr lang="en-GB" b="0" i="0" dirty="0">
                <a:solidFill>
                  <a:srgbClr val="2A2A2A"/>
                </a:solidFill>
                <a:effectLst/>
                <a:latin typeface="proxima_nova_rgregular"/>
              </a:rPr>
              <a:t>, </a:t>
            </a:r>
            <a:r>
              <a:rPr lang="en-GB" b="0" i="0" u="none" strike="noStrike" dirty="0">
                <a:solidFill>
                  <a:srgbClr val="007CB0"/>
                </a:solidFill>
                <a:effectLst/>
                <a:latin typeface="proxima_nova_rgregular"/>
                <a:hlinkClick r:id="rId4"/>
              </a:rPr>
              <a:t>patent ductus arteriosus</a:t>
            </a:r>
            <a:r>
              <a:rPr lang="en-GB" b="0" i="0" dirty="0">
                <a:solidFill>
                  <a:srgbClr val="2A2A2A"/>
                </a:solidFill>
                <a:effectLst/>
                <a:latin typeface="proxima_nova_rgregular"/>
              </a:rPr>
              <a:t>, and </a:t>
            </a:r>
            <a:r>
              <a:rPr lang="en-GB" b="0" i="0" u="none" strike="noStrike" dirty="0">
                <a:solidFill>
                  <a:srgbClr val="007CB0"/>
                </a:solidFill>
                <a:effectLst/>
                <a:latin typeface="proxima_nova_rgregular"/>
                <a:hlinkClick r:id="rId5"/>
              </a:rPr>
              <a:t>tetralogy of Fallot</a:t>
            </a:r>
            <a:r>
              <a:rPr lang="en-GB" b="0" i="0" dirty="0">
                <a:solidFill>
                  <a:srgbClr val="2A2A2A"/>
                </a:solidFill>
                <a:effectLst/>
                <a:latin typeface="proxima_nova_rgregular"/>
              </a:rPr>
              <a:t>. </a:t>
            </a:r>
            <a:r>
              <a:rPr lang="en-GB" b="0" i="0" u="none" strike="noStrike" dirty="0">
                <a:solidFill>
                  <a:srgbClr val="007CB0"/>
                </a:solidFill>
                <a:effectLst/>
                <a:latin typeface="proxima_nova_rgregular"/>
                <a:hlinkClick r:id="rId6"/>
              </a:rPr>
              <a:t>Atrial septal defect</a:t>
            </a:r>
            <a:r>
              <a:rPr lang="en-GB" b="0" i="0" dirty="0">
                <a:solidFill>
                  <a:srgbClr val="2A2A2A"/>
                </a:solidFill>
                <a:effectLst/>
                <a:latin typeface="proxima_nova_rgregular"/>
              </a:rPr>
              <a:t> (secundum variety) rarely is associated with IE. </a:t>
            </a:r>
            <a:r>
              <a:rPr lang="en-GB" b="0" i="0" u="none" strike="noStrike" dirty="0">
                <a:solidFill>
                  <a:srgbClr val="007CB0"/>
                </a:solidFill>
                <a:effectLst/>
                <a:latin typeface="proxima_nova_rgregular"/>
                <a:hlinkClick r:id="rId7"/>
              </a:rPr>
              <a:t>Mitral valve prolapse</a:t>
            </a:r>
            <a:r>
              <a:rPr lang="en-GB" b="0" i="0" dirty="0">
                <a:solidFill>
                  <a:srgbClr val="2A2A2A"/>
                </a:solidFill>
                <a:effectLst/>
                <a:latin typeface="proxima_nova_rgregular"/>
              </a:rPr>
              <a:t> is the most common predisposing condition found in young adults, and it is the predisposing condition in 30% of cases of NVE in this age group. Infective endocarditis complicates 5% of cases of asymmetrical septal hypertrophy and usually involves the mitral valve.</a:t>
            </a:r>
          </a:p>
          <a:p>
            <a:endParaRPr lang="en-US" dirty="0"/>
          </a:p>
        </p:txBody>
      </p:sp>
    </p:spTree>
    <p:extLst>
      <p:ext uri="{BB962C8B-B14F-4D97-AF65-F5344CB8AC3E}">
        <p14:creationId xmlns:p14="http://schemas.microsoft.com/office/powerpoint/2010/main" val="412048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C5F0-A80B-8758-6325-D1AC327FC1E0}"/>
              </a:ext>
            </a:extLst>
          </p:cNvPr>
          <p:cNvSpPr>
            <a:spLocks noGrp="1"/>
          </p:cNvSpPr>
          <p:nvPr>
            <p:ph type="title"/>
          </p:nvPr>
        </p:nvSpPr>
        <p:spPr/>
        <p:txBody>
          <a:bodyPr/>
          <a:lstStyle/>
          <a:p>
            <a:r>
              <a:rPr lang="en-GB" b="0" i="0" dirty="0">
                <a:solidFill>
                  <a:srgbClr val="2A2A2A"/>
                </a:solidFill>
                <a:effectLst/>
                <a:latin typeface="proxima_nova_ltsemibold"/>
              </a:rPr>
              <a:t>Pathophysiology</a:t>
            </a:r>
            <a:br>
              <a:rPr lang="en-GB" b="0" i="0" dirty="0">
                <a:solidFill>
                  <a:srgbClr val="2A2A2A"/>
                </a:solidFill>
                <a:effectLst/>
                <a:latin typeface="proxima_nova_ltsemibold"/>
              </a:rPr>
            </a:br>
            <a:endParaRPr lang="en-US" dirty="0"/>
          </a:p>
        </p:txBody>
      </p:sp>
      <p:sp>
        <p:nvSpPr>
          <p:cNvPr id="3" name="Content Placeholder 2">
            <a:extLst>
              <a:ext uri="{FF2B5EF4-FFF2-40B4-BE49-F238E27FC236}">
                <a16:creationId xmlns:a16="http://schemas.microsoft.com/office/drawing/2014/main" id="{FE6F4FC9-9E9A-F693-E23A-2AB9EAFDC4F3}"/>
              </a:ext>
            </a:extLst>
          </p:cNvPr>
          <p:cNvSpPr>
            <a:spLocks noGrp="1"/>
          </p:cNvSpPr>
          <p:nvPr>
            <p:ph idx="1"/>
          </p:nvPr>
        </p:nvSpPr>
        <p:spPr/>
        <p:txBody>
          <a:bodyPr>
            <a:normAutofit lnSpcReduction="10000"/>
          </a:bodyPr>
          <a:lstStyle/>
          <a:p>
            <a:pPr algn="l"/>
            <a:r>
              <a:rPr lang="en-GB" b="0" i="0" dirty="0">
                <a:solidFill>
                  <a:srgbClr val="2A2A2A"/>
                </a:solidFill>
                <a:effectLst/>
                <a:latin typeface="proxima_nova_rgregular"/>
              </a:rPr>
              <a:t>Infective endocarditis develops most commonly on the mitral valve, closely followed in descending order of frequency by the aortic valve, the combined mitral and aortic valve, the tricuspid valve, and, rarely, the pulmonic valve. Mechanical prosthetic and bioprosthetic valves exhibit equal rates of infection.</a:t>
            </a:r>
          </a:p>
          <a:p>
            <a:pPr algn="l"/>
            <a:r>
              <a:rPr lang="en-GB" b="0" i="0" dirty="0">
                <a:solidFill>
                  <a:srgbClr val="2A2A2A"/>
                </a:solidFill>
                <a:effectLst/>
                <a:latin typeface="proxima_nova_rgregular"/>
              </a:rPr>
              <a:t>All cases of IE develop from a commonly shared process, as follows:</a:t>
            </a:r>
          </a:p>
          <a:p>
            <a:pPr algn="l">
              <a:buFont typeface="+mj-lt"/>
              <a:buAutoNum type="arabicPeriod"/>
            </a:pPr>
            <a:r>
              <a:rPr lang="en-GB" b="0" i="0" u="none" strike="noStrike" dirty="0" err="1">
                <a:solidFill>
                  <a:srgbClr val="007CB0"/>
                </a:solidFill>
                <a:effectLst/>
                <a:latin typeface="proxima_nova_rgregular"/>
                <a:hlinkClick r:id="rId2"/>
              </a:rPr>
              <a:t>Bacteremia</a:t>
            </a:r>
            <a:r>
              <a:rPr lang="en-GB" b="0" i="0" dirty="0">
                <a:solidFill>
                  <a:srgbClr val="2A2A2A"/>
                </a:solidFill>
                <a:effectLst/>
                <a:latin typeface="proxima_nova_rgregular"/>
              </a:rPr>
              <a:t> (nosocomial or spontaneous) that delivers the organisms to the surface of the valve</a:t>
            </a:r>
          </a:p>
          <a:p>
            <a:pPr algn="l">
              <a:buFont typeface="+mj-lt"/>
              <a:buAutoNum type="arabicPeriod"/>
            </a:pPr>
            <a:r>
              <a:rPr lang="en-GB" b="0" i="0" dirty="0">
                <a:solidFill>
                  <a:srgbClr val="2A2A2A"/>
                </a:solidFill>
                <a:effectLst/>
                <a:latin typeface="proxima_nova_rgregular"/>
              </a:rPr>
              <a:t>Adherence of the organisms</a:t>
            </a:r>
          </a:p>
          <a:p>
            <a:pPr algn="l">
              <a:buFont typeface="+mj-lt"/>
              <a:buAutoNum type="arabicPeriod"/>
            </a:pPr>
            <a:r>
              <a:rPr lang="en-GB" b="0" i="0" dirty="0">
                <a:solidFill>
                  <a:srgbClr val="2A2A2A"/>
                </a:solidFill>
                <a:effectLst/>
                <a:latin typeface="proxima_nova_rgregular"/>
              </a:rPr>
              <a:t>Eventual invasion of the valvular leaflets</a:t>
            </a:r>
          </a:p>
          <a:p>
            <a:endParaRPr lang="en-US" dirty="0"/>
          </a:p>
        </p:txBody>
      </p:sp>
    </p:spTree>
    <p:extLst>
      <p:ext uri="{BB962C8B-B14F-4D97-AF65-F5344CB8AC3E}">
        <p14:creationId xmlns:p14="http://schemas.microsoft.com/office/powerpoint/2010/main" val="620322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D8E4-706E-C0B9-094A-47A10329C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38B4FF-B2C5-8E83-A701-E282B3AC6221}"/>
              </a:ext>
            </a:extLst>
          </p:cNvPr>
          <p:cNvSpPr>
            <a:spLocks noGrp="1"/>
          </p:cNvSpPr>
          <p:nvPr>
            <p:ph idx="1"/>
          </p:nvPr>
        </p:nvSpPr>
        <p:spPr/>
        <p:txBody>
          <a:bodyPr>
            <a:normAutofit fontScale="92500" lnSpcReduction="10000"/>
          </a:bodyPr>
          <a:lstStyle/>
          <a:p>
            <a:pPr algn="l"/>
            <a:r>
              <a:rPr lang="en-GB" b="0" i="0" dirty="0">
                <a:solidFill>
                  <a:srgbClr val="2A2A2A"/>
                </a:solidFill>
                <a:effectLst/>
                <a:latin typeface="proxima_nova_rgregular"/>
              </a:rPr>
              <a:t>The common denominator for adherence and invasion is nonbacterial thrombotic endocarditis, a sterile fibrin-platelet vegetation. The development of subacute IE depends on a bacterial inoculum sufficient to allow invasion of the </a:t>
            </a:r>
            <a:r>
              <a:rPr lang="en-GB" b="0" i="0" dirty="0" err="1">
                <a:solidFill>
                  <a:srgbClr val="2A2A2A"/>
                </a:solidFill>
                <a:effectLst/>
                <a:latin typeface="proxima_nova_rgregular"/>
              </a:rPr>
              <a:t>preexistent</a:t>
            </a:r>
            <a:r>
              <a:rPr lang="en-GB" b="0" i="0" dirty="0">
                <a:solidFill>
                  <a:srgbClr val="2A2A2A"/>
                </a:solidFill>
                <a:effectLst/>
                <a:latin typeface="proxima_nova_rgregular"/>
              </a:rPr>
              <a:t> thrombus. This critical mass is the result of bacterial clumping produced by agglutinating antibodies.</a:t>
            </a:r>
          </a:p>
          <a:p>
            <a:pPr algn="l"/>
            <a:r>
              <a:rPr lang="en-GB" b="0" i="0" dirty="0">
                <a:solidFill>
                  <a:srgbClr val="2A2A2A"/>
                </a:solidFill>
                <a:effectLst/>
                <a:latin typeface="proxima_nova_rgregular"/>
              </a:rPr>
              <a:t>In acute IE, the thrombus may be produced by the invading organism (</a:t>
            </a:r>
            <a:r>
              <a:rPr lang="en-GB" b="0" i="0" dirty="0" err="1">
                <a:solidFill>
                  <a:srgbClr val="2A2A2A"/>
                </a:solidFill>
                <a:effectLst/>
                <a:latin typeface="proxima_nova_rgregular"/>
              </a:rPr>
              <a:t>ie</a:t>
            </a:r>
            <a:r>
              <a:rPr lang="en-GB" b="0" i="0" dirty="0">
                <a:solidFill>
                  <a:srgbClr val="2A2A2A"/>
                </a:solidFill>
                <a:effectLst/>
                <a:latin typeface="proxima_nova_rgregular"/>
              </a:rPr>
              <a:t>, </a:t>
            </a:r>
            <a:r>
              <a:rPr lang="en-GB" b="0" i="1" dirty="0">
                <a:solidFill>
                  <a:srgbClr val="2A2A2A"/>
                </a:solidFill>
                <a:effectLst/>
                <a:latin typeface="proxima_nova_rgregular"/>
              </a:rPr>
              <a:t>S aureus</a:t>
            </a:r>
            <a:r>
              <a:rPr lang="en-GB" b="0" i="0" dirty="0">
                <a:solidFill>
                  <a:srgbClr val="2A2A2A"/>
                </a:solidFill>
                <a:effectLst/>
                <a:latin typeface="proxima_nova_rgregular"/>
              </a:rPr>
              <a:t>) or by valvular trauma from intravenous catheters or pacing wires (</a:t>
            </a:r>
            <a:r>
              <a:rPr lang="en-GB" b="0" i="0" dirty="0" err="1">
                <a:solidFill>
                  <a:srgbClr val="2A2A2A"/>
                </a:solidFill>
                <a:effectLst/>
                <a:latin typeface="proxima_nova_rgregular"/>
              </a:rPr>
              <a:t>ie</a:t>
            </a:r>
            <a:r>
              <a:rPr lang="en-GB" b="0" i="0" dirty="0">
                <a:solidFill>
                  <a:srgbClr val="2A2A2A"/>
                </a:solidFill>
                <a:effectLst/>
                <a:latin typeface="proxima_nova_rgregular"/>
              </a:rPr>
              <a:t>, NIE/HCIE). </a:t>
            </a:r>
            <a:r>
              <a:rPr lang="en-GB" b="0" i="1" dirty="0">
                <a:solidFill>
                  <a:srgbClr val="2A2A2A"/>
                </a:solidFill>
                <a:effectLst/>
                <a:latin typeface="proxima_nova_rgregular"/>
              </a:rPr>
              <a:t>S</a:t>
            </a:r>
            <a:r>
              <a:rPr lang="en-GB" b="0" i="0" dirty="0">
                <a:solidFill>
                  <a:srgbClr val="2A2A2A"/>
                </a:solidFill>
                <a:effectLst/>
                <a:latin typeface="proxima_nova_rgregular"/>
              </a:rPr>
              <a:t> </a:t>
            </a:r>
            <a:r>
              <a:rPr lang="en-GB" b="0" i="1" dirty="0">
                <a:solidFill>
                  <a:srgbClr val="2A2A2A"/>
                </a:solidFill>
                <a:effectLst/>
                <a:latin typeface="proxima_nova_rgregular"/>
              </a:rPr>
              <a:t>aureus</a:t>
            </a:r>
            <a:r>
              <a:rPr lang="en-GB" b="0" i="0" dirty="0">
                <a:solidFill>
                  <a:srgbClr val="2A2A2A"/>
                </a:solidFill>
                <a:effectLst/>
                <a:latin typeface="proxima_nova_rgregular"/>
              </a:rPr>
              <a:t> can invade the endothelial cells (endotheliosis) and increase the expression of adhesion molecules and of procoagulant activity on the cellular surface. Nonbacterial thrombotic endocarditis may result from stress, renal failure, malnutrition, </a:t>
            </a:r>
            <a:r>
              <a:rPr lang="en-GB" b="0" i="0" u="none" strike="noStrike" dirty="0">
                <a:solidFill>
                  <a:srgbClr val="007CB0"/>
                </a:solidFill>
                <a:effectLst/>
                <a:latin typeface="proxima_nova_rgregular"/>
                <a:hlinkClick r:id="rId2"/>
              </a:rPr>
              <a:t>systemic lupus erythematosus</a:t>
            </a:r>
            <a:r>
              <a:rPr lang="en-GB" b="0" i="0" dirty="0">
                <a:solidFill>
                  <a:srgbClr val="2A2A2A"/>
                </a:solidFill>
                <a:effectLst/>
                <a:latin typeface="proxima_nova_rgregular"/>
              </a:rPr>
              <a:t>, or neoplasia.</a:t>
            </a:r>
          </a:p>
          <a:p>
            <a:endParaRPr lang="en-US" dirty="0"/>
          </a:p>
        </p:txBody>
      </p:sp>
    </p:spTree>
    <p:extLst>
      <p:ext uri="{BB962C8B-B14F-4D97-AF65-F5344CB8AC3E}">
        <p14:creationId xmlns:p14="http://schemas.microsoft.com/office/powerpoint/2010/main" val="2031696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8B28C-6087-772F-7B94-A77997AACBC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BA786F4-A3B6-14D3-C340-2EA5529EA4B2}"/>
              </a:ext>
            </a:extLst>
          </p:cNvPr>
          <p:cNvSpPr>
            <a:spLocks noGrp="1"/>
          </p:cNvSpPr>
          <p:nvPr>
            <p:ph idx="1"/>
          </p:nvPr>
        </p:nvSpPr>
        <p:spPr/>
        <p:txBody>
          <a:bodyPr>
            <a:normAutofit fontScale="92500" lnSpcReduction="20000"/>
          </a:bodyPr>
          <a:lstStyle/>
          <a:p>
            <a:pPr algn="l"/>
            <a:r>
              <a:rPr lang="en-GB" b="0" i="0" dirty="0">
                <a:solidFill>
                  <a:srgbClr val="2A2A2A"/>
                </a:solidFill>
                <a:effectLst/>
                <a:latin typeface="proxima_nova_rgregular"/>
              </a:rPr>
              <a:t>The Venturi effect also contributes to the development and location of nonbacterial thrombotic endocarditis. This principle explains why bacteria and the fibrin-platelet thrombus are deposited on the sides of the low-pressure sink that lies just beyond a narrowing or stenosis.</a:t>
            </a:r>
          </a:p>
          <a:p>
            <a:pPr algn="l"/>
            <a:r>
              <a:rPr lang="en-GB" b="0" i="0" dirty="0">
                <a:solidFill>
                  <a:srgbClr val="2A2A2A"/>
                </a:solidFill>
                <a:effectLst/>
                <a:latin typeface="proxima_nova_rgregular"/>
              </a:rPr>
              <a:t>In patients with mitral insufficiency, bacteria and the fibrin-platelet thrombus are located on the atrial surface of the valve. In patients with aortic insufficiency, they are located on the ventricular side. In these examples, the atria and ventricles are the low-pressure sinks. In the case of a ventricular septal defect, the low-pressure sink is the right ventricle and the thrombus is found on the right side of the defect.</a:t>
            </a:r>
          </a:p>
          <a:p>
            <a:pPr algn="l"/>
            <a:r>
              <a:rPr lang="en-GB" b="0" i="0" dirty="0">
                <a:solidFill>
                  <a:srgbClr val="2A2A2A"/>
                </a:solidFill>
                <a:effectLst/>
                <a:latin typeface="proxima_nova_rgregular"/>
              </a:rPr>
              <a:t>Nonbacterial thrombotic endocarditis also may form on the endocardium of the right ventricle, opposite the orifice that has been damaged by the jet of blood flowing through the defect (</a:t>
            </a:r>
            <a:r>
              <a:rPr lang="en-GB" b="0" i="0" dirty="0" err="1">
                <a:solidFill>
                  <a:srgbClr val="2A2A2A"/>
                </a:solidFill>
                <a:effectLst/>
                <a:latin typeface="proxima_nova_rgregular"/>
              </a:rPr>
              <a:t>ie</a:t>
            </a:r>
            <a:r>
              <a:rPr lang="en-GB" b="0" i="0" dirty="0">
                <a:solidFill>
                  <a:srgbClr val="2A2A2A"/>
                </a:solidFill>
                <a:effectLst/>
                <a:latin typeface="proxima_nova_rgregular"/>
              </a:rPr>
              <a:t>, the MacCallum patch).</a:t>
            </a:r>
          </a:p>
          <a:p>
            <a:endParaRPr lang="en-US" dirty="0"/>
          </a:p>
        </p:txBody>
      </p:sp>
    </p:spTree>
    <p:extLst>
      <p:ext uri="{BB962C8B-B14F-4D97-AF65-F5344CB8AC3E}">
        <p14:creationId xmlns:p14="http://schemas.microsoft.com/office/powerpoint/2010/main" val="1200457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82342-0F9A-0604-C1D6-8C7D1DAFA5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3CCEC9A-40AD-CA72-5499-7157F6C018D2}"/>
              </a:ext>
            </a:extLst>
          </p:cNvPr>
          <p:cNvSpPr>
            <a:spLocks noGrp="1"/>
          </p:cNvSpPr>
          <p:nvPr>
            <p:ph idx="1"/>
          </p:nvPr>
        </p:nvSpPr>
        <p:spPr/>
        <p:txBody>
          <a:bodyPr/>
          <a:lstStyle/>
          <a:p>
            <a:r>
              <a:rPr lang="en-GB" b="0" i="0" dirty="0" err="1">
                <a:solidFill>
                  <a:srgbClr val="2A2A2A"/>
                </a:solidFill>
                <a:effectLst/>
                <a:latin typeface="proxima_nova_rgregular"/>
              </a:rPr>
              <a:t>Bacteremia</a:t>
            </a:r>
            <a:r>
              <a:rPr lang="en-GB" b="0" i="0" dirty="0">
                <a:solidFill>
                  <a:srgbClr val="2A2A2A"/>
                </a:solidFill>
                <a:effectLst/>
                <a:latin typeface="proxima_nova_rgregular"/>
              </a:rPr>
              <a:t> (either spontaneous or resulting from an invasive procedure) infects the sterile fibrin-platelet vegetation described above. Bloodstream infections develop from various extracardiac types of infection, such as pneumonias or pyelonephritis, but most commonly from gingival disease. Of those with high-grade gingivitis, 10% have recurrent transient </a:t>
            </a:r>
            <a:r>
              <a:rPr lang="en-GB" b="0" i="0" dirty="0" err="1">
                <a:solidFill>
                  <a:srgbClr val="2A2A2A"/>
                </a:solidFill>
                <a:effectLst/>
                <a:latin typeface="proxima_nova_rgregular"/>
              </a:rPr>
              <a:t>bacteremias</a:t>
            </a:r>
            <a:r>
              <a:rPr lang="en-GB" b="0" i="0" dirty="0">
                <a:solidFill>
                  <a:srgbClr val="2A2A2A"/>
                </a:solidFill>
                <a:effectLst/>
                <a:latin typeface="proxima_nova_rgregular"/>
              </a:rPr>
              <a:t> (usually streptococcal species). Most cases of subacute disease are secondary to the </a:t>
            </a:r>
            <a:r>
              <a:rPr lang="en-GB" b="0" i="0" dirty="0" err="1">
                <a:solidFill>
                  <a:srgbClr val="2A2A2A"/>
                </a:solidFill>
                <a:effectLst/>
                <a:latin typeface="proxima_nova_rgregular"/>
              </a:rPr>
              <a:t>bacteremias</a:t>
            </a:r>
            <a:r>
              <a:rPr lang="en-GB" b="0" i="0" dirty="0">
                <a:solidFill>
                  <a:srgbClr val="2A2A2A"/>
                </a:solidFill>
                <a:effectLst/>
                <a:latin typeface="proxima_nova_rgregular"/>
              </a:rPr>
              <a:t> that develop from the activities of daily living (</a:t>
            </a:r>
            <a:r>
              <a:rPr lang="en-GB" b="0" i="0" dirty="0" err="1">
                <a:solidFill>
                  <a:srgbClr val="2A2A2A"/>
                </a:solidFill>
                <a:effectLst/>
                <a:latin typeface="proxima_nova_rgregular"/>
              </a:rPr>
              <a:t>eg</a:t>
            </a:r>
            <a:r>
              <a:rPr lang="en-GB" b="0" i="0" dirty="0">
                <a:solidFill>
                  <a:srgbClr val="2A2A2A"/>
                </a:solidFill>
                <a:effectLst/>
                <a:latin typeface="proxima_nova_rgregular"/>
              </a:rPr>
              <a:t>, tooth brushing, bowel movements).</a:t>
            </a:r>
            <a:endParaRPr lang="en-US" dirty="0"/>
          </a:p>
        </p:txBody>
      </p:sp>
    </p:spTree>
    <p:extLst>
      <p:ext uri="{BB962C8B-B14F-4D97-AF65-F5344CB8AC3E}">
        <p14:creationId xmlns:p14="http://schemas.microsoft.com/office/powerpoint/2010/main" val="294916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87E91-289E-9030-9A4F-28132DA427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453028-8454-6765-12E5-74EAC44464CC}"/>
              </a:ext>
            </a:extLst>
          </p:cNvPr>
          <p:cNvSpPr>
            <a:spLocks noGrp="1"/>
          </p:cNvSpPr>
          <p:nvPr>
            <p:ph idx="1"/>
          </p:nvPr>
        </p:nvSpPr>
        <p:spPr/>
        <p:txBody>
          <a:bodyPr>
            <a:normAutofit fontScale="40000" lnSpcReduction="20000"/>
          </a:bodyPr>
          <a:lstStyle/>
          <a:p>
            <a:pPr algn="l"/>
            <a:r>
              <a:rPr lang="en-GB" b="0" i="0" dirty="0">
                <a:solidFill>
                  <a:srgbClr val="2A2A2A"/>
                </a:solidFill>
                <a:effectLst/>
                <a:latin typeface="proxima_nova_rgregular"/>
              </a:rPr>
              <a:t>The skin is quite resistant to </a:t>
            </a:r>
            <a:r>
              <a:rPr lang="en-GB" b="0" i="1" dirty="0">
                <a:solidFill>
                  <a:srgbClr val="2A2A2A"/>
                </a:solidFill>
                <a:effectLst/>
                <a:latin typeface="proxima_nova_rgregular"/>
              </a:rPr>
              <a:t>S aureus</a:t>
            </a:r>
            <a:r>
              <a:rPr lang="en-GB" b="0" i="0" dirty="0">
                <a:solidFill>
                  <a:srgbClr val="2A2A2A"/>
                </a:solidFill>
                <a:effectLst/>
                <a:latin typeface="proxima_nova_rgregular"/>
              </a:rPr>
              <a:t> infection, largely as a result of its production of antimicrobial peptides. Soong et al discovered that, in vitro, the secretion of alpha toxin by </a:t>
            </a:r>
            <a:r>
              <a:rPr lang="en-GB" b="0" i="1" dirty="0">
                <a:solidFill>
                  <a:srgbClr val="2A2A2A"/>
                </a:solidFill>
                <a:effectLst/>
                <a:latin typeface="proxima_nova_rgregular"/>
              </a:rPr>
              <a:t>S aureus</a:t>
            </a:r>
            <a:r>
              <a:rPr lang="en-GB" b="0" i="0" dirty="0">
                <a:solidFill>
                  <a:srgbClr val="2A2A2A"/>
                </a:solidFill>
                <a:effectLst/>
                <a:latin typeface="proxima_nova_rgregular"/>
              </a:rPr>
              <a:t> allows the organism to successfully penetrate the keratinocyte layer. This could explain the presence of staphylococcal </a:t>
            </a:r>
            <a:r>
              <a:rPr lang="en-GB" b="0" i="0" dirty="0" err="1">
                <a:solidFill>
                  <a:srgbClr val="2A2A2A"/>
                </a:solidFill>
                <a:effectLst/>
                <a:latin typeface="proxima_nova_rgregular"/>
              </a:rPr>
              <a:t>bacteremia</a:t>
            </a:r>
            <a:r>
              <a:rPr lang="en-GB" b="0" i="0" dirty="0">
                <a:solidFill>
                  <a:srgbClr val="2A2A2A"/>
                </a:solidFill>
                <a:effectLst/>
                <a:latin typeface="proxima_nova_rgregular"/>
              </a:rPr>
              <a:t> in the absence of any gross damage to the epithelial layer.</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27</a:t>
            </a:r>
            <a:r>
              <a:rPr lang="en-GB" b="0" i="0" baseline="30000" dirty="0">
                <a:solidFill>
                  <a:srgbClr val="2A2A2A"/>
                </a:solidFill>
                <a:effectLst/>
                <a:latin typeface="proxima_nova_rgregular"/>
              </a:rPr>
              <a:t>, </a:t>
            </a:r>
            <a:r>
              <a:rPr lang="en-GB" b="0" i="0" u="none" strike="noStrike" baseline="30000" dirty="0">
                <a:solidFill>
                  <a:srgbClr val="007CB0"/>
                </a:solidFill>
                <a:effectLst/>
                <a:latin typeface="proxima_nova_rgregular"/>
              </a:rPr>
              <a:t>29</a:t>
            </a:r>
            <a:r>
              <a:rPr lang="en-GB" b="0" i="0" baseline="30000" dirty="0">
                <a:solidFill>
                  <a:srgbClr val="2A2A2A"/>
                </a:solidFill>
                <a:effectLst/>
                <a:latin typeface="proxima_nova_rgregular"/>
              </a:rPr>
              <a:t>]</a:t>
            </a:r>
            <a:endParaRPr lang="en-GB" b="0" i="0" dirty="0">
              <a:solidFill>
                <a:srgbClr val="2A2A2A"/>
              </a:solidFill>
              <a:effectLst/>
              <a:latin typeface="proxima_nova_rgregular"/>
            </a:endParaRPr>
          </a:p>
          <a:p>
            <a:pPr algn="l"/>
            <a:r>
              <a:rPr lang="en-GB" b="0" i="0" dirty="0" err="1">
                <a:solidFill>
                  <a:srgbClr val="2A2A2A"/>
                </a:solidFill>
                <a:effectLst/>
                <a:latin typeface="proxima_nova_rgregular"/>
              </a:rPr>
              <a:t>Bacteremia</a:t>
            </a:r>
            <a:r>
              <a:rPr lang="en-GB" b="0" i="0" dirty="0">
                <a:solidFill>
                  <a:srgbClr val="2A2A2A"/>
                </a:solidFill>
                <a:effectLst/>
                <a:latin typeface="proxima_nova_rgregular"/>
              </a:rPr>
              <a:t> can result from various invasive procedures, ranging from oral surgery to sclerotherapy of esophageal varices to genitourinary surgeries to various abdominal operations. The potential for invasive procedures to produce a </a:t>
            </a:r>
            <a:r>
              <a:rPr lang="en-GB" b="0" i="0" dirty="0" err="1">
                <a:solidFill>
                  <a:srgbClr val="2A2A2A"/>
                </a:solidFill>
                <a:effectLst/>
                <a:latin typeface="proxima_nova_rgregular"/>
              </a:rPr>
              <a:t>bacteremia</a:t>
            </a:r>
            <a:r>
              <a:rPr lang="en-GB" b="0" i="0" dirty="0">
                <a:solidFill>
                  <a:srgbClr val="2A2A2A"/>
                </a:solidFill>
                <a:effectLst/>
                <a:latin typeface="proxima_nova_rgregular"/>
              </a:rPr>
              <a:t> varies greatly. Procedures, rates, and organisms are as follows:</a:t>
            </a:r>
          </a:p>
          <a:p>
            <a:pPr algn="l">
              <a:buFont typeface="Arial" panose="020B0604020202020204" pitchFamily="34" charset="0"/>
              <a:buChar char="•"/>
            </a:pPr>
            <a:r>
              <a:rPr lang="en-GB" b="0" i="0" dirty="0">
                <a:solidFill>
                  <a:srgbClr val="2A2A2A"/>
                </a:solidFill>
                <a:effectLst/>
                <a:latin typeface="proxima_nova_rgregular"/>
              </a:rPr>
              <a:t>Endoscopy - Rate of 0-20%; coagulase-negative staphylococci (</a:t>
            </a:r>
            <a:r>
              <a:rPr lang="en-GB" b="0" i="0" dirty="0" err="1">
                <a:solidFill>
                  <a:srgbClr val="2A2A2A"/>
                </a:solidFill>
                <a:effectLst/>
                <a:latin typeface="proxima_nova_rgregular"/>
              </a:rPr>
              <a:t>CoNS</a:t>
            </a:r>
            <a:r>
              <a:rPr lang="en-GB" b="0" i="0" dirty="0">
                <a:solidFill>
                  <a:srgbClr val="2A2A2A"/>
                </a:solidFill>
                <a:effectLst/>
                <a:latin typeface="proxima_nova_rgregular"/>
              </a:rPr>
              <a:t>), streptococci, </a:t>
            </a:r>
            <a:r>
              <a:rPr lang="en-GB" b="0" i="0" dirty="0" err="1">
                <a:solidFill>
                  <a:srgbClr val="2A2A2A"/>
                </a:solidFill>
                <a:effectLst/>
                <a:latin typeface="proxima_nova_rgregular"/>
              </a:rPr>
              <a:t>diphtheroids</a:t>
            </a:r>
            <a:endParaRPr lang="en-GB" b="0" i="0" dirty="0">
              <a:solidFill>
                <a:srgbClr val="2A2A2A"/>
              </a:solidFill>
              <a:effectLst/>
              <a:latin typeface="proxima_nova_rgregular"/>
            </a:endParaRPr>
          </a:p>
          <a:p>
            <a:pPr algn="l">
              <a:buFont typeface="Arial" panose="020B0604020202020204" pitchFamily="34" charset="0"/>
              <a:buChar char="•"/>
            </a:pPr>
            <a:r>
              <a:rPr lang="en-GB" b="0" i="0" u="none" strike="noStrike" dirty="0">
                <a:solidFill>
                  <a:srgbClr val="007CB0"/>
                </a:solidFill>
                <a:effectLst/>
                <a:latin typeface="proxima_nova_rgregular"/>
                <a:hlinkClick r:id="rId2"/>
              </a:rPr>
              <a:t>Colonoscopy</a:t>
            </a:r>
            <a:r>
              <a:rPr lang="en-GB" b="0" i="0" dirty="0">
                <a:solidFill>
                  <a:srgbClr val="2A2A2A"/>
                </a:solidFill>
                <a:effectLst/>
                <a:latin typeface="proxima_nova_rgregular"/>
              </a:rPr>
              <a:t> - Rate of 0-20%; </a:t>
            </a:r>
            <a:r>
              <a:rPr lang="en-GB" b="0" i="1" dirty="0">
                <a:solidFill>
                  <a:srgbClr val="2A2A2A"/>
                </a:solidFill>
                <a:effectLst/>
                <a:latin typeface="proxima_nova_rgregular"/>
              </a:rPr>
              <a:t>Escherichia coli, Bacteroides</a:t>
            </a:r>
            <a:r>
              <a:rPr lang="en-GB" b="0" i="0" dirty="0">
                <a:solidFill>
                  <a:srgbClr val="2A2A2A"/>
                </a:solidFill>
                <a:effectLst/>
                <a:latin typeface="proxima_nova_rgregular"/>
              </a:rPr>
              <a:t> species</a:t>
            </a:r>
          </a:p>
          <a:p>
            <a:pPr algn="l">
              <a:buFont typeface="Arial" panose="020B0604020202020204" pitchFamily="34" charset="0"/>
              <a:buChar char="•"/>
            </a:pPr>
            <a:r>
              <a:rPr lang="en-GB" b="0" i="0" dirty="0">
                <a:solidFill>
                  <a:srgbClr val="2A2A2A"/>
                </a:solidFill>
                <a:effectLst/>
                <a:latin typeface="proxima_nova_rgregular"/>
              </a:rPr>
              <a:t>Barium enema - Rate of 0-20%; enterococci, aerobic and anaerobic gram-negative rods</a:t>
            </a:r>
          </a:p>
          <a:p>
            <a:pPr algn="l">
              <a:buFont typeface="Arial" panose="020B0604020202020204" pitchFamily="34" charset="0"/>
              <a:buChar char="•"/>
            </a:pPr>
            <a:r>
              <a:rPr lang="en-GB" b="0" i="0" dirty="0">
                <a:solidFill>
                  <a:srgbClr val="2A2A2A"/>
                </a:solidFill>
                <a:effectLst/>
                <a:latin typeface="proxima_nova_rgregular"/>
              </a:rPr>
              <a:t>Dental extractions - Rate of 40-100%; </a:t>
            </a:r>
            <a:r>
              <a:rPr lang="en-GB" b="0" i="1" dirty="0">
                <a:solidFill>
                  <a:srgbClr val="2A2A2A"/>
                </a:solidFill>
                <a:effectLst/>
                <a:latin typeface="proxima_nova_rgregular"/>
              </a:rPr>
              <a:t>S </a:t>
            </a:r>
            <a:r>
              <a:rPr lang="en-GB" b="0" i="1" dirty="0" err="1">
                <a:solidFill>
                  <a:srgbClr val="2A2A2A"/>
                </a:solidFill>
                <a:effectLst/>
                <a:latin typeface="proxima_nova_rgregular"/>
              </a:rPr>
              <a:t>viridans</a:t>
            </a:r>
            <a:endParaRPr lang="en-GB" b="0" i="0" dirty="0">
              <a:solidFill>
                <a:srgbClr val="2A2A2A"/>
              </a:solidFill>
              <a:effectLst/>
              <a:latin typeface="proxima_nova_rgregular"/>
            </a:endParaRPr>
          </a:p>
          <a:p>
            <a:pPr algn="l">
              <a:buFont typeface="Arial" panose="020B0604020202020204" pitchFamily="34" charset="0"/>
              <a:buChar char="•"/>
            </a:pPr>
            <a:r>
              <a:rPr lang="en-GB" b="0" i="0" u="none" strike="noStrike" dirty="0">
                <a:solidFill>
                  <a:srgbClr val="007CB0"/>
                </a:solidFill>
                <a:effectLst/>
                <a:latin typeface="proxima_nova_rgregular"/>
                <a:hlinkClick r:id="rId3"/>
              </a:rPr>
              <a:t>Transurethral resection of the prostate</a:t>
            </a:r>
            <a:r>
              <a:rPr lang="en-GB" b="0" i="0" dirty="0">
                <a:solidFill>
                  <a:srgbClr val="2A2A2A"/>
                </a:solidFill>
                <a:effectLst/>
                <a:latin typeface="proxima_nova_rgregular"/>
              </a:rPr>
              <a:t> - Rate of 20-40%; coliforms, enterococci, </a:t>
            </a:r>
            <a:r>
              <a:rPr lang="en-GB" b="0" i="1" dirty="0">
                <a:solidFill>
                  <a:srgbClr val="2A2A2A"/>
                </a:solidFill>
                <a:effectLst/>
                <a:latin typeface="proxima_nova_rgregular"/>
              </a:rPr>
              <a:t>S aureus</a:t>
            </a:r>
            <a:endParaRPr lang="en-GB" b="0" i="0" dirty="0">
              <a:solidFill>
                <a:srgbClr val="2A2A2A"/>
              </a:solidFill>
              <a:effectLst/>
              <a:latin typeface="proxima_nova_rgregular"/>
            </a:endParaRPr>
          </a:p>
          <a:p>
            <a:pPr algn="l">
              <a:buFont typeface="Arial" panose="020B0604020202020204" pitchFamily="34" charset="0"/>
              <a:buChar char="•"/>
            </a:pPr>
            <a:r>
              <a:rPr lang="en-GB" b="0" i="0" dirty="0" err="1">
                <a:solidFill>
                  <a:srgbClr val="2A2A2A"/>
                </a:solidFill>
                <a:effectLst/>
                <a:latin typeface="proxima_nova_rgregular"/>
              </a:rPr>
              <a:t>Transesophageal</a:t>
            </a:r>
            <a:r>
              <a:rPr lang="en-GB" b="0" i="0" dirty="0">
                <a:solidFill>
                  <a:srgbClr val="2A2A2A"/>
                </a:solidFill>
                <a:effectLst/>
                <a:latin typeface="proxima_nova_rgregular"/>
              </a:rPr>
              <a:t> echocardiography - Rate of 0-20%; </a:t>
            </a:r>
            <a:r>
              <a:rPr lang="en-GB" b="0" i="1" dirty="0">
                <a:solidFill>
                  <a:srgbClr val="2A2A2A"/>
                </a:solidFill>
                <a:effectLst/>
                <a:latin typeface="proxima_nova_rgregular"/>
              </a:rPr>
              <a:t>S </a:t>
            </a:r>
            <a:r>
              <a:rPr lang="en-GB" b="0" i="1" dirty="0" err="1">
                <a:solidFill>
                  <a:srgbClr val="2A2A2A"/>
                </a:solidFill>
                <a:effectLst/>
                <a:latin typeface="proxima_nova_rgregular"/>
              </a:rPr>
              <a:t>viridans</a:t>
            </a:r>
            <a:r>
              <a:rPr lang="en-GB" b="0" i="1" dirty="0">
                <a:solidFill>
                  <a:srgbClr val="2A2A2A"/>
                </a:solidFill>
                <a:effectLst/>
                <a:latin typeface="proxima_nova_rgregular"/>
              </a:rPr>
              <a:t>,</a:t>
            </a:r>
            <a:r>
              <a:rPr lang="en-GB" b="0" i="0" dirty="0">
                <a:solidFill>
                  <a:srgbClr val="2A2A2A"/>
                </a:solidFill>
                <a:effectLst/>
                <a:latin typeface="proxima_nova_rgregular"/>
              </a:rPr>
              <a:t> anaerobic organisms, streptococci</a:t>
            </a:r>
          </a:p>
          <a:p>
            <a:pPr algn="l"/>
            <a:r>
              <a:rPr lang="en-GB" b="0" i="0" dirty="0">
                <a:solidFill>
                  <a:srgbClr val="2A2A2A"/>
                </a:solidFill>
                <a:effectLst/>
                <a:latin typeface="proxima_nova_rgregular"/>
              </a:rPr>
              <a:t>The incidence of nosocomial </a:t>
            </a:r>
            <a:r>
              <a:rPr lang="en-GB" b="0" i="0" dirty="0" err="1">
                <a:solidFill>
                  <a:srgbClr val="2A2A2A"/>
                </a:solidFill>
                <a:effectLst/>
                <a:latin typeface="proxima_nova_rgregular"/>
              </a:rPr>
              <a:t>bacteremias</a:t>
            </a:r>
            <a:r>
              <a:rPr lang="en-GB" b="0" i="0" dirty="0">
                <a:solidFill>
                  <a:srgbClr val="2A2A2A"/>
                </a:solidFill>
                <a:effectLst/>
                <a:latin typeface="proxima_nova_rgregular"/>
              </a:rPr>
              <a:t>, mostly associated with intravascular lines, has more than doubled in the last few years. Up to 90% of BSIs caused by these devices are secondary to the placement of various types of central venous catheters. Hickman and </a:t>
            </a:r>
            <a:r>
              <a:rPr lang="en-GB" b="0" i="0" dirty="0" err="1">
                <a:solidFill>
                  <a:srgbClr val="2A2A2A"/>
                </a:solidFill>
                <a:effectLst/>
                <a:latin typeface="proxima_nova_rgregular"/>
              </a:rPr>
              <a:t>Broviac</a:t>
            </a:r>
            <a:r>
              <a:rPr lang="en-GB" b="0" i="0" dirty="0">
                <a:solidFill>
                  <a:srgbClr val="2A2A2A"/>
                </a:solidFill>
                <a:effectLst/>
                <a:latin typeface="proxima_nova_rgregular"/>
              </a:rPr>
              <a:t> catheters are associated with the lowest rates, presumably because of their Dacron cuffs. Peripherally placed central venous catheters are associated with similar rates.</a:t>
            </a:r>
          </a:p>
          <a:p>
            <a:pPr algn="l"/>
            <a:r>
              <a:rPr lang="en-GB" b="0" i="0" dirty="0">
                <a:solidFill>
                  <a:srgbClr val="2A2A2A"/>
                </a:solidFill>
                <a:effectLst/>
                <a:latin typeface="proxima_nova_rgregular"/>
              </a:rPr>
              <a:t>Intravascular catheters are infected from 1 of the following 4 sources:</a:t>
            </a:r>
          </a:p>
          <a:p>
            <a:pPr algn="l">
              <a:buFont typeface="Arial" panose="020B0604020202020204" pitchFamily="34" charset="0"/>
              <a:buChar char="•"/>
            </a:pPr>
            <a:r>
              <a:rPr lang="en-GB" b="0" i="0" dirty="0">
                <a:solidFill>
                  <a:srgbClr val="2A2A2A"/>
                </a:solidFill>
                <a:effectLst/>
                <a:latin typeface="proxima_nova_rgregular"/>
              </a:rPr>
              <a:t>Infection of the insertion site</a:t>
            </a:r>
          </a:p>
          <a:p>
            <a:pPr algn="l">
              <a:buFont typeface="Arial" panose="020B0604020202020204" pitchFamily="34" charset="0"/>
              <a:buChar char="•"/>
            </a:pPr>
            <a:r>
              <a:rPr lang="en-GB" b="0" i="0" dirty="0">
                <a:solidFill>
                  <a:srgbClr val="2A2A2A"/>
                </a:solidFill>
                <a:effectLst/>
                <a:latin typeface="proxima_nova_rgregular"/>
              </a:rPr>
              <a:t>Infection of the catheter</a:t>
            </a:r>
          </a:p>
          <a:p>
            <a:pPr algn="l">
              <a:buFont typeface="Arial" panose="020B0604020202020204" pitchFamily="34" charset="0"/>
              <a:buChar char="•"/>
            </a:pPr>
            <a:r>
              <a:rPr lang="en-GB" b="0" i="0" dirty="0" err="1">
                <a:solidFill>
                  <a:srgbClr val="2A2A2A"/>
                </a:solidFill>
                <a:effectLst/>
                <a:latin typeface="proxima_nova_rgregular"/>
              </a:rPr>
              <a:t>Bacteremia</a:t>
            </a:r>
            <a:r>
              <a:rPr lang="en-GB" b="0" i="0" dirty="0">
                <a:solidFill>
                  <a:srgbClr val="2A2A2A"/>
                </a:solidFill>
                <a:effectLst/>
                <a:latin typeface="proxima_nova_rgregular"/>
              </a:rPr>
              <a:t> arising from another site</a:t>
            </a:r>
          </a:p>
          <a:p>
            <a:pPr algn="l">
              <a:buFont typeface="Arial" panose="020B0604020202020204" pitchFamily="34" charset="0"/>
              <a:buChar char="•"/>
            </a:pPr>
            <a:r>
              <a:rPr lang="en-GB" b="0" i="0">
                <a:solidFill>
                  <a:srgbClr val="2A2A2A"/>
                </a:solidFill>
                <a:effectLst/>
                <a:latin typeface="proxima_nova_rgregular"/>
              </a:rPr>
              <a:t>Contamination of the infused solution</a:t>
            </a:r>
          </a:p>
          <a:p>
            <a:endParaRPr lang="en-US"/>
          </a:p>
        </p:txBody>
      </p:sp>
    </p:spTree>
    <p:extLst>
      <p:ext uri="{BB962C8B-B14F-4D97-AF65-F5344CB8AC3E}">
        <p14:creationId xmlns:p14="http://schemas.microsoft.com/office/powerpoint/2010/main" val="1743692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8C40-5B53-935C-6B19-4E463499B80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8BBF80B-D501-1CF7-7C33-8D3FAD347A4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36053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AA2A-8865-5CAE-B059-A475C7748A7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BF96A1D-29E6-8126-095E-A85042645B2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41054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D6A7B-7B75-D99A-0866-403B8C19981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9F113F7-48E9-FE4C-4C6A-47826A4555F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04002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C80C-5672-0C66-FD51-B1299BD11F5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FB95C8A-3ADA-EC1E-1CD9-579135088B8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35761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0F47F-3FE4-AD39-DD00-B7765A57CD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5437DC-2557-50DF-0102-D0E005CAD3A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71270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75DC-6F2A-3CD0-B046-7ED795B9398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744F99-13F7-6149-A002-AA3BA837FFC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19974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E339-CF63-C961-DA29-39E4441B02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DE8269-C2E7-D0C7-32E6-D4C32B6E90E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23078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73555-7474-60D8-011F-6C60A224456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F4E13E-7110-0FC4-0608-326BFDF875A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43089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8C130-DE5C-3900-7E64-EB6C7B83FEB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4B6DEC-0D86-0774-E4FC-69C4E61354D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79004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E9255-742A-AB57-B33B-41C67E6D2AE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11EECF2-1999-4917-125A-3F1690E921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00955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DB5A-4917-C211-8C7E-A08E6A2564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01E0EC-594C-897A-A197-68690A56872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768216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B57BC-2CC5-9278-3A23-EB4C0D040A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098A69-4099-303E-9673-6516A91B4A7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83853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CF1A-0DFB-88BD-1FFE-8A1A7FC7111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CBD51F-FF6F-FC90-BBF7-9B12AB46492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47179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D4585-33D4-77F3-FD1D-BD9DCB61AE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1E5B909-D099-267A-8414-93AC0C6D6F2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70551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2658-ED2D-5AE6-BEDA-F4A2E5C104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8B9F1E-48E5-453F-4C46-6CABABB7544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159215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09A6-41B0-9644-52E9-43900DF7FE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A8DE0A-0252-0740-5EA4-D0D98B0BE83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75617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A48E8-E0B1-AC86-1EC2-6945913F9D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C26282-04EE-65B8-2541-96ACAB2A15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0003846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A4CE-ABBB-B8F3-F148-A0C34000A8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78BF9F-BCE6-440A-AE9F-27C814A08D6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205362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E9AD-EE4E-7B4E-A3BD-74820A42C2F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C03F26-D64C-E4C6-8205-7EEF64C7DCE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299380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E93B9-A719-9BA6-B9C4-78BE19A10F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5FCDC6-6603-338D-7211-CC11A7B8007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179982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F373-E9F1-EFBA-05F2-CD3980EF20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52FDAD-F808-86D1-E77C-28551582BC1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18833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A6C98-4A7E-A6AC-26FD-9D7C08D0A4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F723575-6DCE-7AB2-BBCA-DF7BA1C280D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49991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17C6-ACCE-34CE-56D1-433BE0F7BE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18D3827-2EF4-0F26-79A7-8DB0070B27D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79972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744F6-3121-64FF-D09D-BB2832D6BF0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D14705A-21DC-FE42-DB86-750AC76BF85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838677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8F2CC-A3AC-3F1C-6EE6-C543CF3BE3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C5B5D5C-C82F-15A0-51AC-1865112CC52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367433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5CC30-F8A0-6114-72D9-87FC4DA41D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18F327-3A09-4ECF-EF4C-3D960CC0A65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37924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3EF42-2683-E5D6-1F7D-CBFEF37301A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F2A8614-D48F-285F-0F7A-6256E126969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71876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E5653-65D4-37A2-8DA1-6E3773E6F8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8E24C8D-9A8C-A24A-E9AD-AF231A7D55E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124830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A7D0-C00D-B057-7EC3-F5D1916A942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8C9809-3CEE-D96D-885E-8423DF501ED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5537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1684</Words>
  <Application>Microsoft Office PowerPoint</Application>
  <PresentationFormat>Widescreen</PresentationFormat>
  <Paragraphs>45</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Calibri Light</vt:lpstr>
      <vt:lpstr>proxima_nova_ltsemibold</vt:lpstr>
      <vt:lpstr>proxima_nova_rgregular</vt:lpstr>
      <vt:lpstr>Office Theme</vt:lpstr>
      <vt:lpstr>IE</vt:lpstr>
      <vt:lpstr>PowerPoint Presentation</vt:lpstr>
      <vt:lpstr>Types of infective endocarditis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Pathophysiology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IE</dc:title>
  <dc:creator>mahmoud</dc:creator>
  <cp:lastModifiedBy>mahmoud</cp:lastModifiedBy>
  <cp:revision>1</cp:revision>
  <dcterms:created xsi:type="dcterms:W3CDTF">2022-11-12T09:14:12Z</dcterms:created>
  <dcterms:modified xsi:type="dcterms:W3CDTF">2022-11-12T13:38:16Z</dcterms:modified>
</cp:coreProperties>
</file>