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51" r:id="rId2"/>
    <p:sldId id="352" r:id="rId3"/>
    <p:sldId id="354" r:id="rId4"/>
    <p:sldId id="353" r:id="rId5"/>
    <p:sldId id="355" r:id="rId6"/>
    <p:sldId id="256" r:id="rId7"/>
    <p:sldId id="258" r:id="rId8"/>
    <p:sldId id="267" r:id="rId9"/>
    <p:sldId id="269" r:id="rId10"/>
    <p:sldId id="270" r:id="rId11"/>
    <p:sldId id="310" r:id="rId12"/>
    <p:sldId id="277" r:id="rId13"/>
    <p:sldId id="278" r:id="rId14"/>
    <p:sldId id="316" r:id="rId15"/>
    <p:sldId id="280" r:id="rId16"/>
    <p:sldId id="348" r:id="rId17"/>
    <p:sldId id="317" r:id="rId18"/>
    <p:sldId id="288" r:id="rId19"/>
    <p:sldId id="330" r:id="rId20"/>
    <p:sldId id="331" r:id="rId21"/>
    <p:sldId id="332" r:id="rId22"/>
    <p:sldId id="329" r:id="rId23"/>
    <p:sldId id="334" r:id="rId24"/>
    <p:sldId id="335" r:id="rId25"/>
    <p:sldId id="333" r:id="rId26"/>
    <p:sldId id="339" r:id="rId27"/>
    <p:sldId id="350" r:id="rId28"/>
    <p:sldId id="341" r:id="rId29"/>
    <p:sldId id="338" r:id="rId30"/>
    <p:sldId id="342" r:id="rId31"/>
    <p:sldId id="326" r:id="rId32"/>
    <p:sldId id="291" r:id="rId33"/>
    <p:sldId id="299" r:id="rId34"/>
    <p:sldId id="319" r:id="rId35"/>
    <p:sldId id="345" r:id="rId36"/>
    <p:sldId id="346" r:id="rId37"/>
    <p:sldId id="347" r:id="rId38"/>
    <p:sldId id="318" r:id="rId39"/>
    <p:sldId id="356" r:id="rId40"/>
    <p:sldId id="357" r:id="rId41"/>
    <p:sldId id="358" r:id="rId42"/>
    <p:sldId id="359" r:id="rId43"/>
    <p:sldId id="360" r:id="rId44"/>
    <p:sldId id="361" r:id="rId45"/>
    <p:sldId id="362" r:id="rId46"/>
    <p:sldId id="363" r:id="rId47"/>
    <p:sldId id="364" r:id="rId48"/>
    <p:sldId id="365" r:id="rId49"/>
    <p:sldId id="366" r:id="rId50"/>
    <p:sldId id="367" r:id="rId51"/>
    <p:sldId id="368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27" autoAdjust="0"/>
  </p:normalViewPr>
  <p:slideViewPr>
    <p:cSldViewPr>
      <p:cViewPr varScale="1">
        <p:scale>
          <a:sx n="74" d="100"/>
          <a:sy n="74" d="100"/>
        </p:scale>
        <p:origin x="171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45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35F8C-6F7D-45CC-9B09-B192BD660D02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18B82-56BF-4334-9DD8-93EF1211E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6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hepatic hydrothorax:</a:t>
            </a:r>
            <a:r>
              <a:rPr lang="en-US" baseline="0" dirty="0"/>
              <a:t> right, SPEM, </a:t>
            </a:r>
          </a:p>
          <a:p>
            <a:r>
              <a:rPr lang="en-US" b="1" dirty="0"/>
              <a:t>Acute </a:t>
            </a:r>
            <a:r>
              <a:rPr lang="en-US" b="1" dirty="0" err="1"/>
              <a:t>diuresis</a:t>
            </a:r>
            <a:r>
              <a:rPr lang="en-US" b="1" dirty="0"/>
              <a:t> in heart failure can elevate protein levels into the </a:t>
            </a:r>
            <a:r>
              <a:rPr lang="en-US" b="1" dirty="0" err="1"/>
              <a:t>exudative</a:t>
            </a:r>
            <a:r>
              <a:rPr lang="en-US" b="1" dirty="0"/>
              <a:t> range .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Diagnostic Criteria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Radiographic imaging and laboratory </a:t>
            </a:r>
            <a:r>
              <a:rPr lang="en-US" dirty="0"/>
              <a:t>testing of pleural fluid are the two most useful diagnostic modalities for diagnosing pleural disease.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Pleural effusions accumulate in the most dependent part of the thoracic cavity because the lung floats on the effusion.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lateral </a:t>
            </a:r>
            <a:r>
              <a:rPr lang="en-US" dirty="0" err="1"/>
              <a:t>costophrenic</a:t>
            </a:r>
            <a:r>
              <a:rPr lang="en-US" dirty="0"/>
              <a:t> </a:t>
            </a:r>
            <a:r>
              <a:rPr lang="en-US" dirty="0" err="1"/>
              <a:t>sulcus</a:t>
            </a:r>
            <a:r>
              <a:rPr lang="en-US" dirty="0"/>
              <a:t> on PA CXR 200ml</a:t>
            </a:r>
            <a:br>
              <a:rPr lang="en-US" dirty="0"/>
            </a:br>
            <a:r>
              <a:rPr lang="en-US" dirty="0" err="1"/>
              <a:t>Postereior</a:t>
            </a:r>
            <a:r>
              <a:rPr lang="en-US" dirty="0"/>
              <a:t> </a:t>
            </a:r>
            <a:r>
              <a:rPr lang="en-US" dirty="0" err="1"/>
              <a:t>costophrenic</a:t>
            </a:r>
            <a:r>
              <a:rPr lang="en-US" dirty="0"/>
              <a:t> </a:t>
            </a:r>
            <a:r>
              <a:rPr lang="en-US" dirty="0" err="1"/>
              <a:t>sulcus</a:t>
            </a:r>
            <a:r>
              <a:rPr lang="en-US" dirty="0"/>
              <a:t> on Lat</a:t>
            </a:r>
            <a:r>
              <a:rPr lang="en-US" baseline="0" dirty="0"/>
              <a:t> CXR 100ml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Panel A shows blunting of the right </a:t>
            </a:r>
            <a:r>
              <a:rPr lang="en-US" dirty="0" err="1"/>
              <a:t>costophrenic</a:t>
            </a:r>
            <a:r>
              <a:rPr lang="en-US" dirty="0"/>
              <a:t> </a:t>
            </a:r>
            <a:r>
              <a:rPr lang="en-US" dirty="0" err="1"/>
              <a:t>sulcus</a:t>
            </a:r>
            <a:r>
              <a:rPr lang="en-US" dirty="0"/>
              <a:t> (arrow) on an upright chest radiograph due to the presence of a pleural effusion. Panel B shows a right lateral </a:t>
            </a:r>
            <a:r>
              <a:rPr lang="en-US" dirty="0" err="1"/>
              <a:t>decubitus</a:t>
            </a:r>
            <a:r>
              <a:rPr lang="en-US" dirty="0"/>
              <a:t> radiograph from the same patient, and reveals layering of pleural effusion (arrowhead). Effusions thicker than 1 cm on decubitus views are usually large enough for sampling with thoracentesis.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position spreads the ribs and enlarges the </a:t>
            </a:r>
            <a:r>
              <a:rPr lang="en-US" dirty="0" err="1"/>
              <a:t>intercostal</a:t>
            </a:r>
            <a:r>
              <a:rPr lang="en-US" baseline="0" dirty="0"/>
              <a:t> </a:t>
            </a:r>
            <a:r>
              <a:rPr lang="en-US" dirty="0"/>
              <a:t>space for insertion of the needle.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due to a bicarbonate gradient between pleural fluid and blood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may </a:t>
            </a:r>
            <a:r>
              <a:rPr lang="en-US" b="1" dirty="0">
                <a:solidFill>
                  <a:srgbClr val="FF0000"/>
                </a:solidFill>
              </a:rPr>
              <a:t>increase by 15 percent </a:t>
            </a:r>
            <a:r>
              <a:rPr lang="en-US" dirty="0"/>
              <a:t>with a second thoracentesis pleural fluid sample.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Intrapleural</a:t>
            </a:r>
            <a:r>
              <a:rPr lang="en-US" dirty="0"/>
              <a:t> use of tissue </a:t>
            </a:r>
            <a:r>
              <a:rPr lang="en-US" dirty="0" err="1"/>
              <a:t>plasminogen</a:t>
            </a:r>
            <a:r>
              <a:rPr lang="en-US" dirty="0"/>
              <a:t> activator and recombinant </a:t>
            </a:r>
            <a:r>
              <a:rPr lang="en-US" dirty="0" err="1"/>
              <a:t>deoxyribonuclease</a:t>
            </a:r>
            <a:r>
              <a:rPr lang="en-US" dirty="0"/>
              <a:t> (</a:t>
            </a:r>
            <a:r>
              <a:rPr lang="en-US" dirty="0" err="1"/>
              <a:t>DNAse</a:t>
            </a:r>
            <a:r>
              <a:rPr lang="en-US" dirty="0"/>
              <a:t>) in pleural infections resulting in improved fluid drainage and decreased need for VATS.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Additional antibiotics should be selected based on the site of acquisition (</a:t>
            </a:r>
            <a:r>
              <a:rPr lang="en-US" sz="1200" dirty="0" err="1"/>
              <a:t>eg</a:t>
            </a:r>
            <a:r>
              <a:rPr lang="en-US" sz="1200" dirty="0"/>
              <a:t>, community- versus hospital-acquired), mode of acquisition (</a:t>
            </a:r>
            <a:r>
              <a:rPr lang="en-US" sz="1200" dirty="0" err="1"/>
              <a:t>eg</a:t>
            </a:r>
            <a:r>
              <a:rPr lang="en-US" sz="1200" dirty="0"/>
              <a:t>, aspiration, trauma).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However, there is growing concern that the combination of </a:t>
            </a:r>
            <a:r>
              <a:rPr lang="en-US" dirty="0" err="1"/>
              <a:t>vancomycin</a:t>
            </a:r>
            <a:r>
              <a:rPr lang="en-US" dirty="0"/>
              <a:t> plus </a:t>
            </a:r>
            <a:r>
              <a:rPr lang="en-US" dirty="0" err="1"/>
              <a:t>piperacillin-tazobactam</a:t>
            </a:r>
            <a:r>
              <a:rPr lang="en-US" dirty="0"/>
              <a:t> is </a:t>
            </a:r>
            <a:r>
              <a:rPr lang="en-US" dirty="0" err="1"/>
              <a:t>nephrotoxic</a:t>
            </a:r>
            <a:r>
              <a:rPr lang="en-US" dirty="0"/>
              <a:t>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(</a:t>
            </a:r>
            <a:r>
              <a:rPr lang="en-US" dirty="0" err="1"/>
              <a:t>eg</a:t>
            </a:r>
            <a:r>
              <a:rPr lang="en-US" dirty="0"/>
              <a:t>, patient is </a:t>
            </a:r>
            <a:r>
              <a:rPr lang="en-US" dirty="0" err="1"/>
              <a:t>afebrile</a:t>
            </a:r>
            <a:r>
              <a:rPr lang="en-US" dirty="0"/>
              <a:t>, </a:t>
            </a:r>
            <a:r>
              <a:rPr lang="en-US" dirty="0" err="1"/>
              <a:t>hemodynamically</a:t>
            </a:r>
            <a:r>
              <a:rPr lang="en-US" dirty="0"/>
              <a:t> stable, clinically improving)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chemical </a:t>
            </a:r>
            <a:r>
              <a:rPr lang="en-US" dirty="0" err="1"/>
              <a:t>pleurodesis</a:t>
            </a:r>
            <a:r>
              <a:rPr lang="en-US" dirty="0"/>
              <a:t> is </a:t>
            </a:r>
            <a:r>
              <a:rPr lang="en-US" b="1" dirty="0"/>
              <a:t>a therapeutic procedure applied to create the </a:t>
            </a:r>
            <a:r>
              <a:rPr lang="en-US" b="1" dirty="0" err="1"/>
              <a:t>symphysis</a:t>
            </a:r>
            <a:r>
              <a:rPr lang="en-US" b="1" dirty="0"/>
              <a:t> between the parietal and visceral pleura</a:t>
            </a:r>
            <a:r>
              <a:rPr lang="en-US" dirty="0"/>
              <a:t> by </a:t>
            </a:r>
            <a:r>
              <a:rPr lang="en-US" dirty="0" err="1"/>
              <a:t>intrapleural</a:t>
            </a:r>
            <a:r>
              <a:rPr lang="en-US" dirty="0"/>
              <a:t> administration of various chemical agents (e.g. talk, tetracycline, </a:t>
            </a:r>
            <a:r>
              <a:rPr lang="en-US" dirty="0" err="1"/>
              <a:t>iodopovidone</a:t>
            </a:r>
            <a:r>
              <a:rPr lang="en-US" dirty="0"/>
              <a:t>)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8763000" cy="4724400"/>
          </a:xfrm>
          <a:solidFill>
            <a:schemeClr val="accent1">
              <a:lumMod val="40000"/>
              <a:lumOff val="6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6600" b="1" i="1" dirty="0">
                <a:solidFill>
                  <a:schemeClr val="tx2">
                    <a:lumMod val="50000"/>
                  </a:schemeClr>
                </a:solidFill>
              </a:rPr>
              <a:t>Diseases of the pleura </a:t>
            </a:r>
            <a:endParaRPr lang="ar-SA" sz="6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8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400" b="1" i="1" dirty="0"/>
              <a:t>Topics :</a:t>
            </a:r>
          </a:p>
          <a:p>
            <a:pPr marL="0" indent="0">
              <a:buNone/>
            </a:pPr>
            <a:endParaRPr lang="en-US" sz="4400" b="1" i="1" dirty="0"/>
          </a:p>
          <a:p>
            <a:r>
              <a:rPr lang="en-US" b="1" dirty="0">
                <a:solidFill>
                  <a:schemeClr val="tx2"/>
                </a:solidFill>
              </a:rPr>
              <a:t>Pleurisy </a:t>
            </a:r>
          </a:p>
          <a:p>
            <a:r>
              <a:rPr lang="en-US" b="1" dirty="0">
                <a:solidFill>
                  <a:schemeClr val="tx2"/>
                </a:solidFill>
              </a:rPr>
              <a:t>Pleural effusion </a:t>
            </a:r>
          </a:p>
          <a:p>
            <a:r>
              <a:rPr lang="en-US" b="1" dirty="0">
                <a:solidFill>
                  <a:schemeClr val="tx2"/>
                </a:solidFill>
              </a:rPr>
              <a:t>Empyema </a:t>
            </a:r>
          </a:p>
          <a:p>
            <a:r>
              <a:rPr lang="en-US" b="1" dirty="0">
                <a:solidFill>
                  <a:schemeClr val="tx2"/>
                </a:solidFill>
              </a:rPr>
              <a:t>Pneumothorax</a:t>
            </a:r>
            <a:r>
              <a:rPr lang="en-US" dirty="0"/>
              <a:t> 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332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Anatomy and physiology 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The pleura consists of two membranes:	</a:t>
            </a:r>
          </a:p>
          <a:p>
            <a:pPr>
              <a:buNone/>
              <a:defRPr/>
            </a:pPr>
            <a:r>
              <a:rPr lang="en-US" dirty="0"/>
              <a:t>    - </a:t>
            </a:r>
            <a:r>
              <a:rPr lang="en-US" sz="2600" b="1" dirty="0"/>
              <a:t>Visceral pleura : </a:t>
            </a:r>
            <a:r>
              <a:rPr lang="en-US" sz="2600" dirty="0"/>
              <a:t>is innervated with somatic pain receptors supplied by the phrenic nerve (sharp and localized ).</a:t>
            </a:r>
          </a:p>
          <a:p>
            <a:pPr>
              <a:buNone/>
              <a:defRPr/>
            </a:pPr>
            <a:endParaRPr lang="en-US" sz="2600" dirty="0"/>
          </a:p>
          <a:p>
            <a:pPr>
              <a:buNone/>
              <a:defRPr/>
            </a:pPr>
            <a:r>
              <a:rPr lang="en-US" sz="2600" dirty="0"/>
              <a:t>     </a:t>
            </a:r>
            <a:r>
              <a:rPr lang="en-US" sz="2600" b="1" dirty="0"/>
              <a:t>-  Parietal pleura : </a:t>
            </a:r>
            <a:r>
              <a:rPr lang="en-US" sz="2600" dirty="0"/>
              <a:t>has an autonomic nerve supply from internal organs , pain sensation (dull , achy and slightly localized )</a:t>
            </a:r>
          </a:p>
          <a:p>
            <a:pPr>
              <a:buNone/>
              <a:defRPr/>
            </a:pPr>
            <a:endParaRPr lang="en-US" sz="2600" dirty="0"/>
          </a:p>
          <a:p>
            <a:pPr>
              <a:defRPr/>
            </a:pPr>
            <a:r>
              <a:rPr lang="en-US" dirty="0"/>
              <a:t>Pleural space.</a:t>
            </a:r>
          </a:p>
          <a:p>
            <a:pPr>
              <a:defRPr/>
            </a:pPr>
            <a:r>
              <a:rPr lang="en-US" dirty="0"/>
              <a:t>Pleural fluid.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5382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i="1" dirty="0"/>
              <a:t>Pleurisy</a:t>
            </a:r>
            <a:r>
              <a:rPr lang="en-US" dirty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Pleurisy is not a diagnosis but a term used to describe </a:t>
            </a:r>
            <a:r>
              <a:rPr lang="en-US" u="sng" dirty="0"/>
              <a:t>pleuritic pain </a:t>
            </a:r>
            <a:r>
              <a:rPr lang="en-US" dirty="0"/>
              <a:t>resulting  from any one of a number of </a:t>
            </a:r>
            <a:r>
              <a:rPr lang="en-US" u="sng" dirty="0"/>
              <a:t>disease processes involving the pleura.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There are many possible causes of pleurisy but </a:t>
            </a:r>
            <a:r>
              <a:rPr lang="en-US" u="sng" dirty="0"/>
              <a:t>viral infections</a:t>
            </a:r>
            <a:r>
              <a:rPr lang="en-US" dirty="0"/>
              <a:t> spreading from the lungs to pleural cavity are the most common 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inflamed pleural layers rub against each other every time the lungs expand to breathe in air , this can cause sharp pain when breathing , also called </a:t>
            </a:r>
            <a:r>
              <a:rPr lang="en-US" u="sng" dirty="0"/>
              <a:t>pleuritic chest pain. </a:t>
            </a:r>
            <a:r>
              <a:rPr lang="en-US" dirty="0"/>
              <a:t>. </a:t>
            </a:r>
          </a:p>
          <a:p>
            <a:r>
              <a:rPr lang="en-US" dirty="0"/>
              <a:t>Pleurisy is a common feature of </a:t>
            </a:r>
            <a:r>
              <a:rPr lang="en-US" u="sng" dirty="0"/>
              <a:t>pulmonary infection and infarction </a:t>
            </a:r>
            <a:r>
              <a:rPr lang="en-US" dirty="0"/>
              <a:t>; it may also occur in </a:t>
            </a:r>
            <a:r>
              <a:rPr lang="en-US" u="sng" dirty="0"/>
              <a:t>malignancy </a:t>
            </a:r>
            <a:r>
              <a:rPr lang="en-US" dirty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272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6629399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40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 b="1" dirty="0"/>
              <a:t>Pleural Effusion</a:t>
            </a:r>
          </a:p>
        </p:txBody>
      </p:sp>
      <p:pic>
        <p:nvPicPr>
          <p:cNvPr id="5" name="Picture 3" descr="D:\Pleural effu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7371734" cy="4482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Pleural anatomy / 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772400" cy="5181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Pleural space: the </a:t>
            </a:r>
            <a:r>
              <a:rPr lang="en-US" i="1" dirty="0"/>
              <a:t>potential </a:t>
            </a:r>
            <a:r>
              <a:rPr lang="en-US" dirty="0"/>
              <a:t>space between parietal and visceral pleura.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Pleural space normally contains small amount of </a:t>
            </a:r>
            <a:r>
              <a:rPr lang="en-US" b="1" dirty="0">
                <a:solidFill>
                  <a:srgbClr val="FF0000"/>
                </a:solidFill>
              </a:rPr>
              <a:t>fluid (10 ml).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Definition: </a:t>
            </a:r>
            <a:r>
              <a:rPr lang="en-US" dirty="0"/>
              <a:t>A pleural effusion is an accumulation </a:t>
            </a:r>
            <a:r>
              <a:rPr lang="en-US" b="1" dirty="0">
                <a:solidFill>
                  <a:srgbClr val="FF0000"/>
                </a:solidFill>
              </a:rPr>
              <a:t>of &gt;10 </a:t>
            </a:r>
            <a:r>
              <a:rPr lang="en-US" b="1" dirty="0" err="1">
                <a:solidFill>
                  <a:srgbClr val="FF0000"/>
                </a:solidFill>
              </a:rPr>
              <a:t>mL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of fluid in the pleural space.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61442" name="AutoShape 2" descr="pleural-effusion - Pediatric Pulmonologis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839"/>
            <a:ext cx="8229600" cy="1143000"/>
          </a:xfrm>
        </p:spPr>
        <p:txBody>
          <a:bodyPr/>
          <a:lstStyle/>
          <a:p>
            <a:r>
              <a:rPr lang="en-US" b="1" i="1" dirty="0"/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/>
              <a:t>There are mainly two categories of change</a:t>
            </a:r>
          </a:p>
          <a:p>
            <a:pPr>
              <a:buNone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4076700" y="1989772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95400" y="2104072"/>
            <a:ext cx="647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1181100" y="2218372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657305" y="2217578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" y="2408872"/>
            <a:ext cx="37338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1. Alteration of the permeability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475706" y="37227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3856672"/>
            <a:ext cx="3733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Pleura becomes more permeable to the fluid and Large weight components of blood.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075872"/>
            <a:ext cx="3733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Accumulated fluid </a:t>
            </a:r>
            <a:r>
              <a:rPr lang="en-US" dirty="0">
                <a:sym typeface="Symbol"/>
              </a:rPr>
              <a:t> 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Exudative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5754469"/>
            <a:ext cx="3733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Changes seen most commonly in </a:t>
            </a:r>
            <a:r>
              <a:rPr lang="en-US" b="1" dirty="0">
                <a:solidFill>
                  <a:srgbClr val="FF0000"/>
                </a:solidFill>
              </a:rPr>
              <a:t>inflammatory and </a:t>
            </a:r>
            <a:r>
              <a:rPr lang="en-US" b="1" dirty="0" err="1">
                <a:solidFill>
                  <a:srgbClr val="FF0000"/>
                </a:solidFill>
              </a:rPr>
              <a:t>neoplastic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diseases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2477294" y="49419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477294" y="56277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0" y="2390001"/>
            <a:ext cx="3733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2. Alteration in the driving pressure.</a:t>
            </a:r>
          </a:p>
          <a:p>
            <a:r>
              <a:rPr lang="en-US" sz="2400" b="1" dirty="0"/>
              <a:t>Hydrostatic/ </a:t>
            </a:r>
            <a:r>
              <a:rPr lang="en-US" sz="2400" b="1" dirty="0" err="1"/>
              <a:t>Oncotic</a:t>
            </a:r>
            <a:r>
              <a:rPr lang="en-US" sz="2400" b="1" dirty="0"/>
              <a:t> Pressure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142601"/>
            <a:ext cx="3733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Accumulated fluid </a:t>
            </a:r>
            <a:r>
              <a:rPr lang="en-US" dirty="0">
                <a:sym typeface="Symbol"/>
              </a:rPr>
              <a:t> 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Transudative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6438106" y="40275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24400" y="4904601"/>
            <a:ext cx="3733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Changes seen most commonly in </a:t>
            </a:r>
            <a:r>
              <a:rPr lang="en-US" b="1" dirty="0">
                <a:solidFill>
                  <a:srgbClr val="FF0000"/>
                </a:solidFill>
              </a:rPr>
              <a:t>CHF.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6363494" y="47133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i="1" u="sng" dirty="0">
                <a:solidFill>
                  <a:srgbClr val="FF0000"/>
                </a:solidFill>
              </a:rPr>
              <a:t>Transudate:</a:t>
            </a:r>
          </a:p>
          <a:p>
            <a:pPr>
              <a:buNone/>
            </a:pPr>
            <a:r>
              <a:rPr lang="en-US" dirty="0"/>
              <a:t> • CHF</a:t>
            </a:r>
          </a:p>
          <a:p>
            <a:pPr>
              <a:buNone/>
            </a:pPr>
            <a:r>
              <a:rPr lang="en-US" dirty="0"/>
              <a:t>• Cirrhosis</a:t>
            </a:r>
          </a:p>
          <a:p>
            <a:pPr>
              <a:buNone/>
            </a:pPr>
            <a:r>
              <a:rPr lang="en-US" dirty="0"/>
              <a:t>• Atelectasis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Nephrotic</a:t>
            </a:r>
            <a:r>
              <a:rPr lang="en-US" dirty="0"/>
              <a:t> syndrome</a:t>
            </a:r>
          </a:p>
          <a:p>
            <a:pPr>
              <a:buNone/>
            </a:pPr>
            <a:r>
              <a:rPr lang="en-US" dirty="0"/>
              <a:t>• Constrictive </a:t>
            </a:r>
            <a:r>
              <a:rPr lang="en-US" dirty="0" err="1"/>
              <a:t>pericarditis</a:t>
            </a:r>
            <a:endParaRPr lang="en-US" dirty="0"/>
          </a:p>
          <a:p>
            <a:pPr>
              <a:buNone/>
            </a:pPr>
            <a:r>
              <a:rPr lang="en-US" dirty="0"/>
              <a:t>• Pulmonary embolus (20% of cases)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u="sng" dirty="0">
                <a:solidFill>
                  <a:srgbClr val="FF0000"/>
                </a:solidFill>
              </a:rPr>
              <a:t>EXUDATE</a:t>
            </a:r>
          </a:p>
          <a:p>
            <a:r>
              <a:rPr lang="en-US" b="1" dirty="0"/>
              <a:t>Parapneumonic</a:t>
            </a:r>
            <a:r>
              <a:rPr lang="en-US" dirty="0"/>
              <a:t> effusion</a:t>
            </a:r>
          </a:p>
          <a:p>
            <a:pPr>
              <a:buNone/>
            </a:pPr>
            <a:r>
              <a:rPr lang="en-US" dirty="0"/>
              <a:t>• TB</a:t>
            </a:r>
            <a:endParaRPr lang="en-US" b="1" dirty="0"/>
          </a:p>
          <a:p>
            <a:pPr>
              <a:buNone/>
            </a:pPr>
            <a:r>
              <a:rPr lang="en-US" dirty="0"/>
              <a:t>• Pulmonary embolus</a:t>
            </a:r>
          </a:p>
          <a:p>
            <a:pPr>
              <a:buNone/>
            </a:pPr>
            <a:r>
              <a:rPr lang="en-US" dirty="0"/>
              <a:t>• CTDs ( RA , SLE )</a:t>
            </a:r>
          </a:p>
          <a:p>
            <a:pPr>
              <a:buNone/>
            </a:pPr>
            <a:r>
              <a:rPr lang="en-US" dirty="0"/>
              <a:t>• Asbestos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Chylothorax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Diagnosis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Diagnosis of a PE is based on </a:t>
            </a:r>
            <a:r>
              <a:rPr lang="en-US" b="1" dirty="0"/>
              <a:t>history</a:t>
            </a:r>
            <a:r>
              <a:rPr lang="en-US" dirty="0"/>
              <a:t>, physical </a:t>
            </a:r>
            <a:r>
              <a:rPr lang="en-US" b="1" dirty="0"/>
              <a:t>examination</a:t>
            </a:r>
            <a:r>
              <a:rPr lang="en-US" dirty="0"/>
              <a:t>, and </a:t>
            </a:r>
            <a:r>
              <a:rPr lang="en-US" b="1" dirty="0"/>
              <a:t>imaging</a:t>
            </a:r>
            <a:r>
              <a:rPr lang="en-US" dirty="0"/>
              <a:t>, which includes </a:t>
            </a:r>
            <a:r>
              <a:rPr lang="en-US" b="1" dirty="0">
                <a:solidFill>
                  <a:srgbClr val="FF0000"/>
                </a:solidFill>
              </a:rPr>
              <a:t>CXR, CT scan, and US.</a:t>
            </a:r>
          </a:p>
          <a:p>
            <a:endParaRPr lang="en-US" dirty="0"/>
          </a:p>
          <a:p>
            <a:r>
              <a:rPr lang="en-US" dirty="0"/>
              <a:t>Differentiation into a specific pathology is based on history, imaging, and </a:t>
            </a:r>
            <a:r>
              <a:rPr lang="en-US" b="1" dirty="0">
                <a:solidFill>
                  <a:srgbClr val="FF0000"/>
                </a:solidFill>
              </a:rPr>
              <a:t>laboratory</a:t>
            </a:r>
            <a:r>
              <a:rPr lang="en-US" dirty="0"/>
              <a:t> analysis (chemistry, microbiology, and cytology).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Clinical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/>
          </a:bodyPr>
          <a:lstStyle/>
          <a:p>
            <a:r>
              <a:rPr lang="en-US" dirty="0"/>
              <a:t>Symptom onset may be chronic, or acute depending on the </a:t>
            </a:r>
            <a:r>
              <a:rPr lang="en-US" b="1" dirty="0">
                <a:solidFill>
                  <a:srgbClr val="FF0000"/>
                </a:solidFill>
              </a:rPr>
              <a:t>rapidity</a:t>
            </a:r>
            <a:r>
              <a:rPr lang="en-US" dirty="0"/>
              <a:t> with which the pleural pathology developed.</a:t>
            </a:r>
          </a:p>
          <a:p>
            <a:r>
              <a:rPr lang="en-US" b="1" dirty="0">
                <a:solidFill>
                  <a:srgbClr val="FF0000"/>
                </a:solidFill>
              </a:rPr>
              <a:t>Chest pain, SOB and Cough.</a:t>
            </a:r>
          </a:p>
          <a:p>
            <a:r>
              <a:rPr lang="en-US" dirty="0"/>
              <a:t>If the effusion is very large in nature, it may cause a mass effect potentially progressing to a hemodynamic instability resulting in a life-threatening </a:t>
            </a:r>
            <a:r>
              <a:rPr lang="en-US" b="1" dirty="0">
                <a:solidFill>
                  <a:srgbClr val="FF0000"/>
                </a:solidFill>
              </a:rPr>
              <a:t>hypotension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Physical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Dullness to percussion.</a:t>
            </a:r>
          </a:p>
          <a:p>
            <a:r>
              <a:rPr lang="en-US" dirty="0"/>
              <a:t>Decreased breath sounds on auscultation.</a:t>
            </a:r>
          </a:p>
          <a:p>
            <a:r>
              <a:rPr lang="en-US" b="1" dirty="0">
                <a:solidFill>
                  <a:srgbClr val="FF0000"/>
                </a:solidFill>
              </a:rPr>
              <a:t>Asymmetric chest wall expansion.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Imaging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CXR</a:t>
            </a:r>
            <a:r>
              <a:rPr lang="en-US" sz="2800" dirty="0"/>
              <a:t>: PA, </a:t>
            </a:r>
            <a:r>
              <a:rPr lang="en-US" sz="2800" b="1" dirty="0">
                <a:solidFill>
                  <a:srgbClr val="FF0000"/>
                </a:solidFill>
              </a:rPr>
              <a:t>200 ml </a:t>
            </a:r>
            <a:r>
              <a:rPr lang="en-US" sz="2800" dirty="0"/>
              <a:t>of fluid is needed and Lateral </a:t>
            </a:r>
            <a:r>
              <a:rPr lang="en-US" sz="2800" b="1" dirty="0">
                <a:solidFill>
                  <a:srgbClr val="FF0000"/>
                </a:solidFill>
              </a:rPr>
              <a:t>100ml.</a:t>
            </a:r>
          </a:p>
          <a:p>
            <a:r>
              <a:rPr lang="en-US" sz="2800" dirty="0"/>
              <a:t>A lateral </a:t>
            </a:r>
            <a:r>
              <a:rPr lang="en-US" sz="2800" dirty="0" err="1"/>
              <a:t>decubitus</a:t>
            </a:r>
            <a:r>
              <a:rPr lang="en-US" sz="2800" dirty="0"/>
              <a:t> film can reveal an effusion of </a:t>
            </a:r>
            <a:r>
              <a:rPr lang="en-US" sz="2800" b="1" dirty="0">
                <a:solidFill>
                  <a:srgbClr val="FF0000"/>
                </a:solidFill>
              </a:rPr>
              <a:t>10-15 </a:t>
            </a:r>
            <a:r>
              <a:rPr lang="en-US" sz="2800" b="1" dirty="0" err="1">
                <a:solidFill>
                  <a:srgbClr val="FF0000"/>
                </a:solidFill>
              </a:rPr>
              <a:t>mL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allows for assessment of a free-flowing versus </a:t>
            </a:r>
            <a:r>
              <a:rPr lang="en-US" sz="2800" dirty="0" err="1"/>
              <a:t>loculated</a:t>
            </a:r>
            <a:r>
              <a:rPr lang="en-US" sz="2800" dirty="0"/>
              <a:t> effusion.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Ultrasound</a:t>
            </a:r>
            <a:r>
              <a:rPr lang="en-US" sz="2800" dirty="0"/>
              <a:t> can detects small amounts of fluid as well as the presence of </a:t>
            </a:r>
            <a:r>
              <a:rPr lang="en-US" sz="2800" dirty="0" err="1"/>
              <a:t>septations</a:t>
            </a:r>
            <a:r>
              <a:rPr lang="en-US" sz="2800" dirty="0"/>
              <a:t>.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CT</a:t>
            </a:r>
            <a:r>
              <a:rPr lang="en-US" sz="2800" dirty="0"/>
              <a:t> is more sensitive and can detect the presence of even a very small amount of fluid and masses.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INVESTIGATIONS: Imaging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Chest X-ray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05000"/>
            <a:ext cx="2874246" cy="4817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5378" y="2423887"/>
            <a:ext cx="2383604" cy="33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7125" y="2514600"/>
            <a:ext cx="24520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09600"/>
            <a:ext cx="8001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Diagnostic Procedures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3900" b="1" i="1" dirty="0">
                <a:solidFill>
                  <a:srgbClr val="FF0000"/>
                </a:solidFill>
              </a:rPr>
              <a:t>Thoracentesis</a:t>
            </a:r>
            <a:r>
              <a:rPr lang="en-US" dirty="0"/>
              <a:t>  should be performed for diagnosis in cases of pleural effusion.   </a:t>
            </a:r>
            <a:r>
              <a:rPr lang="en-US" b="1" dirty="0"/>
              <a:t>(Therapeutic or Diagnostic)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Thoracentesis should be performed after </a:t>
            </a:r>
            <a:r>
              <a:rPr lang="en-US" b="1" dirty="0">
                <a:solidFill>
                  <a:srgbClr val="FF0000"/>
                </a:solidFill>
              </a:rPr>
              <a:t>ultrasound</a:t>
            </a:r>
            <a:r>
              <a:rPr lang="en-US" dirty="0"/>
              <a:t> localization of pleural fluid to decrease risk of complications.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CXR</a:t>
            </a:r>
            <a:r>
              <a:rPr lang="en-US" dirty="0"/>
              <a:t> should be performed after the procedure to rule out a </a:t>
            </a:r>
            <a:r>
              <a:rPr lang="en-US" dirty="0" err="1"/>
              <a:t>pneumothorax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Thoracentesis </a:t>
            </a:r>
            <a:r>
              <a:rPr lang="en-US" dirty="0"/>
              <a:t>Indication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Indication:</a:t>
            </a:r>
          </a:p>
          <a:p>
            <a:endParaRPr lang="en-US" dirty="0"/>
          </a:p>
          <a:p>
            <a:pPr lvl="1"/>
            <a:r>
              <a:rPr lang="en-US" dirty="0"/>
              <a:t>Larger </a:t>
            </a:r>
            <a:r>
              <a:rPr lang="en-US" b="1" dirty="0">
                <a:solidFill>
                  <a:srgbClr val="FF0000"/>
                </a:solidFill>
              </a:rPr>
              <a:t>than 1 cm </a:t>
            </a:r>
            <a:r>
              <a:rPr lang="en-US" dirty="0"/>
              <a:t>on lateral </a:t>
            </a:r>
            <a:r>
              <a:rPr lang="en-US" dirty="0" err="1"/>
              <a:t>decuibitus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New finding or an unexplained pleural effusion.</a:t>
            </a:r>
          </a:p>
          <a:p>
            <a:pPr lvl="1"/>
            <a:r>
              <a:rPr lang="en-US" dirty="0"/>
              <a:t>Relieve with a large volume of fluid.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 Explanation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905000"/>
            <a:ext cx="57531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 Explanation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/>
              <a:t>1. Upright position with the arms and shoulders raised and supported on a padded overhead table. </a:t>
            </a:r>
          </a:p>
          <a:p>
            <a:pPr>
              <a:buNone/>
            </a:pPr>
            <a:r>
              <a:rPr lang="en-US" sz="2800" b="1" dirty="0"/>
              <a:t>2. Patients who cannot sit upright are placed in a side-lying position on the unaffected side with the </a:t>
            </a:r>
            <a:r>
              <a:rPr lang="en-US" sz="2800" dirty="0"/>
              <a:t>side to be tapped uppermost.</a:t>
            </a:r>
          </a:p>
          <a:p>
            <a:pPr>
              <a:buNone/>
            </a:pPr>
            <a:r>
              <a:rPr lang="en-US" sz="2800" b="1" dirty="0"/>
              <a:t>3. The thoracentesis is performed under strict sterile technique.</a:t>
            </a:r>
          </a:p>
          <a:p>
            <a:pPr>
              <a:buNone/>
            </a:pPr>
            <a:r>
              <a:rPr lang="en-US" sz="2800" b="1" dirty="0"/>
              <a:t>4. The needle insertion site, which is determined.</a:t>
            </a:r>
            <a:endParaRPr lang="en-US" sz="2800" dirty="0"/>
          </a:p>
          <a:p>
            <a:pPr>
              <a:buNone/>
            </a:pPr>
            <a:r>
              <a:rPr lang="en-US" sz="2800" b="1" dirty="0"/>
              <a:t>5. The fluid is withdrawn with a syringe and a </a:t>
            </a:r>
            <a:r>
              <a:rPr lang="en-US" sz="2800" dirty="0"/>
              <a:t>three-way stopcock.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Potential Complications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Pneumothorax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• Bleeding</a:t>
            </a:r>
          </a:p>
          <a:p>
            <a:pPr>
              <a:buNone/>
            </a:pPr>
            <a:r>
              <a:rPr lang="en-US" dirty="0"/>
              <a:t>• Reflex </a:t>
            </a:r>
            <a:r>
              <a:rPr lang="en-US" dirty="0" err="1"/>
              <a:t>bradycardia</a:t>
            </a:r>
            <a:r>
              <a:rPr lang="en-US" dirty="0"/>
              <a:t> and hypotension</a:t>
            </a:r>
          </a:p>
          <a:p>
            <a:pPr>
              <a:buNone/>
            </a:pPr>
            <a:r>
              <a:rPr lang="en-US" dirty="0"/>
              <a:t>• Pulmonary edema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Empyema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Normal Findings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Gross appearance</a:t>
            </a:r>
            <a:r>
              <a:rPr lang="en-US" dirty="0"/>
              <a:t>: clear, serous, light yellow.</a:t>
            </a:r>
          </a:p>
          <a:p>
            <a:r>
              <a:rPr lang="en-US" b="1" dirty="0"/>
              <a:t>RBCs</a:t>
            </a:r>
            <a:r>
              <a:rPr lang="en-US" dirty="0"/>
              <a:t>: none</a:t>
            </a:r>
          </a:p>
          <a:p>
            <a:r>
              <a:rPr lang="en-US" b="1" dirty="0"/>
              <a:t>WBCs</a:t>
            </a:r>
            <a:r>
              <a:rPr lang="en-US" dirty="0"/>
              <a:t>: &lt;300/</a:t>
            </a:r>
            <a:r>
              <a:rPr lang="en-US" dirty="0" err="1"/>
              <a:t>mL</a:t>
            </a:r>
            <a:endParaRPr lang="en-US" dirty="0"/>
          </a:p>
          <a:p>
            <a:r>
              <a:rPr lang="en-US" b="1" dirty="0"/>
              <a:t>Protein</a:t>
            </a:r>
            <a:r>
              <a:rPr lang="en-US" dirty="0"/>
              <a:t>: &lt;3 g/</a:t>
            </a:r>
            <a:r>
              <a:rPr lang="en-US" dirty="0" err="1"/>
              <a:t>dL</a:t>
            </a:r>
            <a:endParaRPr lang="en-US" dirty="0"/>
          </a:p>
          <a:p>
            <a:r>
              <a:rPr lang="en-US" b="1" dirty="0"/>
              <a:t>Glucose</a:t>
            </a:r>
            <a:r>
              <a:rPr lang="en-US" dirty="0"/>
              <a:t>: 70-100 mg/</a:t>
            </a:r>
            <a:r>
              <a:rPr lang="en-US" dirty="0" err="1"/>
              <a:t>dL</a:t>
            </a:r>
            <a:endParaRPr lang="en-US" dirty="0"/>
          </a:p>
          <a:p>
            <a:r>
              <a:rPr lang="en-US" b="1" dirty="0"/>
              <a:t>LDH</a:t>
            </a:r>
            <a:r>
              <a:rPr lang="en-US" dirty="0"/>
              <a:t>: similar to serum LDH</a:t>
            </a:r>
          </a:p>
          <a:p>
            <a:r>
              <a:rPr lang="en-US" b="1" dirty="0"/>
              <a:t>Cytology</a:t>
            </a:r>
            <a:r>
              <a:rPr lang="en-US" dirty="0"/>
              <a:t>: no malignant cells</a:t>
            </a:r>
          </a:p>
          <a:p>
            <a:r>
              <a:rPr lang="en-US" b="1" dirty="0"/>
              <a:t>Bacteria</a:t>
            </a:r>
            <a:r>
              <a:rPr lang="en-US" dirty="0"/>
              <a:t>: none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Tests routinely performed: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Cell count and differential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Protein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Glucose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LDH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Nucleated cells 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WBC count :</a:t>
            </a:r>
            <a:r>
              <a:rPr lang="en-US" dirty="0"/>
              <a:t> The total nucleated cell count is never diagnostic. </a:t>
            </a:r>
            <a:endParaRPr lang="en-US" b="1" dirty="0"/>
          </a:p>
          <a:p>
            <a:pPr>
              <a:buNone/>
            </a:pPr>
            <a:r>
              <a:rPr lang="en-US" dirty="0"/>
              <a:t>                       </a:t>
            </a:r>
            <a:r>
              <a:rPr lang="el-GR" b="1" dirty="0">
                <a:solidFill>
                  <a:srgbClr val="FF0000"/>
                </a:solidFill>
              </a:rPr>
              <a:t>&lt;1000/μ</a:t>
            </a:r>
            <a:r>
              <a:rPr lang="en-US" dirty="0"/>
              <a:t>L suggests </a:t>
            </a:r>
            <a:r>
              <a:rPr lang="en-US" dirty="0" err="1"/>
              <a:t>transudate</a:t>
            </a:r>
            <a:endParaRPr lang="en-US" dirty="0"/>
          </a:p>
          <a:p>
            <a:pPr>
              <a:buNone/>
            </a:pPr>
            <a:r>
              <a:rPr lang="en-US" dirty="0"/>
              <a:t>                       </a:t>
            </a:r>
            <a:r>
              <a:rPr lang="el-GR" b="1" dirty="0">
                <a:solidFill>
                  <a:srgbClr val="FF0000"/>
                </a:solidFill>
              </a:rPr>
              <a:t>&gt;1000/μ</a:t>
            </a:r>
            <a:r>
              <a:rPr lang="en-US" b="1" dirty="0">
                <a:solidFill>
                  <a:srgbClr val="FF0000"/>
                </a:solidFill>
              </a:rPr>
              <a:t>L </a:t>
            </a:r>
            <a:r>
              <a:rPr lang="en-US" dirty="0"/>
              <a:t>suggests </a:t>
            </a:r>
            <a:r>
              <a:rPr lang="en-US" dirty="0" err="1"/>
              <a:t>exudate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Counts </a:t>
            </a:r>
            <a:r>
              <a:rPr lang="en-US" b="1" dirty="0">
                <a:solidFill>
                  <a:srgbClr val="FF0000"/>
                </a:solidFill>
              </a:rPr>
              <a:t>above 50,000/</a:t>
            </a:r>
            <a:r>
              <a:rPr lang="en-US" b="1" dirty="0" err="1">
                <a:solidFill>
                  <a:srgbClr val="FF0000"/>
                </a:solidFill>
              </a:rPr>
              <a:t>microL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are usually found </a:t>
            </a:r>
            <a:r>
              <a:rPr lang="en-US" b="1" dirty="0"/>
              <a:t>only</a:t>
            </a:r>
            <a:r>
              <a:rPr lang="en-US" dirty="0"/>
              <a:t> in complicated </a:t>
            </a:r>
            <a:r>
              <a:rPr lang="en-US" dirty="0" err="1"/>
              <a:t>parapneumonic</a:t>
            </a:r>
            <a:r>
              <a:rPr lang="en-US" dirty="0"/>
              <a:t> effusions, including empyema.</a:t>
            </a:r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&gt;50% lymphocytes </a:t>
            </a:r>
            <a:r>
              <a:rPr lang="en-US" dirty="0"/>
              <a:t>suggests TB or malignancy.</a:t>
            </a:r>
          </a:p>
          <a:p>
            <a:r>
              <a:rPr lang="en-US" b="1" dirty="0"/>
              <a:t>RBC count </a:t>
            </a:r>
            <a:r>
              <a:rPr lang="en-US" dirty="0"/>
              <a:t>&gt;</a:t>
            </a:r>
            <a:r>
              <a:rPr lang="en-US" b="1" dirty="0">
                <a:solidFill>
                  <a:srgbClr val="FF0000"/>
                </a:solidFill>
              </a:rPr>
              <a:t>100,000/</a:t>
            </a:r>
            <a:r>
              <a:rPr lang="el-GR" dirty="0"/>
              <a:t>μ</a:t>
            </a:r>
            <a:r>
              <a:rPr lang="en-US" dirty="0"/>
              <a:t>L suggests:</a:t>
            </a:r>
          </a:p>
          <a:p>
            <a:pPr>
              <a:buNone/>
            </a:pPr>
            <a:r>
              <a:rPr lang="en-US" dirty="0"/>
              <a:t>        -  Trauma</a:t>
            </a:r>
          </a:p>
          <a:p>
            <a:pPr>
              <a:buNone/>
            </a:pPr>
            <a:r>
              <a:rPr lang="en-US" dirty="0"/>
              <a:t>        -  Malignancy</a:t>
            </a:r>
          </a:p>
          <a:p>
            <a:pPr>
              <a:buNone/>
            </a:pPr>
            <a:r>
              <a:rPr lang="en-US" dirty="0"/>
              <a:t>        - Pulmonary embolism with infarction.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Protein Content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Total protein levels greater </a:t>
            </a:r>
            <a:r>
              <a:rPr lang="en-US" b="1" dirty="0">
                <a:solidFill>
                  <a:srgbClr val="FF0000"/>
                </a:solidFill>
              </a:rPr>
              <a:t>than 3 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are characteristic of </a:t>
            </a:r>
            <a:r>
              <a:rPr lang="en-US" b="1" dirty="0"/>
              <a:t>exudates.</a:t>
            </a:r>
          </a:p>
          <a:p>
            <a:r>
              <a:rPr lang="en-US" b="1" dirty="0" err="1"/>
              <a:t>Transudates</a:t>
            </a:r>
            <a:r>
              <a:rPr lang="en-US" dirty="0"/>
              <a:t> usually have a protein content of </a:t>
            </a:r>
            <a:r>
              <a:rPr lang="en-US" b="1" dirty="0">
                <a:solidFill>
                  <a:srgbClr val="FF0000"/>
                </a:solidFill>
              </a:rPr>
              <a:t>less than 3 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dirty="0"/>
              <a:t>. </a:t>
            </a:r>
          </a:p>
          <a:p>
            <a:r>
              <a:rPr lang="en-US" b="1" dirty="0" err="1"/>
              <a:t>Tuberculous</a:t>
            </a:r>
            <a:r>
              <a:rPr lang="en-US" dirty="0"/>
              <a:t> effusions always have total protein concentrations </a:t>
            </a:r>
            <a:r>
              <a:rPr lang="en-US" b="1" dirty="0">
                <a:solidFill>
                  <a:srgbClr val="FF0000"/>
                </a:solidFill>
              </a:rPr>
              <a:t>above 4 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Pleural fluid protein are in the </a:t>
            </a:r>
            <a:r>
              <a:rPr lang="en-US" b="1" dirty="0">
                <a:solidFill>
                  <a:srgbClr val="FF0000"/>
                </a:solidFill>
              </a:rPr>
              <a:t>7 to 8 </a:t>
            </a:r>
            <a:r>
              <a:rPr lang="en-US" dirty="0"/>
              <a:t>g/</a:t>
            </a:r>
            <a:r>
              <a:rPr lang="en-US" dirty="0" err="1"/>
              <a:t>dL</a:t>
            </a:r>
            <a:r>
              <a:rPr lang="en-US" dirty="0"/>
              <a:t> range, multiple myeloma should be considered.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Glucose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 </a:t>
            </a:r>
            <a:r>
              <a:rPr lang="en-US" b="1" dirty="0"/>
              <a:t>A low pleural fluid glucose </a:t>
            </a:r>
            <a:r>
              <a:rPr lang="en-US" b="1" dirty="0">
                <a:solidFill>
                  <a:srgbClr val="FF0000"/>
                </a:solidFill>
              </a:rPr>
              <a:t>(less than 60 mg/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b="1" dirty="0">
                <a:solidFill>
                  <a:srgbClr val="FF0000"/>
                </a:solidFill>
              </a:rPr>
              <a:t>):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Rheumatoid pleurisy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Empyema</a:t>
            </a:r>
            <a:endParaRPr lang="en-US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Malignant effusion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Tuberculous</a:t>
            </a:r>
            <a:r>
              <a:rPr lang="en-US" dirty="0"/>
              <a:t> pleurisy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Lupus </a:t>
            </a:r>
            <a:r>
              <a:rPr lang="en-US" dirty="0" err="1"/>
              <a:t>pleuritis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Esophageal rupture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The mechanism responsible for a low pleural fluid glucose :</a:t>
            </a:r>
          </a:p>
          <a:p>
            <a:pPr>
              <a:buNone/>
            </a:pPr>
            <a:r>
              <a:rPr lang="en-US" dirty="0"/>
              <a:t>    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Decreased diffusion </a:t>
            </a:r>
            <a:r>
              <a:rPr lang="en-US" dirty="0"/>
              <a:t>of glucose from blood to pleural fluid with rheumatoid pleurisy.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Increased utilization </a:t>
            </a:r>
            <a:r>
              <a:rPr lang="en-US" dirty="0"/>
              <a:t>of glucose by bacteria and malignant cells.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Pleural fluid pH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pH of normal pleural fluid is </a:t>
            </a:r>
            <a:r>
              <a:rPr lang="en-US" b="1" dirty="0">
                <a:solidFill>
                  <a:srgbClr val="FF0000"/>
                </a:solidFill>
              </a:rPr>
              <a:t>7.6</a:t>
            </a:r>
          </a:p>
          <a:p>
            <a:r>
              <a:rPr lang="en-US" dirty="0" err="1"/>
              <a:t>Transudates</a:t>
            </a:r>
            <a:r>
              <a:rPr lang="en-US" dirty="0"/>
              <a:t> have a fluid pH in the 7.4 to 7.55 range, while exudates from </a:t>
            </a:r>
            <a:r>
              <a:rPr lang="en-US" b="1" dirty="0">
                <a:solidFill>
                  <a:srgbClr val="FF0000"/>
                </a:solidFill>
              </a:rPr>
              <a:t>7.3 to 7.45.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/>
              <a:t>pH &lt;7.2 suggests:</a:t>
            </a:r>
          </a:p>
          <a:p>
            <a:pPr>
              <a:buNone/>
            </a:pPr>
            <a:r>
              <a:rPr lang="en-US" dirty="0"/>
              <a:t>                Complicated </a:t>
            </a:r>
            <a:r>
              <a:rPr lang="en-US" dirty="0" err="1"/>
              <a:t>parapneumonic</a:t>
            </a:r>
            <a:r>
              <a:rPr lang="en-US" dirty="0"/>
              <a:t> effusion</a:t>
            </a:r>
          </a:p>
          <a:p>
            <a:pPr>
              <a:buNone/>
            </a:pPr>
            <a:r>
              <a:rPr lang="en-US" dirty="0"/>
              <a:t>                </a:t>
            </a:r>
            <a:r>
              <a:rPr lang="en-US" dirty="0" err="1"/>
              <a:t>Empyema</a:t>
            </a:r>
            <a:endParaRPr lang="en-US" dirty="0"/>
          </a:p>
          <a:p>
            <a:pPr>
              <a:buNone/>
            </a:pPr>
            <a:r>
              <a:rPr lang="en-US" dirty="0"/>
              <a:t>                Esophageal rupture</a:t>
            </a:r>
          </a:p>
          <a:p>
            <a:pPr>
              <a:buNone/>
            </a:pPr>
            <a:r>
              <a:rPr lang="en-US" dirty="0"/>
              <a:t>                Rheumatoid pleurisy</a:t>
            </a:r>
          </a:p>
          <a:p>
            <a:pPr>
              <a:buNone/>
            </a:pPr>
            <a:r>
              <a:rPr lang="en-US" dirty="0"/>
              <a:t>               Malignant effusion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Triglycerides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TG &gt;110 mg/</a:t>
            </a:r>
            <a:r>
              <a:rPr lang="en-US" b="1" dirty="0" err="1"/>
              <a:t>dL</a:t>
            </a:r>
            <a:r>
              <a:rPr lang="en-US" dirty="0"/>
              <a:t> indicates </a:t>
            </a:r>
            <a:r>
              <a:rPr lang="en-US" dirty="0" err="1"/>
              <a:t>chylothorax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TG &lt;50 mg/</a:t>
            </a:r>
            <a:r>
              <a:rPr lang="en-US" b="1" dirty="0" err="1"/>
              <a:t>dL</a:t>
            </a:r>
            <a:r>
              <a:rPr lang="en-US" b="1" dirty="0"/>
              <a:t> </a:t>
            </a:r>
            <a:r>
              <a:rPr lang="en-US" dirty="0"/>
              <a:t>indicates no </a:t>
            </a:r>
            <a:r>
              <a:rPr lang="en-US" dirty="0" err="1"/>
              <a:t>chylothorax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If TG 50 to 110 mg/</a:t>
            </a:r>
            <a:r>
              <a:rPr lang="en-US" b="1" dirty="0" err="1"/>
              <a:t>dL</a:t>
            </a:r>
            <a:r>
              <a:rPr lang="en-US" dirty="0"/>
              <a:t>, send fluid for </a:t>
            </a:r>
            <a:r>
              <a:rPr lang="en-US" dirty="0" err="1"/>
              <a:t>chylomicrons</a:t>
            </a:r>
            <a:r>
              <a:rPr lang="en-US" dirty="0"/>
              <a:t>, Presence of </a:t>
            </a:r>
            <a:r>
              <a:rPr lang="en-US" dirty="0" err="1"/>
              <a:t>chylomicrons</a:t>
            </a:r>
            <a:r>
              <a:rPr lang="en-US" dirty="0"/>
              <a:t> indicates </a:t>
            </a:r>
            <a:r>
              <a:rPr lang="en-US" dirty="0" err="1"/>
              <a:t>chylothorax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Cytology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sensitivity is </a:t>
            </a:r>
            <a:r>
              <a:rPr lang="en-US" b="1" dirty="0">
                <a:solidFill>
                  <a:srgbClr val="FF0000"/>
                </a:solidFill>
              </a:rPr>
              <a:t>approximately 60 percent.</a:t>
            </a:r>
            <a:endParaRPr lang="en-US" dirty="0"/>
          </a:p>
          <a:p>
            <a:r>
              <a:rPr lang="en-US" dirty="0"/>
              <a:t>The sensitivity depending on the histology of malignancy; cytology has a sensitivity of 78 % for </a:t>
            </a:r>
            <a:r>
              <a:rPr lang="en-US" dirty="0" err="1"/>
              <a:t>adenocarcinoma</a:t>
            </a:r>
            <a:r>
              <a:rPr lang="en-US" dirty="0"/>
              <a:t>, 53 %for Small cell , and 25 %for SCC.</a:t>
            </a:r>
          </a:p>
          <a:p>
            <a:r>
              <a:rPr lang="en-US" dirty="0"/>
              <a:t>The diagnostic yield of cytology </a:t>
            </a:r>
            <a:r>
              <a:rPr lang="en-US" b="1" dirty="0"/>
              <a:t>does not appear to </a:t>
            </a:r>
            <a:r>
              <a:rPr lang="en-US" dirty="0"/>
              <a:t>depend on the volume of fluid sent for cytological smear.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914400"/>
            <a:ext cx="80676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Pleural biopsy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 in undiagnosed Usually </a:t>
            </a:r>
            <a:r>
              <a:rPr lang="en-US" dirty="0" err="1"/>
              <a:t>exudative</a:t>
            </a:r>
            <a:r>
              <a:rPr lang="en-US" dirty="0"/>
              <a:t> pleural effusion. 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Percutaneous</a:t>
            </a:r>
            <a:r>
              <a:rPr lang="en-US" dirty="0"/>
              <a:t> pleural biopsy : CT-guided cutting needle biopsy.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Thoracoscopic</a:t>
            </a:r>
            <a:r>
              <a:rPr lang="en-US" dirty="0"/>
              <a:t> biopsy is used to diagnose malignancy when an obvious mass is not visible on CT.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Generally, treatment of a pleural effusion depends on the </a:t>
            </a:r>
            <a:r>
              <a:rPr lang="en-US" b="1" dirty="0">
                <a:solidFill>
                  <a:srgbClr val="FF0000"/>
                </a:solidFill>
              </a:rPr>
              <a:t>etiology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Symptomatic</a:t>
            </a:r>
            <a:r>
              <a:rPr lang="en-US" dirty="0"/>
              <a:t> treatment may involve drainage of the effusion if the presenting symptom is </a:t>
            </a:r>
            <a:r>
              <a:rPr lang="en-US" dirty="0" err="1"/>
              <a:t>dyspnea</a:t>
            </a:r>
            <a:r>
              <a:rPr lang="en-US" dirty="0"/>
              <a:t>.</a:t>
            </a:r>
          </a:p>
          <a:p>
            <a:r>
              <a:rPr lang="en-US" b="1" dirty="0"/>
              <a:t>Chest tube insertion </a:t>
            </a:r>
            <a:r>
              <a:rPr lang="en-US" dirty="0"/>
              <a:t>for </a:t>
            </a:r>
            <a:r>
              <a:rPr lang="en-US" b="1" dirty="0">
                <a:solidFill>
                  <a:srgbClr val="FF0000"/>
                </a:solidFill>
              </a:rPr>
              <a:t>large</a:t>
            </a:r>
            <a:r>
              <a:rPr lang="en-US" dirty="0"/>
              <a:t> pleural effusions, </a:t>
            </a:r>
            <a:r>
              <a:rPr lang="en-US" b="1" dirty="0" err="1">
                <a:solidFill>
                  <a:srgbClr val="FF0000"/>
                </a:solidFill>
              </a:rPr>
              <a:t>empyema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chylothorax</a:t>
            </a:r>
            <a:r>
              <a:rPr lang="en-US" b="1" dirty="0">
                <a:solidFill>
                  <a:srgbClr val="FF0000"/>
                </a:solidFill>
              </a:rPr>
              <a:t>, and </a:t>
            </a:r>
            <a:r>
              <a:rPr lang="en-US" b="1" dirty="0" err="1">
                <a:solidFill>
                  <a:srgbClr val="FF0000"/>
                </a:solidFill>
              </a:rPr>
              <a:t>hemothorax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Transudative</a:t>
            </a:r>
            <a:r>
              <a:rPr lang="en-US" dirty="0"/>
              <a:t> pleural effusions can sometimes be treated effectively with </a:t>
            </a:r>
            <a:r>
              <a:rPr lang="en-US" b="1" dirty="0">
                <a:solidFill>
                  <a:srgbClr val="FF0000"/>
                </a:solidFill>
              </a:rPr>
              <a:t>diuretics</a:t>
            </a:r>
            <a:r>
              <a:rPr lang="en-US" dirty="0"/>
              <a:t> in disease states such as CHF, renal failure, and liver failure.</a:t>
            </a:r>
          </a:p>
          <a:p>
            <a:endParaRPr lang="en-US" dirty="0"/>
          </a:p>
          <a:p>
            <a:r>
              <a:rPr lang="en-US" b="1" dirty="0"/>
              <a:t>Parapneumonic</a:t>
            </a:r>
            <a:r>
              <a:rPr lang="en-US" dirty="0"/>
              <a:t> effusions and </a:t>
            </a:r>
            <a:r>
              <a:rPr lang="en-US" b="1" dirty="0"/>
              <a:t>empyema</a:t>
            </a:r>
            <a:r>
              <a:rPr lang="en-US" dirty="0"/>
              <a:t> are treated with </a:t>
            </a:r>
            <a:r>
              <a:rPr lang="en-US" b="1" dirty="0">
                <a:solidFill>
                  <a:srgbClr val="FF0000"/>
                </a:solidFill>
              </a:rPr>
              <a:t>antibiotics</a:t>
            </a:r>
            <a:r>
              <a:rPr lang="en-US" dirty="0"/>
              <a:t> in conjunction with fluid drainage.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Antibiotics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r>
              <a:rPr lang="en-US" dirty="0"/>
              <a:t>Generally, empiric antibiotic regimens should include an antibiotic that targets </a:t>
            </a:r>
            <a:r>
              <a:rPr lang="en-US" b="1" dirty="0"/>
              <a:t>anaerobic</a:t>
            </a:r>
            <a:r>
              <a:rPr lang="en-US" dirty="0"/>
              <a:t> bacteria.</a:t>
            </a:r>
          </a:p>
          <a:p>
            <a:r>
              <a:rPr lang="en-US" b="1" dirty="0"/>
              <a:t>Community- acquired</a:t>
            </a:r>
          </a:p>
          <a:p>
            <a:r>
              <a:rPr lang="en-US" dirty="0"/>
              <a:t>A third-generation </a:t>
            </a:r>
            <a:r>
              <a:rPr lang="en-US" b="1" dirty="0">
                <a:solidFill>
                  <a:srgbClr val="FF0000"/>
                </a:solidFill>
              </a:rPr>
              <a:t>cephalosporin plus </a:t>
            </a:r>
            <a:r>
              <a:rPr lang="en-US" b="1" dirty="0" err="1">
                <a:solidFill>
                  <a:srgbClr val="FF0000"/>
                </a:solidFill>
              </a:rPr>
              <a:t>metronidazole</a:t>
            </a:r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carbapenem</a:t>
            </a:r>
            <a:r>
              <a:rPr lang="en-US" dirty="0"/>
              <a:t> ( </a:t>
            </a:r>
            <a:r>
              <a:rPr lang="en-US" dirty="0" err="1"/>
              <a:t>meropenem</a:t>
            </a:r>
            <a:r>
              <a:rPr lang="en-US" dirty="0"/>
              <a:t>).</a:t>
            </a:r>
          </a:p>
          <a:p>
            <a:r>
              <a:rPr lang="en-US" dirty="0"/>
              <a:t>Combination therapy with a respiratory </a:t>
            </a:r>
            <a:r>
              <a:rPr lang="en-US" dirty="0" err="1"/>
              <a:t>fluoroquinolone</a:t>
            </a:r>
            <a:r>
              <a:rPr lang="en-US" dirty="0"/>
              <a:t> plus </a:t>
            </a:r>
            <a:r>
              <a:rPr lang="en-US" dirty="0" err="1"/>
              <a:t>metronidazole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Hospital-acquired :</a:t>
            </a:r>
            <a:endParaRPr lang="en-US" dirty="0"/>
          </a:p>
          <a:p>
            <a:r>
              <a:rPr lang="en-US" dirty="0"/>
              <a:t>Targets MRSA, gram-negative bacteria.</a:t>
            </a:r>
          </a:p>
          <a:p>
            <a:r>
              <a:rPr lang="en-US" dirty="0"/>
              <a:t> Combining </a:t>
            </a:r>
            <a:r>
              <a:rPr lang="en-US" b="1" dirty="0" err="1">
                <a:solidFill>
                  <a:srgbClr val="FF0000"/>
                </a:solidFill>
              </a:rPr>
              <a:t>vancomycin</a:t>
            </a:r>
            <a:r>
              <a:rPr lang="en-US" dirty="0"/>
              <a:t> with </a:t>
            </a:r>
            <a:r>
              <a:rPr lang="en-US" dirty="0" err="1">
                <a:solidFill>
                  <a:srgbClr val="FF0000"/>
                </a:solidFill>
              </a:rPr>
              <a:t>metronidazole</a:t>
            </a:r>
            <a:r>
              <a:rPr lang="en-US" dirty="0"/>
              <a:t> and an </a:t>
            </a:r>
            <a:r>
              <a:rPr lang="en-US" dirty="0" err="1"/>
              <a:t>antipseudomonal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cephalosporin</a:t>
            </a:r>
            <a:r>
              <a:rPr lang="en-US" dirty="0"/>
              <a:t>.</a:t>
            </a:r>
          </a:p>
          <a:p>
            <a:r>
              <a:rPr lang="en-US" dirty="0" err="1"/>
              <a:t>Vancomycin</a:t>
            </a:r>
            <a:r>
              <a:rPr lang="en-US" dirty="0"/>
              <a:t> with </a:t>
            </a:r>
            <a:r>
              <a:rPr lang="en-US" dirty="0" err="1"/>
              <a:t>metronidazole</a:t>
            </a:r>
            <a:r>
              <a:rPr lang="en-US" dirty="0"/>
              <a:t> and an </a:t>
            </a:r>
            <a:r>
              <a:rPr lang="en-US" dirty="0" err="1"/>
              <a:t>antipseudomonal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fluoroquinolone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Duration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general, therapy may </a:t>
            </a:r>
            <a:r>
              <a:rPr lang="en-US" b="1" dirty="0">
                <a:solidFill>
                  <a:srgbClr val="FF0000"/>
                </a:solidFill>
              </a:rPr>
              <a:t>last one to two weeks</a:t>
            </a:r>
            <a:r>
              <a:rPr lang="en-US" dirty="0"/>
              <a:t>, </a:t>
            </a:r>
          </a:p>
          <a:p>
            <a:r>
              <a:rPr lang="en-US" b="1" dirty="0">
                <a:solidFill>
                  <a:srgbClr val="FF0000"/>
                </a:solidFill>
              </a:rPr>
              <a:t>Two to three weeks </a:t>
            </a:r>
            <a:r>
              <a:rPr lang="en-US" dirty="0"/>
              <a:t>for a complicated </a:t>
            </a:r>
            <a:r>
              <a:rPr lang="en-US" dirty="0" err="1"/>
              <a:t>parapneumonic</a:t>
            </a:r>
            <a:r>
              <a:rPr lang="en-US" dirty="0"/>
              <a:t> effusion and </a:t>
            </a:r>
            <a:r>
              <a:rPr lang="en-US" b="1" dirty="0">
                <a:solidFill>
                  <a:srgbClr val="FF0000"/>
                </a:solidFill>
              </a:rPr>
              <a:t>four to six weeks </a:t>
            </a:r>
            <a:r>
              <a:rPr lang="en-US" dirty="0"/>
              <a:t>for empyema.</a:t>
            </a:r>
          </a:p>
          <a:p>
            <a:r>
              <a:rPr lang="en-US" dirty="0"/>
              <a:t>The initial IV antibiotic can be switched to an oral regimen when clinical response is clear, and the patient is able to tolerate oral medications.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Treatment of recurrent PE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Pleurodesis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dirty="0"/>
              <a:t>chemical or mechanical</a:t>
            </a:r>
          </a:p>
          <a:p>
            <a:r>
              <a:rPr lang="en-US" dirty="0"/>
              <a:t>instillation of a </a:t>
            </a:r>
            <a:r>
              <a:rPr lang="en-US" dirty="0" err="1"/>
              <a:t>sclerosing</a:t>
            </a:r>
            <a:r>
              <a:rPr lang="en-US" dirty="0"/>
              <a:t> agent into the pleural space to cause scarring and restriction of the space itself.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Surgical Management: </a:t>
            </a:r>
            <a:r>
              <a:rPr lang="en-US" dirty="0"/>
              <a:t>VATS with </a:t>
            </a:r>
            <a:r>
              <a:rPr lang="en-US" b="1" dirty="0" err="1"/>
              <a:t>decortication</a:t>
            </a:r>
            <a:r>
              <a:rPr lang="en-US" b="1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Placement of an indwelling catheter for malignant recurrent effusions.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1752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i="1" dirty="0"/>
              <a:t>Pneumothorax </a:t>
            </a:r>
            <a:endParaRPr lang="ar-SA" sz="7200" b="1" i="1" dirty="0"/>
          </a:p>
        </p:txBody>
      </p:sp>
    </p:spTree>
    <p:extLst>
      <p:ext uri="{BB962C8B-B14F-4D97-AF65-F5344CB8AC3E}">
        <p14:creationId xmlns:p14="http://schemas.microsoft.com/office/powerpoint/2010/main" val="2773817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i="1" u="sng"/>
              <a:t>Definition</a:t>
            </a:r>
            <a:r>
              <a:rPr lang="en-US" sz="4800" b="1" i="1"/>
              <a:t> :</a:t>
            </a:r>
            <a:endParaRPr lang="ar-SA" sz="4800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</a:rPr>
              <a:t>Pneumothorax : </a:t>
            </a:r>
            <a:r>
              <a:rPr lang="en-US" dirty="0"/>
              <a:t>is an abnormal collection of air in the pleural space separating the lung from the chest wall which may interfere with normal breathing , causing the lungs to collapse.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11690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i="1" u="sng" dirty="0"/>
              <a:t>Types : </a:t>
            </a:r>
            <a:endParaRPr lang="ar-SA" sz="4800" b="1" i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</a:t>
            </a:r>
            <a:r>
              <a:rPr lang="en-US" sz="2400" b="1" dirty="0"/>
              <a:t>_</a:t>
            </a:r>
            <a:r>
              <a:rPr lang="en-US" dirty="0"/>
              <a:t> </a:t>
            </a:r>
            <a:r>
              <a:rPr lang="en-US" sz="3900" b="1" u="sng" dirty="0"/>
              <a:t>Spontaneous pneumothorax </a:t>
            </a:r>
            <a:r>
              <a:rPr lang="en-US" sz="3900" b="1" dirty="0"/>
              <a:t>: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sz="3600" b="1" i="1" dirty="0">
                <a:solidFill>
                  <a:schemeClr val="tx2"/>
                </a:solidFill>
              </a:rPr>
              <a:t> Primary</a:t>
            </a:r>
            <a:r>
              <a:rPr lang="en-US" sz="3600" b="1" dirty="0">
                <a:solidFill>
                  <a:schemeClr val="tx2"/>
                </a:solidFill>
              </a:rPr>
              <a:t> : </a:t>
            </a:r>
            <a:r>
              <a:rPr lang="en-US" dirty="0"/>
              <a:t>it occur in young healthy individuals </a:t>
            </a:r>
            <a:r>
              <a:rPr lang="en-US" b="1" dirty="0"/>
              <a:t>without underlying lung disease </a:t>
            </a:r>
            <a:r>
              <a:rPr lang="en-US" dirty="0"/>
              <a:t>, it is due to rupture of apical sub-pleural bleb 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3600" b="1" i="1" dirty="0">
                <a:solidFill>
                  <a:schemeClr val="tx2"/>
                </a:solidFill>
              </a:rPr>
              <a:t>Secondary : </a:t>
            </a:r>
            <a:r>
              <a:rPr lang="en-US" dirty="0"/>
              <a:t>occurs in the presence of pre-existing lung pathology , Ex : Cystic lung disease , COPD , lung cancer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434441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</a:t>
            </a:r>
            <a:r>
              <a:rPr lang="en-US" sz="2400" b="1" dirty="0"/>
              <a:t>_</a:t>
            </a:r>
            <a:r>
              <a:rPr lang="en-US" sz="4000" b="1" dirty="0"/>
              <a:t> </a:t>
            </a:r>
            <a:r>
              <a:rPr lang="en-US" sz="4600" b="1" i="1" u="sng" dirty="0"/>
              <a:t>Traumatic pneumothorax </a:t>
            </a:r>
            <a:r>
              <a:rPr lang="en-US" sz="4600" b="1" i="1" dirty="0"/>
              <a:t>: 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100" b="1" dirty="0"/>
              <a:t>  </a:t>
            </a:r>
            <a:r>
              <a:rPr lang="en-US" sz="4100" dirty="0"/>
              <a:t>it result from either penetrating or blunt  injury to the chest .</a:t>
            </a:r>
          </a:p>
          <a:p>
            <a:pPr marL="0" indent="0" algn="ctr">
              <a:buNone/>
            </a:pPr>
            <a:endParaRPr lang="en-US" sz="4100" b="1" dirty="0"/>
          </a:p>
          <a:p>
            <a:pPr>
              <a:buFont typeface="Wingdings" pitchFamily="2" charset="2"/>
              <a:buChar char="q"/>
            </a:pPr>
            <a:r>
              <a:rPr lang="en-US" sz="4100" b="1" i="1" dirty="0">
                <a:solidFill>
                  <a:schemeClr val="tx2"/>
                </a:solidFill>
              </a:rPr>
              <a:t>Open</a:t>
            </a:r>
            <a:r>
              <a:rPr lang="en-US" sz="4100" i="1" dirty="0">
                <a:solidFill>
                  <a:schemeClr val="tx2"/>
                </a:solidFill>
              </a:rPr>
              <a:t> : </a:t>
            </a:r>
            <a:r>
              <a:rPr lang="en-US" sz="4000" dirty="0"/>
              <a:t>chest wall is damaged by any wound , outside air enters pleural space and causes lung to collapse 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b="1" i="1" dirty="0">
                <a:solidFill>
                  <a:schemeClr val="tx2"/>
                </a:solidFill>
              </a:rPr>
              <a:t>Closed : </a:t>
            </a:r>
            <a:r>
              <a:rPr lang="en-US" sz="4000" dirty="0"/>
              <a:t>here chest wall is punctured or air leaks from a ruptured bronchus 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dirty="0"/>
              <a:t> </a:t>
            </a:r>
            <a:r>
              <a:rPr lang="en-US" sz="4000" b="1" i="1" dirty="0">
                <a:solidFill>
                  <a:schemeClr val="tx2"/>
                </a:solidFill>
              </a:rPr>
              <a:t>Iatrogenic : </a:t>
            </a:r>
            <a:r>
              <a:rPr lang="en-US" sz="3900" dirty="0"/>
              <a:t>Ex ,mechanical ventilation (barotrauma ), thoracentesis , central venous catheter placement . </a:t>
            </a:r>
            <a:endParaRPr lang="ar-SA" sz="3900" b="1" dirty="0"/>
          </a:p>
        </p:txBody>
      </p:sp>
    </p:spTree>
    <p:extLst>
      <p:ext uri="{BB962C8B-B14F-4D97-AF65-F5344CB8AC3E}">
        <p14:creationId xmlns:p14="http://schemas.microsoft.com/office/powerpoint/2010/main" val="388939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2400"/>
            <a:ext cx="9067800" cy="6553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3_ </a:t>
            </a:r>
            <a:r>
              <a:rPr lang="en-US" sz="4000" b="1" i="1" u="sng" dirty="0"/>
              <a:t>Tension pneumothorax </a:t>
            </a:r>
            <a:r>
              <a:rPr lang="en-US" sz="4000" b="1" i="1" dirty="0"/>
              <a:t>: </a:t>
            </a:r>
          </a:p>
          <a:p>
            <a:pPr marL="0" indent="0">
              <a:buNone/>
            </a:pPr>
            <a:endParaRPr lang="en-US" sz="4000" b="1" i="1" dirty="0"/>
          </a:p>
          <a:p>
            <a:pPr marL="0" indent="0" algn="ctr">
              <a:buNone/>
            </a:pPr>
            <a:r>
              <a:rPr lang="en-US" sz="3000" dirty="0"/>
              <a:t>It is </a:t>
            </a:r>
            <a:r>
              <a:rPr lang="en-US" sz="3000" dirty="0">
                <a:solidFill>
                  <a:srgbClr val="FF0000"/>
                </a:solidFill>
              </a:rPr>
              <a:t>life threatening condition </a:t>
            </a:r>
            <a:r>
              <a:rPr lang="en-US" sz="3000" dirty="0"/>
              <a:t>.. The pleural pressure is more than the atmospheric pressure . </a:t>
            </a:r>
          </a:p>
          <a:p>
            <a:pPr marL="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/>
              <a:t> Radiological manifestation of large pneumothorax : 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Mediastinal shift .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Flattening of the hemi diaphragm and lung collapse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3000" dirty="0">
                <a:solidFill>
                  <a:srgbClr val="FF0000"/>
                </a:solidFill>
              </a:rPr>
              <a:t>Associated with clinical manifestations of circulatory collapse ( tachycardia , hypotension and sweating )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3300" b="1" dirty="0"/>
              <a:t>It is more common with : 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/>
              <a:t> </a:t>
            </a:r>
            <a:r>
              <a:rPr lang="en-US" sz="2800" dirty="0"/>
              <a:t>positive pressure ventilation .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Traumatic pneumothorax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574644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657" y="0"/>
            <a:ext cx="8229600" cy="1143000"/>
          </a:xfrm>
        </p:spPr>
        <p:txBody>
          <a:bodyPr/>
          <a:lstStyle/>
          <a:p>
            <a:pPr algn="l"/>
            <a:r>
              <a:rPr lang="en-US" b="1" i="1" u="sng" dirty="0"/>
              <a:t>Clinical features </a:t>
            </a:r>
            <a:r>
              <a:rPr lang="en-US" dirty="0"/>
              <a:t>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8991600" cy="54864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4000" dirty="0"/>
              <a:t>Predominant symptom is acute pleuritic chest pain.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dirty="0"/>
              <a:t>Dyspnea result from pulmonary compression . 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dirty="0"/>
              <a:t>On physical examination : </a:t>
            </a:r>
          </a:p>
          <a:p>
            <a:r>
              <a:rPr lang="en-US" dirty="0"/>
              <a:t>Breath sound may be diminished on the affected side </a:t>
            </a:r>
          </a:p>
          <a:p>
            <a:r>
              <a:rPr lang="en-US" dirty="0"/>
              <a:t>Percussion of the chest may be perceived as hyper resonant . </a:t>
            </a:r>
          </a:p>
          <a:p>
            <a:pPr marL="0" indent="0">
              <a:buNone/>
            </a:pPr>
            <a:r>
              <a:rPr lang="en-US" sz="5100" b="1" dirty="0">
                <a:solidFill>
                  <a:srgbClr val="FF0000"/>
                </a:solidFill>
              </a:rPr>
              <a:t>Physical signs include :</a:t>
            </a:r>
          </a:p>
          <a:p>
            <a:r>
              <a:rPr lang="en-US" dirty="0"/>
              <a:t>Tachypnea </a:t>
            </a:r>
          </a:p>
          <a:p>
            <a:r>
              <a:rPr lang="en-US" dirty="0"/>
              <a:t>Increased resonant </a:t>
            </a:r>
          </a:p>
          <a:p>
            <a:r>
              <a:rPr lang="en-US" dirty="0"/>
              <a:t>Absent breath sounds </a:t>
            </a:r>
          </a:p>
          <a:p>
            <a:r>
              <a:rPr lang="en-US" dirty="0"/>
              <a:t>Hypoxemia </a:t>
            </a:r>
          </a:p>
          <a:p>
            <a:r>
              <a:rPr lang="en-US" dirty="0"/>
              <a:t>Cyanosis </a:t>
            </a:r>
          </a:p>
          <a:p>
            <a:r>
              <a:rPr lang="en-US" dirty="0"/>
              <a:t>Hypercapnia </a:t>
            </a:r>
          </a:p>
        </p:txBody>
      </p:sp>
    </p:spTree>
    <p:extLst>
      <p:ext uri="{BB962C8B-B14F-4D97-AF65-F5344CB8AC3E}">
        <p14:creationId xmlns:p14="http://schemas.microsoft.com/office/powerpoint/2010/main" val="971303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i="1" u="sng" dirty="0"/>
              <a:t>Risk factors :</a:t>
            </a:r>
            <a:endParaRPr lang="ar-SA" b="1" i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Male sex .</a:t>
            </a:r>
          </a:p>
          <a:p>
            <a:r>
              <a:rPr lang="en-US" dirty="0"/>
              <a:t>Smoking .</a:t>
            </a:r>
          </a:p>
          <a:p>
            <a:r>
              <a:rPr lang="en-US" dirty="0"/>
              <a:t>Age ( less than 20 y , more than 50 y )</a:t>
            </a:r>
          </a:p>
          <a:p>
            <a:r>
              <a:rPr lang="en-US" dirty="0"/>
              <a:t>Family history of pneumothorax .</a:t>
            </a:r>
          </a:p>
          <a:p>
            <a:r>
              <a:rPr lang="en-US" dirty="0"/>
              <a:t>Tall and slender body build .</a:t>
            </a:r>
          </a:p>
          <a:p>
            <a:r>
              <a:rPr lang="en-US" dirty="0"/>
              <a:t>A history of pneumothorax .</a:t>
            </a:r>
            <a:endParaRPr lang="en-US" sz="5100" dirty="0">
              <a:solidFill>
                <a:srgbClr val="FF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</a:rPr>
              <a:t>Presence of underlying lung disease such as :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COPD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Severe asthma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TB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Cystic fibrosis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Mechanical ventilation .</a:t>
            </a:r>
          </a:p>
          <a:p>
            <a:r>
              <a:rPr lang="en-US" dirty="0"/>
              <a:t>Structural abnormalities (e.g. </a:t>
            </a:r>
            <a:r>
              <a:rPr lang="en-US" dirty="0" err="1"/>
              <a:t>Marfan</a:t>
            </a:r>
            <a:r>
              <a:rPr lang="en-US" dirty="0"/>
              <a:t> syndrome , Ehlers-</a:t>
            </a:r>
            <a:r>
              <a:rPr lang="en-US" dirty="0" err="1"/>
              <a:t>Danlos</a:t>
            </a:r>
            <a:r>
              <a:rPr lang="en-US" dirty="0"/>
              <a:t> syndrome )</a:t>
            </a:r>
          </a:p>
          <a:p>
            <a:r>
              <a:rPr lang="en-US" dirty="0"/>
              <a:t>Trauma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14749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229600" cy="1143000"/>
          </a:xfrm>
        </p:spPr>
        <p:txBody>
          <a:bodyPr/>
          <a:lstStyle/>
          <a:p>
            <a:pPr algn="l"/>
            <a:r>
              <a:rPr lang="en-US" b="1" i="1" dirty="0"/>
              <a:t>Diagnosis  _ </a:t>
            </a:r>
            <a:r>
              <a:rPr lang="en-US" b="1" i="1" dirty="0">
                <a:solidFill>
                  <a:schemeClr val="tx2"/>
                </a:solidFill>
              </a:rPr>
              <a:t>chest  </a:t>
            </a:r>
            <a:r>
              <a:rPr lang="en-US" b="1" i="1" dirty="0" err="1">
                <a:solidFill>
                  <a:schemeClr val="tx2"/>
                </a:solidFill>
              </a:rPr>
              <a:t>Xray</a:t>
            </a:r>
            <a:r>
              <a:rPr lang="en-US" b="1" i="1" dirty="0">
                <a:solidFill>
                  <a:schemeClr val="tx2"/>
                </a:solidFill>
              </a:rPr>
              <a:t> </a:t>
            </a:r>
            <a:endParaRPr lang="ar-SA" b="1" i="1" dirty="0">
              <a:solidFill>
                <a:schemeClr val="tx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characteristic of pneumothorax :</a:t>
            </a:r>
          </a:p>
          <a:p>
            <a:r>
              <a:rPr lang="en-US" sz="2400" dirty="0"/>
              <a:t>Pleural line .</a:t>
            </a:r>
          </a:p>
          <a:p>
            <a:r>
              <a:rPr lang="en-US" sz="2400" dirty="0"/>
              <a:t>No lung markings in pneumothorax .</a:t>
            </a:r>
          </a:p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71" y="2590800"/>
            <a:ext cx="63627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9361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marL="571500" indent="-571500" algn="l">
              <a:buFont typeface="Wingdings" pitchFamily="2" charset="2"/>
              <a:buChar char="Ø"/>
            </a:pPr>
            <a:r>
              <a:rPr lang="en-US" b="1" i="1" dirty="0"/>
              <a:t>CT scanning 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A further use of CT is the identification of underlying lung lesions 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Chest ultrasound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6248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212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Size of pneumothorax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600" dirty="0"/>
              <a:t>Often , the PA chest x-ray is used to quantify the size of the pneumothorax </a:t>
            </a:r>
            <a:r>
              <a:rPr lang="en-US" dirty="0"/>
              <a:t>. </a:t>
            </a:r>
          </a:p>
          <a:p>
            <a:pPr marL="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500" b="1" dirty="0"/>
              <a:t>Small pneumothorax : </a:t>
            </a:r>
            <a:r>
              <a:rPr lang="en-US" dirty="0"/>
              <a:t>a visible rim of </a:t>
            </a:r>
            <a:r>
              <a:rPr lang="en-US" b="1" dirty="0">
                <a:solidFill>
                  <a:srgbClr val="FF0000"/>
                </a:solidFill>
              </a:rPr>
              <a:t>&lt;= 2cm </a:t>
            </a:r>
            <a:r>
              <a:rPr lang="en-US" dirty="0"/>
              <a:t>between the lung margin and the chest wall at the level of the hilum on PA chest x-ray 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500" b="1" dirty="0"/>
              <a:t>Large pneumothorax : </a:t>
            </a:r>
            <a:r>
              <a:rPr lang="en-US" dirty="0"/>
              <a:t>a visible rim </a:t>
            </a:r>
            <a:r>
              <a:rPr lang="en-US" b="1" dirty="0">
                <a:solidFill>
                  <a:srgbClr val="FF0000"/>
                </a:solidFill>
              </a:rPr>
              <a:t>&gt; 2cm </a:t>
            </a:r>
            <a:r>
              <a:rPr lang="en-US" dirty="0"/>
              <a:t>between the lung margin and the chest wall at the level of the hilum on PA chest X-ray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22611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/>
          <a:lstStyle/>
          <a:p>
            <a:pPr algn="l"/>
            <a:r>
              <a:rPr lang="en-US" b="1" i="1" dirty="0"/>
              <a:t>Treatment :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3500" b="1" dirty="0"/>
              <a:t> </a:t>
            </a:r>
            <a:r>
              <a:rPr lang="en-US" sz="3500" b="1" u="sng" dirty="0"/>
              <a:t>Goals : </a:t>
            </a:r>
          </a:p>
          <a:p>
            <a:r>
              <a:rPr lang="en-US" sz="3000" dirty="0"/>
              <a:t>To promote lung expansion.</a:t>
            </a:r>
          </a:p>
          <a:p>
            <a:r>
              <a:rPr lang="en-US" sz="3000" dirty="0"/>
              <a:t>To eliminate the pathogenesis . </a:t>
            </a:r>
          </a:p>
          <a:p>
            <a:r>
              <a:rPr lang="en-US" sz="3000" dirty="0"/>
              <a:t>To decrease pneumothorax recurrence (smoking cessation 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3500" b="1" i="1" u="sng" dirty="0"/>
              <a:t>Treatment options : </a:t>
            </a:r>
          </a:p>
          <a:p>
            <a:r>
              <a:rPr lang="en-US" sz="3000" dirty="0"/>
              <a:t>Simple aspiration </a:t>
            </a:r>
          </a:p>
          <a:p>
            <a:r>
              <a:rPr lang="en-US" sz="3000" dirty="0"/>
              <a:t>Intercostal tube drainage </a:t>
            </a:r>
          </a:p>
          <a:p>
            <a:r>
              <a:rPr lang="en-US" sz="3000" dirty="0"/>
              <a:t>Guide wire tube thoracostomy </a:t>
            </a:r>
          </a:p>
          <a:p>
            <a:r>
              <a:rPr lang="en-US" sz="3000" dirty="0"/>
              <a:t>Surgical treatment </a:t>
            </a:r>
            <a:endParaRPr lang="ar-SA" sz="3000" dirty="0"/>
          </a:p>
        </p:txBody>
      </p:sp>
    </p:spTree>
    <p:extLst>
      <p:ext uri="{BB962C8B-B14F-4D97-AF65-F5344CB8AC3E}">
        <p14:creationId xmlns:p14="http://schemas.microsoft.com/office/powerpoint/2010/main" val="24574903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534399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1968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724400"/>
          </a:xfrm>
          <a:solidFill>
            <a:schemeClr val="tx2">
              <a:lumMod val="60000"/>
              <a:lumOff val="4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b="1" dirty="0"/>
          </a:p>
          <a:p>
            <a:pPr marL="0" indent="0" algn="ctr">
              <a:buNone/>
            </a:pPr>
            <a:r>
              <a:rPr lang="en-US" sz="9600" b="1" dirty="0">
                <a:latin typeface="Adorable" pitchFamily="66" charset="0"/>
              </a:rPr>
              <a:t>Thank you </a:t>
            </a:r>
            <a:endParaRPr lang="ar-SA" sz="9600" b="1" dirty="0">
              <a:latin typeface="Adorabl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6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1019</TotalTime>
  <Words>2224</Words>
  <Application>Microsoft Office PowerPoint</Application>
  <PresentationFormat>On-screen Show (4:3)</PresentationFormat>
  <Paragraphs>331</Paragraphs>
  <Slides>51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Adorable</vt:lpstr>
      <vt:lpstr>Arial</vt:lpstr>
      <vt:lpstr>Calibri</vt:lpstr>
      <vt:lpstr>Wingdings</vt:lpstr>
      <vt:lpstr>Office Theme</vt:lpstr>
      <vt:lpstr>Diseases of the pleura </vt:lpstr>
      <vt:lpstr>PowerPoint Presentation</vt:lpstr>
      <vt:lpstr>Anatomy and physiology </vt:lpstr>
      <vt:lpstr>Pleurisy </vt:lpstr>
      <vt:lpstr>PowerPoint Presentation</vt:lpstr>
      <vt:lpstr>Pleural Effusion</vt:lpstr>
      <vt:lpstr>Pleural anatomy / Physiology</vt:lpstr>
      <vt:lpstr>Pathophysiology</vt:lpstr>
      <vt:lpstr>ETIOLOGY</vt:lpstr>
      <vt:lpstr>PowerPoint Presentation</vt:lpstr>
      <vt:lpstr>Diagnosis</vt:lpstr>
      <vt:lpstr>Clinical Presentation</vt:lpstr>
      <vt:lpstr>Physical Examination</vt:lpstr>
      <vt:lpstr>Imaging</vt:lpstr>
      <vt:lpstr>INVESTIGATIONS: Imaging Studies</vt:lpstr>
      <vt:lpstr>PowerPoint Presentation</vt:lpstr>
      <vt:lpstr>Diagnostic Procedures</vt:lpstr>
      <vt:lpstr>Thoracentesis Indication</vt:lpstr>
      <vt:lpstr>Test Explanation</vt:lpstr>
      <vt:lpstr>Test Explanation</vt:lpstr>
      <vt:lpstr>Potential Complications</vt:lpstr>
      <vt:lpstr>Normal Findings</vt:lpstr>
      <vt:lpstr>Tests routinely performed:</vt:lpstr>
      <vt:lpstr>Nucleated cells </vt:lpstr>
      <vt:lpstr>Protein Content</vt:lpstr>
      <vt:lpstr>Glucose</vt:lpstr>
      <vt:lpstr>PowerPoint Presentation</vt:lpstr>
      <vt:lpstr>Pleural fluid pH</vt:lpstr>
      <vt:lpstr>Triglycerides</vt:lpstr>
      <vt:lpstr>Cytology</vt:lpstr>
      <vt:lpstr>PowerPoint Presentation</vt:lpstr>
      <vt:lpstr>Pleural biopsy</vt:lpstr>
      <vt:lpstr>Treatment</vt:lpstr>
      <vt:lpstr>PowerPoint Presentation</vt:lpstr>
      <vt:lpstr>Antibiotics</vt:lpstr>
      <vt:lpstr>PowerPoint Presentation</vt:lpstr>
      <vt:lpstr>Duration</vt:lpstr>
      <vt:lpstr>Treatment of recurrent PE</vt:lpstr>
      <vt:lpstr>PowerPoint Presentation</vt:lpstr>
      <vt:lpstr>Definition :</vt:lpstr>
      <vt:lpstr>Types : </vt:lpstr>
      <vt:lpstr>PowerPoint Presentation</vt:lpstr>
      <vt:lpstr>PowerPoint Presentation</vt:lpstr>
      <vt:lpstr>Clinical features : </vt:lpstr>
      <vt:lpstr>Risk factors :</vt:lpstr>
      <vt:lpstr>Diagnosis  _ chest  Xray </vt:lpstr>
      <vt:lpstr>CT scanning </vt:lpstr>
      <vt:lpstr>Size of pneumothorax </vt:lpstr>
      <vt:lpstr>Treatment 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PLEURAL EFFUSION</dc:title>
  <dc:creator>Oday Bakri</dc:creator>
  <cp:lastModifiedBy>mahmoud</cp:lastModifiedBy>
  <cp:revision>80</cp:revision>
  <dcterms:created xsi:type="dcterms:W3CDTF">2006-08-16T00:00:00Z</dcterms:created>
  <dcterms:modified xsi:type="dcterms:W3CDTF">2022-11-23T18:15:08Z</dcterms:modified>
</cp:coreProperties>
</file>