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47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73" r:id="rId19"/>
    <p:sldId id="275" r:id="rId20"/>
    <p:sldId id="276" r:id="rId21"/>
    <p:sldId id="277" r:id="rId22"/>
    <p:sldId id="278" r:id="rId23"/>
    <p:sldId id="261" r:id="rId24"/>
    <p:sldId id="281" r:id="rId25"/>
    <p:sldId id="279" r:id="rId26"/>
    <p:sldId id="280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380"/>
    <p:restoredTop sz="94660"/>
  </p:normalViewPr>
  <p:slideViewPr>
    <p:cSldViewPr snapToGrid="0">
      <p:cViewPr varScale="1">
        <p:scale>
          <a:sx n="75" d="100"/>
          <a:sy n="75" d="100"/>
        </p:scale>
        <p:origin x="51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A53077C-23C0-41AA-93B3-FDA4EE560BFF}" type="datetimeFigureOut">
              <a:rPr lang="ar-SA" smtClean="0"/>
              <a:t>13/07/1444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6225EC58-5B54-4050-A7F3-73DDD620819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235276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EC58-5B54-4050-A7F3-73DDD6208191}" type="slidenum">
              <a:rPr lang="ar-SA" smtClean="0"/>
              <a:t>11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786873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A48F1DB6-ED7F-4142-A56A-CF9A6836C31E}" type="datetimeFigureOut">
              <a:rPr lang="ar-SA" smtClean="0"/>
              <a:t>13/07/1444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90A2DD1A-7ACA-43C1-8F62-FED2BFE556B9}" type="slidenum">
              <a:rPr lang="ar-SA" smtClean="0"/>
              <a:t>‹#›</a:t>
            </a:fld>
            <a:endParaRPr lang="ar-S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7547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F1DB6-ED7F-4142-A56A-CF9A6836C31E}" type="datetimeFigureOut">
              <a:rPr lang="ar-SA" smtClean="0"/>
              <a:t>13/07/1444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2DD1A-7ACA-43C1-8F62-FED2BFE556B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32146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F1DB6-ED7F-4142-A56A-CF9A6836C31E}" type="datetimeFigureOut">
              <a:rPr lang="ar-SA" smtClean="0"/>
              <a:t>13/07/1444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2DD1A-7ACA-43C1-8F62-FED2BFE556B9}" type="slidenum">
              <a:rPr lang="ar-SA" smtClean="0"/>
              <a:t>‹#›</a:t>
            </a:fld>
            <a:endParaRPr lang="ar-S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2504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F1DB6-ED7F-4142-A56A-CF9A6836C31E}" type="datetimeFigureOut">
              <a:rPr lang="ar-SA" smtClean="0"/>
              <a:t>13/07/1444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2DD1A-7ACA-43C1-8F62-FED2BFE556B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18690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F1DB6-ED7F-4142-A56A-CF9A6836C31E}" type="datetimeFigureOut">
              <a:rPr lang="ar-SA" smtClean="0"/>
              <a:t>13/07/1444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2DD1A-7ACA-43C1-8F62-FED2BFE556B9}" type="slidenum">
              <a:rPr lang="ar-SA" smtClean="0"/>
              <a:t>‹#›</a:t>
            </a:fld>
            <a:endParaRPr lang="ar-S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2994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F1DB6-ED7F-4142-A56A-CF9A6836C31E}" type="datetimeFigureOut">
              <a:rPr lang="ar-SA" smtClean="0"/>
              <a:t>13/07/1444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2DD1A-7ACA-43C1-8F62-FED2BFE556B9}" type="slidenum">
              <a:rPr lang="ar-SA" smtClean="0"/>
              <a:t>‹#›</a:t>
            </a:fld>
            <a:endParaRPr lang="ar-S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8014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F1DB6-ED7F-4142-A56A-CF9A6836C31E}" type="datetimeFigureOut">
              <a:rPr lang="ar-SA" smtClean="0"/>
              <a:t>13/07/1444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2DD1A-7ACA-43C1-8F62-FED2BFE556B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68883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F1DB6-ED7F-4142-A56A-CF9A6836C31E}" type="datetimeFigureOut">
              <a:rPr lang="ar-SA" smtClean="0"/>
              <a:t>13/07/1444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2DD1A-7ACA-43C1-8F62-FED2BFE556B9}" type="slidenum">
              <a:rPr lang="ar-SA" smtClean="0"/>
              <a:t>‹#›</a:t>
            </a:fld>
            <a:endParaRPr lang="ar-S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9375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F1DB6-ED7F-4142-A56A-CF9A6836C31E}" type="datetimeFigureOut">
              <a:rPr lang="ar-SA" smtClean="0"/>
              <a:t>13/07/1444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2DD1A-7ACA-43C1-8F62-FED2BFE556B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94297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رة بانورامي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F1DB6-ED7F-4142-A56A-CF9A6836C31E}" type="datetimeFigureOut">
              <a:rPr lang="ar-SA" smtClean="0"/>
              <a:t>13/07/1444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2DD1A-7ACA-43C1-8F62-FED2BFE556B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38725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F1DB6-ED7F-4142-A56A-CF9A6836C31E}" type="datetimeFigureOut">
              <a:rPr lang="ar-SA" smtClean="0"/>
              <a:t>13/07/1444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2DD1A-7ACA-43C1-8F62-FED2BFE556B9}" type="slidenum">
              <a:rPr lang="ar-SA" smtClean="0"/>
              <a:t>‹#›</a:t>
            </a:fld>
            <a:endParaRPr lang="ar-S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1645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F1DB6-ED7F-4142-A56A-CF9A6836C31E}" type="datetimeFigureOut">
              <a:rPr lang="ar-SA" smtClean="0"/>
              <a:t>13/07/1444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2DD1A-7ACA-43C1-8F62-FED2BFE556B9}" type="slidenum">
              <a:rPr lang="ar-SA" smtClean="0"/>
              <a:t>‹#›</a:t>
            </a:fld>
            <a:endParaRPr lang="ar-S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93901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F1DB6-ED7F-4142-A56A-CF9A6836C31E}" type="datetimeFigureOut">
              <a:rPr lang="ar-SA" smtClean="0"/>
              <a:t>13/07/1444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2DD1A-7ACA-43C1-8F62-FED2BFE556B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457468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F1DB6-ED7F-4142-A56A-CF9A6836C31E}" type="datetimeFigureOut">
              <a:rPr lang="ar-SA" smtClean="0"/>
              <a:t>13/07/1444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2DD1A-7ACA-43C1-8F62-FED2BFE556B9}" type="slidenum">
              <a:rPr lang="ar-SA" smtClean="0"/>
              <a:t>‹#›</a:t>
            </a:fld>
            <a:endParaRPr lang="ar-S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85297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F1DB6-ED7F-4142-A56A-CF9A6836C31E}" type="datetimeFigureOut">
              <a:rPr lang="ar-SA" smtClean="0"/>
              <a:t>13/07/1444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2DD1A-7ACA-43C1-8F62-FED2BFE556B9}" type="slidenum">
              <a:rPr lang="ar-SA" smtClean="0"/>
              <a:t>‹#›</a:t>
            </a:fld>
            <a:endParaRPr lang="ar-S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04471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F1DB6-ED7F-4142-A56A-CF9A6836C31E}" type="datetimeFigureOut">
              <a:rPr lang="ar-SA" smtClean="0"/>
              <a:t>13/07/1444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2DD1A-7ACA-43C1-8F62-FED2BFE556B9}" type="slidenum">
              <a:rPr lang="ar-SA" smtClean="0"/>
              <a:t>‹#›</a:t>
            </a:fld>
            <a:endParaRPr lang="ar-S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68165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F1DB6-ED7F-4142-A56A-CF9A6836C31E}" type="datetimeFigureOut">
              <a:rPr lang="ar-SA" smtClean="0"/>
              <a:t>13/07/1444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2DD1A-7ACA-43C1-8F62-FED2BFE556B9}" type="slidenum">
              <a:rPr lang="ar-SA" smtClean="0"/>
              <a:t>‹#›</a:t>
            </a:fld>
            <a:endParaRPr lang="ar-S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1038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48F1DB6-ED7F-4142-A56A-CF9A6836C31E}" type="datetimeFigureOut">
              <a:rPr lang="ar-SA" smtClean="0"/>
              <a:t>13/07/1444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0A2DD1A-7ACA-43C1-8F62-FED2BFE556B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17773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1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857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2692397" y="1617131"/>
            <a:ext cx="6815669" cy="1515533"/>
          </a:xfrm>
        </p:spPr>
        <p:txBody>
          <a:bodyPr/>
          <a:lstStyle/>
          <a:p>
            <a:r>
              <a:rPr lang="en-US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Development Male Reproductive System </a:t>
            </a:r>
            <a:endParaRPr lang="ar-SA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2590798" y="3238496"/>
            <a:ext cx="6815669" cy="2108203"/>
          </a:xfrm>
        </p:spPr>
        <p:txBody>
          <a:bodyPr>
            <a:normAutofit fontScale="25000" lnSpcReduction="20000"/>
          </a:bodyPr>
          <a:lstStyle/>
          <a:p>
            <a:r>
              <a:rPr lang="en-US" sz="10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 Amer H. Saleem</a:t>
            </a:r>
          </a:p>
          <a:p>
            <a:r>
              <a:rPr lang="en-US" sz="7200" dirty="0" smtClean="0"/>
              <a:t/>
            </a:r>
            <a:br>
              <a:rPr lang="en-US" sz="7200" dirty="0" smtClean="0"/>
            </a:br>
            <a:r>
              <a:rPr lang="en-US" sz="7200" dirty="0" smtClean="0"/>
              <a:t>MRCS,  London</a:t>
            </a:r>
          </a:p>
          <a:p>
            <a:r>
              <a:rPr lang="en-US" sz="6400" dirty="0" smtClean="0"/>
              <a:t>FEBU,  Egypt</a:t>
            </a:r>
          </a:p>
          <a:p>
            <a:r>
              <a:rPr lang="en-US" sz="6400" dirty="0" smtClean="0"/>
              <a:t>Arab board, Jordan</a:t>
            </a:r>
          </a:p>
          <a:p>
            <a:r>
              <a:rPr lang="en-US" sz="6400" dirty="0" smtClean="0"/>
              <a:t>Consultant, Shifa hospital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ar-SA" dirty="0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3700" y="325964"/>
            <a:ext cx="2908300" cy="2582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135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Calibri"/>
              </a:rPr>
              <a:t>INTRODUCTION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lvl="0" indent="0" algn="l" rtl="0">
              <a:lnSpc>
                <a:spcPct val="100000"/>
              </a:lnSpc>
              <a:spcBef>
                <a:spcPct val="20000"/>
              </a:spcBef>
              <a:buNone/>
            </a:pPr>
            <a:r>
              <a:rPr lang="en-US" sz="2700" dirty="0">
                <a:solidFill>
                  <a:prstClr val="black"/>
                </a:solidFill>
              </a:rPr>
              <a:t>-  The genital system consists of gonads and genital (sex) ducts.</a:t>
            </a:r>
          </a:p>
          <a:p>
            <a:pPr marL="0" lvl="0" indent="0" algn="l" rtl="0">
              <a:lnSpc>
                <a:spcPct val="100000"/>
              </a:lnSpc>
              <a:spcBef>
                <a:spcPct val="20000"/>
              </a:spcBef>
              <a:buNone/>
            </a:pPr>
            <a:r>
              <a:rPr lang="en-US" sz="2700" dirty="0">
                <a:solidFill>
                  <a:prstClr val="black"/>
                </a:solidFill>
              </a:rPr>
              <a:t>• </a:t>
            </a:r>
            <a:r>
              <a:rPr lang="en-US" sz="2700" b="1" u="sng" dirty="0">
                <a:solidFill>
                  <a:srgbClr val="00B050"/>
                </a:solidFill>
              </a:rPr>
              <a:t>Gonads</a:t>
            </a:r>
            <a:r>
              <a:rPr lang="en-US" sz="2700" dirty="0">
                <a:solidFill>
                  <a:prstClr val="black"/>
                </a:solidFill>
              </a:rPr>
              <a:t> include </a:t>
            </a:r>
            <a:r>
              <a:rPr lang="en-US" sz="2700" b="1" u="sng" dirty="0">
                <a:solidFill>
                  <a:prstClr val="black"/>
                </a:solidFill>
              </a:rPr>
              <a:t>testes in male </a:t>
            </a:r>
            <a:r>
              <a:rPr lang="en-US" sz="2700" dirty="0">
                <a:solidFill>
                  <a:prstClr val="black"/>
                </a:solidFill>
              </a:rPr>
              <a:t>and ovaries in females.</a:t>
            </a:r>
          </a:p>
          <a:p>
            <a:pPr marL="0" lvl="0" indent="0" algn="l" rtl="0">
              <a:lnSpc>
                <a:spcPct val="100000"/>
              </a:lnSpc>
              <a:spcBef>
                <a:spcPct val="20000"/>
              </a:spcBef>
              <a:buNone/>
            </a:pPr>
            <a:r>
              <a:rPr lang="en-US" sz="2700" dirty="0">
                <a:solidFill>
                  <a:prstClr val="black"/>
                </a:solidFill>
              </a:rPr>
              <a:t>-  Gonads develop from the </a:t>
            </a:r>
            <a:r>
              <a:rPr lang="en-US" sz="2700" b="1" dirty="0">
                <a:solidFill>
                  <a:prstClr val="black"/>
                </a:solidFill>
              </a:rPr>
              <a:t>genital ridge with</a:t>
            </a:r>
            <a:r>
              <a:rPr lang="en-US" sz="2700" dirty="0">
                <a:solidFill>
                  <a:prstClr val="black"/>
                </a:solidFill>
              </a:rPr>
              <a:t> incorporation of </a:t>
            </a:r>
            <a:r>
              <a:rPr lang="en-US" sz="2700" b="1" dirty="0">
                <a:solidFill>
                  <a:prstClr val="black"/>
                </a:solidFill>
              </a:rPr>
              <a:t>primordial germ cells.</a:t>
            </a:r>
          </a:p>
          <a:p>
            <a:pPr marL="0" lvl="0" indent="0" algn="l" rtl="0">
              <a:lnSpc>
                <a:spcPct val="100000"/>
              </a:lnSpc>
              <a:spcBef>
                <a:spcPct val="20000"/>
              </a:spcBef>
              <a:buNone/>
            </a:pPr>
            <a:r>
              <a:rPr lang="en-US" sz="2700" dirty="0">
                <a:solidFill>
                  <a:prstClr val="black"/>
                </a:solidFill>
              </a:rPr>
              <a:t>• </a:t>
            </a:r>
            <a:r>
              <a:rPr lang="en-US" sz="2700" b="1" u="sng" dirty="0">
                <a:solidFill>
                  <a:srgbClr val="00B050"/>
                </a:solidFill>
              </a:rPr>
              <a:t>Genital ducts </a:t>
            </a:r>
            <a:r>
              <a:rPr lang="en-US" sz="2700" dirty="0">
                <a:solidFill>
                  <a:prstClr val="black"/>
                </a:solidFill>
              </a:rPr>
              <a:t>in male include </a:t>
            </a:r>
            <a:r>
              <a:rPr lang="en-US" sz="2700" b="1" dirty="0">
                <a:solidFill>
                  <a:prstClr val="black"/>
                </a:solidFill>
              </a:rPr>
              <a:t>efferent ductules of testis, epididymis, vas deferens, seminal vesicle and</a:t>
            </a:r>
          </a:p>
          <a:p>
            <a:pPr marL="0" lvl="0" indent="0" algn="l" rtl="0">
              <a:lnSpc>
                <a:spcPct val="100000"/>
              </a:lnSpc>
              <a:spcBef>
                <a:spcPct val="20000"/>
              </a:spcBef>
              <a:buNone/>
            </a:pPr>
            <a:r>
              <a:rPr lang="en-US" sz="2700" b="1" dirty="0">
                <a:solidFill>
                  <a:prstClr val="black"/>
                </a:solidFill>
              </a:rPr>
              <a:t>ejaculatory duct.</a:t>
            </a:r>
          </a:p>
          <a:p>
            <a:pPr marL="0" lvl="0" indent="0" algn="l" rtl="0">
              <a:lnSpc>
                <a:spcPct val="100000"/>
              </a:lnSpc>
              <a:spcBef>
                <a:spcPct val="20000"/>
              </a:spcBef>
              <a:buNone/>
            </a:pPr>
            <a:r>
              <a:rPr lang="en-US" sz="2700" dirty="0">
                <a:solidFill>
                  <a:prstClr val="black"/>
                </a:solidFill>
              </a:rPr>
              <a:t>• </a:t>
            </a:r>
            <a:r>
              <a:rPr lang="en-US" sz="2700" b="1" u="sng" dirty="0">
                <a:solidFill>
                  <a:srgbClr val="00B050"/>
                </a:solidFill>
              </a:rPr>
              <a:t>Accessory sex glands</a:t>
            </a:r>
            <a:r>
              <a:rPr lang="en-US" sz="2700" dirty="0">
                <a:solidFill>
                  <a:srgbClr val="00B050"/>
                </a:solidFill>
              </a:rPr>
              <a:t> </a:t>
            </a:r>
            <a:r>
              <a:rPr lang="en-US" sz="2700" dirty="0">
                <a:solidFill>
                  <a:prstClr val="black"/>
                </a:solidFill>
              </a:rPr>
              <a:t>in male include </a:t>
            </a:r>
            <a:r>
              <a:rPr lang="en-US" sz="2700" b="1" dirty="0">
                <a:solidFill>
                  <a:prstClr val="black"/>
                </a:solidFill>
              </a:rPr>
              <a:t>prostate and</a:t>
            </a:r>
          </a:p>
          <a:p>
            <a:pPr marL="0" lvl="0" indent="0" algn="l" rtl="0">
              <a:lnSpc>
                <a:spcPct val="100000"/>
              </a:lnSpc>
              <a:spcBef>
                <a:spcPct val="20000"/>
              </a:spcBef>
              <a:buNone/>
            </a:pPr>
            <a:r>
              <a:rPr lang="en-US" sz="2700" b="1" dirty="0">
                <a:solidFill>
                  <a:prstClr val="black"/>
                </a:solidFill>
              </a:rPr>
              <a:t>bulbourethral glands</a:t>
            </a:r>
            <a:endParaRPr lang="ar-SA" sz="2700" dirty="0">
              <a:solidFill>
                <a:prstClr val="black"/>
              </a:solidFill>
            </a:endParaRPr>
          </a:p>
          <a:p>
            <a:pPr algn="l" rtl="0"/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739518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 rtl="0">
              <a:lnSpc>
                <a:spcPct val="100000"/>
              </a:lnSpc>
              <a:spcBef>
                <a:spcPct val="20000"/>
              </a:spcBef>
            </a:pP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ea"/>
                <a:cs typeface="+mn-cs"/>
              </a:rPr>
              <a:t>Development  of  Gonads</a:t>
            </a:r>
            <a:b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ea"/>
                <a:cs typeface="+mn-cs"/>
              </a:rPr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l" rtl="0">
              <a:lnSpc>
                <a:spcPct val="100000"/>
              </a:lnSpc>
              <a:spcBef>
                <a:spcPct val="20000"/>
              </a:spcBef>
              <a:buNone/>
            </a:pPr>
            <a:r>
              <a:rPr lang="en-US" sz="3200" dirty="0">
                <a:solidFill>
                  <a:prstClr val="black"/>
                </a:solidFill>
              </a:rPr>
              <a:t>The  gonads  are derived  from  three  sources  </a:t>
            </a:r>
          </a:p>
          <a:p>
            <a:pPr marL="0" lvl="0" indent="0" algn="l" rtl="0">
              <a:lnSpc>
                <a:spcPct val="100000"/>
              </a:lnSpc>
              <a:spcBef>
                <a:spcPct val="20000"/>
              </a:spcBef>
              <a:buNone/>
            </a:pPr>
            <a:r>
              <a:rPr lang="en-US" sz="3200" dirty="0">
                <a:solidFill>
                  <a:prstClr val="black"/>
                </a:solidFill>
              </a:rPr>
              <a:t>•  </a:t>
            </a:r>
            <a:r>
              <a:rPr lang="en-US" sz="3200" dirty="0">
                <a:solidFill>
                  <a:srgbClr val="00B050"/>
                </a:solidFill>
              </a:rPr>
              <a:t>Mesothelium</a:t>
            </a:r>
            <a:r>
              <a:rPr lang="en-US" sz="3200" dirty="0">
                <a:solidFill>
                  <a:prstClr val="black"/>
                </a:solidFill>
              </a:rPr>
              <a:t>  ( lining  the  posterior  abdominal  wall )</a:t>
            </a:r>
          </a:p>
          <a:p>
            <a:pPr marL="0" lvl="0" indent="0" algn="l" rtl="0">
              <a:lnSpc>
                <a:spcPct val="100000"/>
              </a:lnSpc>
              <a:spcBef>
                <a:spcPct val="20000"/>
              </a:spcBef>
              <a:buNone/>
            </a:pPr>
            <a:r>
              <a:rPr lang="en-US" sz="3200" dirty="0">
                <a:solidFill>
                  <a:prstClr val="black"/>
                </a:solidFill>
              </a:rPr>
              <a:t>• </a:t>
            </a:r>
            <a:r>
              <a:rPr lang="en-US" sz="3200" dirty="0">
                <a:solidFill>
                  <a:srgbClr val="00B050"/>
                </a:solidFill>
              </a:rPr>
              <a:t>Underlying  </a:t>
            </a:r>
            <a:r>
              <a:rPr lang="en-US" sz="3200" dirty="0" smtClean="0">
                <a:solidFill>
                  <a:srgbClr val="00B050"/>
                </a:solidFill>
              </a:rPr>
              <a:t>mesenchyme </a:t>
            </a:r>
            <a:r>
              <a:rPr lang="en-US" sz="3200" dirty="0" smtClean="0">
                <a:solidFill>
                  <a:schemeClr val="tx1"/>
                </a:solidFill>
              </a:rPr>
              <a:t>(embryonic connective  tissue) </a:t>
            </a:r>
            <a:endParaRPr lang="en-US" sz="3200" dirty="0">
              <a:solidFill>
                <a:schemeClr val="tx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ct val="20000"/>
              </a:spcBef>
              <a:buNone/>
            </a:pPr>
            <a:r>
              <a:rPr lang="en-US" sz="3200" dirty="0">
                <a:solidFill>
                  <a:prstClr val="black"/>
                </a:solidFill>
              </a:rPr>
              <a:t>•  </a:t>
            </a:r>
            <a:r>
              <a:rPr lang="en-US" sz="3200" dirty="0">
                <a:solidFill>
                  <a:srgbClr val="00B050"/>
                </a:solidFill>
              </a:rPr>
              <a:t>Primordial  germ  </a:t>
            </a:r>
            <a:r>
              <a:rPr lang="en-US" sz="3200" dirty="0" smtClean="0">
                <a:solidFill>
                  <a:srgbClr val="00B050"/>
                </a:solidFill>
              </a:rPr>
              <a:t>cells </a:t>
            </a:r>
            <a:r>
              <a:rPr lang="en-US" sz="3200" dirty="0" smtClean="0">
                <a:solidFill>
                  <a:schemeClr val="tx1"/>
                </a:solidFill>
              </a:rPr>
              <a:t>(earliest  undifferentiated  sex cells)</a:t>
            </a:r>
            <a:endParaRPr lang="en-US" sz="3200" dirty="0">
              <a:solidFill>
                <a:schemeClr val="tx1"/>
              </a:solidFill>
            </a:endParaRPr>
          </a:p>
          <a:p>
            <a:pPr algn="l" rtl="0"/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728589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Calibri"/>
              </a:rPr>
              <a:t>FORMATION OF PRIMITIVE GONADS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l" rtl="0"/>
            <a:r>
              <a:rPr lang="en-US" dirty="0" smtClean="0"/>
              <a:t>Primordial germ cells </a:t>
            </a:r>
          </a:p>
          <a:p>
            <a:pPr algn="l" rtl="0"/>
            <a:r>
              <a:rPr lang="en-US" dirty="0" smtClean="0"/>
              <a:t>Primordial germ cells arise from epiblasts (primary ectoderm) in the second week.</a:t>
            </a:r>
          </a:p>
          <a:p>
            <a:pPr algn="l" rtl="0"/>
            <a:r>
              <a:rPr lang="en-US" dirty="0" smtClean="0"/>
              <a:t>Formation of genital ridge is the first sign of gonad formation.</a:t>
            </a:r>
          </a:p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These primordial germ cells remain within extraembryonic mesoderm of connecting stalk and wall of the yolk sac.</a:t>
            </a:r>
          </a:p>
          <a:p>
            <a:pPr algn="l" rtl="0"/>
            <a:r>
              <a:rPr lang="en-US" dirty="0" smtClean="0"/>
              <a:t>On formation of the tail fold, primordial germ cells come to lie in splanchnopleuric mesoderm that surrounds hindgut.</a:t>
            </a:r>
          </a:p>
          <a:p>
            <a:pPr algn="l" rtl="0"/>
            <a:endParaRPr lang="en-US" dirty="0" smtClean="0"/>
          </a:p>
          <a:p>
            <a:pPr algn="l" rtl="0"/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5035329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270001" y="2010832"/>
            <a:ext cx="9601196" cy="3318936"/>
          </a:xfrm>
        </p:spPr>
        <p:txBody>
          <a:bodyPr/>
          <a:lstStyle/>
          <a:p>
            <a:pPr algn="l" rtl="0"/>
            <a:r>
              <a:rPr lang="en-US" dirty="0" smtClean="0"/>
              <a:t>Genital Ridge :</a:t>
            </a:r>
          </a:p>
          <a:p>
            <a:pPr algn="l" rtl="0"/>
            <a:r>
              <a:rPr lang="en-US" dirty="0" smtClean="0"/>
              <a:t>In fifth week of IUL ,coelomic epithelium  covering medial surface of mesonephros proliferates to form a genital ridge</a:t>
            </a:r>
            <a:endParaRPr lang="en-US" dirty="0"/>
          </a:p>
          <a:p>
            <a:pPr algn="l" rtl="0"/>
            <a:r>
              <a:rPr lang="en-US" dirty="0" smtClean="0"/>
              <a:t>Genital ridge is an elevation of posterior abdominal wall, in between dorsal aorta and mesonephros 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5535736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61954" y="505915"/>
            <a:ext cx="9908275" cy="5793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8167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099782" y="1263223"/>
            <a:ext cx="10515600" cy="4351338"/>
          </a:xfrm>
        </p:spPr>
        <p:txBody>
          <a:bodyPr/>
          <a:lstStyle/>
          <a:p>
            <a:pPr algn="l" rtl="0"/>
            <a:r>
              <a:rPr lang="en-US" dirty="0" smtClean="0"/>
              <a:t>Testis or ovary arises from genital ridge (intermediate mesoderm) retroperitoneally , on the posterior abdominal wall in lumbar region (at T10 level)</a:t>
            </a:r>
          </a:p>
          <a:p>
            <a:pPr algn="l" rtl="0"/>
            <a:endParaRPr lang="ar-SA" dirty="0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5801" y="2362200"/>
            <a:ext cx="5499099" cy="378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7295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384302" y="372532"/>
            <a:ext cx="9601196" cy="1303867"/>
          </a:xfrm>
        </p:spPr>
        <p:txBody>
          <a:bodyPr/>
          <a:lstStyle/>
          <a:p>
            <a:pPr algn="ctr"/>
            <a:r>
              <a:rPr lang="en-US" sz="2400" b="1" dirty="0">
                <a:solidFill>
                  <a:prstClr val="black"/>
                </a:solidFill>
                <a:latin typeface="Calibri"/>
              </a:rPr>
              <a:t>Sketch of a 5-week embryo illustrating the migration of primordial germ cells from the umbilical vesicle into the embryo</a:t>
            </a:r>
            <a:endParaRPr lang="ar-SA" dirty="0"/>
          </a:p>
        </p:txBody>
      </p:sp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2889" y="1530445"/>
            <a:ext cx="9294126" cy="5036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3656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255594" y="753532"/>
            <a:ext cx="9601196" cy="1303867"/>
          </a:xfrm>
        </p:spPr>
        <p:txBody>
          <a:bodyPr>
            <a:normAutofit fontScale="90000"/>
          </a:bodyPr>
          <a:lstStyle/>
          <a:p>
            <a:pPr lvl="0" algn="ctr" rtl="0">
              <a:lnSpc>
                <a:spcPct val="100000"/>
              </a:lnSpc>
              <a:spcBef>
                <a:spcPct val="20000"/>
              </a:spcBef>
            </a:pPr>
            <a:r>
              <a:rPr lang="en-US" sz="3200" b="1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By 5th week</a:t>
            </a:r>
            <a:r>
              <a:rPr lang="en-US" sz="3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, primordial germ cells migrate bilaterally through dorsal mesentery to the region of genital ridges</a:t>
            </a:r>
            <a:r>
              <a:rPr lang="ar-SA" sz="3200" dirty="0">
                <a:solidFill>
                  <a:prstClr val="black"/>
                </a:solidFill>
                <a:latin typeface="Calibri"/>
                <a:ea typeface="+mn-ea"/>
                <a:cs typeface="Arial" panose="020B0604020202020204" pitchFamily="34" charset="0"/>
              </a:rPr>
              <a:t/>
            </a:r>
            <a:br>
              <a:rPr lang="ar-SA" sz="3200" dirty="0">
                <a:solidFill>
                  <a:prstClr val="black"/>
                </a:solidFill>
                <a:latin typeface="Calibri"/>
                <a:ea typeface="+mn-ea"/>
                <a:cs typeface="Arial" panose="020B0604020202020204" pitchFamily="34" charset="0"/>
              </a:rPr>
            </a:br>
            <a:endParaRPr lang="ar-SA" dirty="0"/>
          </a:p>
        </p:txBody>
      </p:sp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9294" y="1626215"/>
            <a:ext cx="9376012" cy="4779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2920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409701" y="2023532"/>
            <a:ext cx="9601196" cy="3318936"/>
          </a:xfrm>
        </p:spPr>
        <p:txBody>
          <a:bodyPr/>
          <a:lstStyle/>
          <a:p>
            <a:pPr algn="l" rtl="0"/>
            <a:r>
              <a:rPr lang="en-US" dirty="0" smtClean="0"/>
              <a:t>Formation of primitive sex cords: </a:t>
            </a:r>
          </a:p>
          <a:p>
            <a:pPr algn="l" rtl="0"/>
            <a:r>
              <a:rPr lang="en-US" dirty="0" smtClean="0"/>
              <a:t>From surface (coelomic) epithelium, numerous cord-like processes develop and enter the genital ridge to form finger- like cords called primitive sex cords.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5848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22489" y="0"/>
            <a:ext cx="10986448" cy="6763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3043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308102" y="521758"/>
            <a:ext cx="9601196" cy="1303867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later stage showing the indifferent gonads and paramesonephric ducts</a:t>
            </a:r>
            <a:endParaRPr lang="ar-S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45019" y="2016125"/>
            <a:ext cx="8284190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5821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09702" y="1253065"/>
            <a:ext cx="9601196" cy="1303867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Differentiation into Definitive Gonad</a:t>
            </a:r>
            <a:endParaRPr lang="ar-SA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3691468"/>
          </a:xfrm>
        </p:spPr>
        <p:txBody>
          <a:bodyPr>
            <a:normAutofit fontScale="85000" lnSpcReduction="20000"/>
          </a:bodyPr>
          <a:lstStyle/>
          <a:p>
            <a:pPr marL="0" lvl="0" indent="0" algn="l" rtl="0">
              <a:lnSpc>
                <a:spcPct val="100000"/>
              </a:lnSpc>
              <a:spcBef>
                <a:spcPct val="20000"/>
              </a:spcBef>
              <a:buNone/>
            </a:pPr>
            <a:r>
              <a:rPr lang="en-US" sz="3000" dirty="0">
                <a:solidFill>
                  <a:prstClr val="black"/>
                </a:solidFill>
              </a:rPr>
              <a:t>Up to </a:t>
            </a:r>
            <a:r>
              <a:rPr lang="en-US" sz="3000" b="1" u="sng" dirty="0">
                <a:solidFill>
                  <a:srgbClr val="00B0F0"/>
                </a:solidFill>
              </a:rPr>
              <a:t>7</a:t>
            </a:r>
            <a:r>
              <a:rPr lang="en-US" sz="3000" b="1" u="sng" baseline="30000" dirty="0">
                <a:solidFill>
                  <a:srgbClr val="00B0F0"/>
                </a:solidFill>
              </a:rPr>
              <a:t>th</a:t>
            </a:r>
            <a:r>
              <a:rPr lang="en-US" sz="3000" b="1" u="sng" dirty="0">
                <a:solidFill>
                  <a:srgbClr val="00B0F0"/>
                </a:solidFill>
              </a:rPr>
              <a:t> week </a:t>
            </a:r>
            <a:r>
              <a:rPr lang="en-US" sz="3000" dirty="0">
                <a:solidFill>
                  <a:prstClr val="black"/>
                </a:solidFill>
              </a:rPr>
              <a:t>of IUL, gonad is </a:t>
            </a:r>
            <a:r>
              <a:rPr lang="en-US" sz="3000" b="1" dirty="0">
                <a:solidFill>
                  <a:srgbClr val="00B0F0"/>
                </a:solidFill>
              </a:rPr>
              <a:t>ambisexual</a:t>
            </a:r>
            <a:r>
              <a:rPr lang="en-US" sz="3000" dirty="0">
                <a:solidFill>
                  <a:prstClr val="black"/>
                </a:solidFill>
              </a:rPr>
              <a:t> or indifferent.</a:t>
            </a:r>
          </a:p>
          <a:p>
            <a:pPr marL="0" lvl="0" indent="0" algn="l" rtl="0">
              <a:lnSpc>
                <a:spcPct val="100000"/>
              </a:lnSpc>
              <a:spcBef>
                <a:spcPct val="20000"/>
              </a:spcBef>
              <a:buNone/>
            </a:pPr>
            <a:r>
              <a:rPr lang="en-US" sz="3000" dirty="0">
                <a:solidFill>
                  <a:prstClr val="black"/>
                </a:solidFill>
              </a:rPr>
              <a:t>• Differentiation of genital ridge into testis or ovary </a:t>
            </a:r>
            <a:r>
              <a:rPr lang="en-US" sz="3000" b="1" dirty="0">
                <a:solidFill>
                  <a:prstClr val="black"/>
                </a:solidFill>
              </a:rPr>
              <a:t>entirely depends on chromosomal constitution.</a:t>
            </a:r>
            <a:endParaRPr lang="en-US" sz="3000" dirty="0">
              <a:solidFill>
                <a:prstClr val="black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ct val="20000"/>
              </a:spcBef>
              <a:buNone/>
            </a:pPr>
            <a:r>
              <a:rPr lang="en-US" sz="3000" dirty="0">
                <a:solidFill>
                  <a:prstClr val="black"/>
                </a:solidFill>
              </a:rPr>
              <a:t>• </a:t>
            </a:r>
            <a:r>
              <a:rPr lang="en-US" sz="3000" dirty="0" smtClean="0">
                <a:solidFill>
                  <a:prstClr val="black"/>
                </a:solidFill>
              </a:rPr>
              <a:t>Testis- Determining Factor </a:t>
            </a:r>
            <a:r>
              <a:rPr lang="en-US" sz="3000" dirty="0">
                <a:solidFill>
                  <a:prstClr val="black"/>
                </a:solidFill>
              </a:rPr>
              <a:t>(TDF) is located on </a:t>
            </a:r>
            <a:r>
              <a:rPr lang="en-US" sz="3000" u="sng" dirty="0">
                <a:solidFill>
                  <a:prstClr val="black"/>
                </a:solidFill>
              </a:rPr>
              <a:t>short arm of chromosome Y. </a:t>
            </a:r>
          </a:p>
          <a:p>
            <a:pPr marL="0" lvl="0" indent="0" algn="l" rtl="0">
              <a:lnSpc>
                <a:spcPct val="100000"/>
              </a:lnSpc>
              <a:spcBef>
                <a:spcPct val="20000"/>
              </a:spcBef>
              <a:buNone/>
            </a:pPr>
            <a:r>
              <a:rPr lang="en-US" sz="3000" b="1" dirty="0">
                <a:solidFill>
                  <a:prstClr val="black"/>
                </a:solidFill>
              </a:rPr>
              <a:t>- </a:t>
            </a:r>
            <a:r>
              <a:rPr lang="en-US" sz="3100" b="1" dirty="0">
                <a:solidFill>
                  <a:srgbClr val="FF0000"/>
                </a:solidFill>
              </a:rPr>
              <a:t>TDF is controlled by SRY gene (sex- determining region of Y chromosome).MCQ</a:t>
            </a:r>
          </a:p>
          <a:p>
            <a:pPr marL="0" lvl="0" indent="0" algn="l" rtl="0">
              <a:lnSpc>
                <a:spcPct val="100000"/>
              </a:lnSpc>
              <a:spcBef>
                <a:spcPct val="20000"/>
              </a:spcBef>
              <a:buNone/>
            </a:pPr>
            <a:r>
              <a:rPr lang="en-US" sz="3000" dirty="0">
                <a:solidFill>
                  <a:prstClr val="black"/>
                </a:solidFill>
              </a:rPr>
              <a:t>• In the absence of TDF, cells of sex cords differentiate into follicular cells of ovary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3786864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Both X chromosomes should be genetically active to form primary ovarian follicles. </a:t>
            </a:r>
          </a:p>
          <a:p>
            <a:pPr algn="l" rtl="0"/>
            <a:r>
              <a:rPr lang="en-US" dirty="0" smtClean="0"/>
              <a:t>After formation of definitive female gonad, only one X chromosome remains active, whereas the other X chromosome becomes inactive to form the Barr body.</a:t>
            </a:r>
          </a:p>
          <a:p>
            <a:pPr algn="l" rtl="0"/>
            <a:r>
              <a:rPr lang="en-US" dirty="0" smtClean="0"/>
              <a:t>Barr body appears soon after the beginning of embryonic period, after 2nd–3rd week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4561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231900" y="645804"/>
            <a:ext cx="10515600" cy="5289859"/>
          </a:xfrm>
        </p:spPr>
        <p:txBody>
          <a:bodyPr/>
          <a:lstStyle/>
          <a:p>
            <a:pPr algn="l" rtl="0"/>
            <a:r>
              <a:rPr lang="en-US" dirty="0" smtClean="0"/>
              <a:t>At 7th week , Genital ridge has an outer cortex and inner medulla. </a:t>
            </a:r>
          </a:p>
          <a:p>
            <a:pPr algn="l" rtl="0"/>
            <a:r>
              <a:rPr lang="en-US" dirty="0" smtClean="0"/>
              <a:t>In male foetus, medulla differentiates to form testis and cortex regresses.</a:t>
            </a:r>
          </a:p>
          <a:p>
            <a:pPr algn="l" rtl="0"/>
            <a:r>
              <a:rPr lang="en-US" dirty="0" smtClean="0"/>
              <a:t>TDF differentiate Sertoli cells that start producing anti-müllerian substance (AMS) or hormone</a:t>
            </a:r>
          </a:p>
          <a:p>
            <a:pPr algn="l" rtl="0"/>
            <a:r>
              <a:rPr lang="en-US" dirty="0" smtClean="0"/>
              <a:t>Anti-müllerian substance inhibits development of the müllerian ducts.</a:t>
            </a:r>
          </a:p>
          <a:p>
            <a:pPr algn="l" rtl="0"/>
            <a:r>
              <a:rPr lang="en-US" dirty="0" smtClean="0"/>
              <a:t>In female foetus, cortex differentiates to form ovary and medulla regresses.</a:t>
            </a:r>
          </a:p>
          <a:p>
            <a:pPr algn="l" rtl="0"/>
            <a:r>
              <a:rPr lang="en-US" dirty="0" smtClean="0"/>
              <a:t>Absence of Y-chromosome (SRY gene) or TDF results in the formation of ovary.</a:t>
            </a:r>
          </a:p>
          <a:p>
            <a:pPr algn="l" rtl="0"/>
            <a:endParaRPr lang="en-US" dirty="0" smtClean="0"/>
          </a:p>
          <a:p>
            <a:pPr algn="l" rtl="0"/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9826726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38200" y="900752"/>
            <a:ext cx="10515600" cy="5276211"/>
          </a:xfrm>
        </p:spPr>
        <p:txBody>
          <a:bodyPr>
            <a:normAutofit fontScale="92500"/>
          </a:bodyPr>
          <a:lstStyle/>
          <a:p>
            <a:pPr marL="0" lvl="0" indent="0" algn="l" rtl="0">
              <a:lnSpc>
                <a:spcPct val="100000"/>
              </a:lnSpc>
              <a:spcBef>
                <a:spcPct val="20000"/>
              </a:spcBef>
              <a:buNone/>
            </a:pPr>
            <a:r>
              <a:rPr lang="en-US" sz="3200" dirty="0">
                <a:solidFill>
                  <a:prstClr val="black"/>
                </a:solidFill>
              </a:rPr>
              <a:t>TDF also helps in differentiation of </a:t>
            </a:r>
            <a:r>
              <a:rPr lang="en-US" sz="3200" u="sng" dirty="0">
                <a:solidFill>
                  <a:prstClr val="black"/>
                </a:solidFill>
              </a:rPr>
              <a:t>Leydig cells from mesoderm of gonadal ridge.</a:t>
            </a:r>
          </a:p>
          <a:p>
            <a:pPr marL="342900" lvl="0" indent="-342900" algn="l" rtl="0">
              <a:lnSpc>
                <a:spcPct val="100000"/>
              </a:lnSpc>
              <a:spcBef>
                <a:spcPct val="20000"/>
              </a:spcBef>
              <a:buFontTx/>
              <a:buChar char="-"/>
            </a:pPr>
            <a:r>
              <a:rPr lang="en-US" sz="3200" b="1" dirty="0">
                <a:solidFill>
                  <a:prstClr val="black"/>
                </a:solidFill>
              </a:rPr>
              <a:t>Leydig cells start secreting testosterone and dihydrotestosterone  at  </a:t>
            </a:r>
            <a:r>
              <a:rPr lang="en-US" sz="3200" b="1" u="sng" dirty="0">
                <a:solidFill>
                  <a:srgbClr val="00B0F0"/>
                </a:solidFill>
              </a:rPr>
              <a:t>8</a:t>
            </a:r>
            <a:r>
              <a:rPr lang="en-US" sz="3200" b="1" u="sng" baseline="30000" dirty="0">
                <a:solidFill>
                  <a:srgbClr val="00B0F0"/>
                </a:solidFill>
              </a:rPr>
              <a:t>th</a:t>
            </a:r>
            <a:r>
              <a:rPr lang="en-US" sz="3200" b="1" u="sng" dirty="0">
                <a:solidFill>
                  <a:srgbClr val="00B0F0"/>
                </a:solidFill>
              </a:rPr>
              <a:t>  weeks </a:t>
            </a:r>
            <a:r>
              <a:rPr lang="en-US" sz="3200" b="1" dirty="0">
                <a:solidFill>
                  <a:prstClr val="black"/>
                </a:solidFill>
              </a:rPr>
              <a:t>.</a:t>
            </a:r>
            <a:endParaRPr lang="en-US" sz="3200" dirty="0">
              <a:solidFill>
                <a:prstClr val="black"/>
              </a:solidFill>
            </a:endParaRPr>
          </a:p>
          <a:p>
            <a:pPr marL="342900" lvl="0" indent="-342900" algn="l" rtl="0">
              <a:lnSpc>
                <a:spcPct val="100000"/>
              </a:lnSpc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en-US" sz="3200" b="1" dirty="0">
                <a:solidFill>
                  <a:prstClr val="black"/>
                </a:solidFill>
              </a:rPr>
              <a:t>Testosterone :</a:t>
            </a:r>
          </a:p>
          <a:p>
            <a:pPr marL="0" lvl="0" indent="0" algn="l" rtl="0">
              <a:lnSpc>
                <a:spcPct val="100000"/>
              </a:lnSpc>
              <a:spcBef>
                <a:spcPct val="20000"/>
              </a:spcBef>
              <a:buNone/>
            </a:pPr>
            <a:r>
              <a:rPr lang="en-US" sz="3200" b="1" dirty="0">
                <a:solidFill>
                  <a:prstClr val="black"/>
                </a:solidFill>
              </a:rPr>
              <a:t>- </a:t>
            </a:r>
            <a:r>
              <a:rPr lang="en-US" sz="3200" dirty="0">
                <a:solidFill>
                  <a:prstClr val="black"/>
                </a:solidFill>
              </a:rPr>
              <a:t>stimulates growth of mesonephric duct that forms male genital duct system. </a:t>
            </a:r>
          </a:p>
          <a:p>
            <a:pPr marL="342900" lvl="0" indent="-342900" algn="l" rtl="0">
              <a:lnSpc>
                <a:spcPct val="100000"/>
              </a:lnSpc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en-US" sz="3200" b="1" dirty="0">
                <a:solidFill>
                  <a:prstClr val="black"/>
                </a:solidFill>
              </a:rPr>
              <a:t>Dihydrotestosterone :</a:t>
            </a:r>
          </a:p>
          <a:p>
            <a:pPr marL="342900" lvl="0" indent="-342900" algn="l" rtl="0">
              <a:lnSpc>
                <a:spcPct val="100000"/>
              </a:lnSpc>
              <a:spcBef>
                <a:spcPct val="20000"/>
              </a:spcBef>
              <a:buFontTx/>
              <a:buChar char="-"/>
            </a:pPr>
            <a:r>
              <a:rPr lang="en-US" sz="3200" dirty="0">
                <a:solidFill>
                  <a:prstClr val="black"/>
                </a:solidFill>
              </a:rPr>
              <a:t>helps in formation of penis, penile urethra, prostate and scrotum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1840724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47165" y="109182"/>
            <a:ext cx="8011236" cy="6619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7499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Stages of Development</a:t>
            </a:r>
            <a:br>
              <a:rPr lang="en-US" b="1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ar-SA" b="1" i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14350" lvl="0" indent="-514350" algn="l" rtl="0">
              <a:lnSpc>
                <a:spcPct val="100000"/>
              </a:lnSpc>
              <a:spcBef>
                <a:spcPct val="20000"/>
              </a:spcBef>
              <a:buFont typeface="Arial" pitchFamily="34" charset="0"/>
              <a:buAutoNum type="arabicPeriod"/>
            </a:pPr>
            <a:r>
              <a:rPr lang="en-US" sz="4000" b="1" u="sng" dirty="0">
                <a:solidFill>
                  <a:srgbClr val="00B050"/>
                </a:solidFill>
              </a:rPr>
              <a:t>Medulla of genital ridge</a:t>
            </a:r>
            <a:r>
              <a:rPr lang="en-US" sz="4000" b="1" u="sng" dirty="0">
                <a:solidFill>
                  <a:prstClr val="black"/>
                </a:solidFill>
              </a:rPr>
              <a:t>:</a:t>
            </a:r>
          </a:p>
          <a:p>
            <a:pPr marL="0" lvl="0" indent="0" algn="l" rtl="0">
              <a:lnSpc>
                <a:spcPct val="100000"/>
              </a:lnSpc>
              <a:spcBef>
                <a:spcPct val="20000"/>
              </a:spcBef>
              <a:buNone/>
            </a:pPr>
            <a:r>
              <a:rPr lang="en-US" sz="4000" dirty="0">
                <a:solidFill>
                  <a:prstClr val="black"/>
                </a:solidFill>
              </a:rPr>
              <a:t>It forms seminiferous tubules, rete testis, interstitial cells, fibrous septa and intrinsic coverings of testis.</a:t>
            </a:r>
          </a:p>
          <a:p>
            <a:pPr marL="0" lvl="0" indent="0" algn="l" rtl="0">
              <a:lnSpc>
                <a:spcPct val="100000"/>
              </a:lnSpc>
              <a:spcBef>
                <a:spcPct val="20000"/>
              </a:spcBef>
              <a:buNone/>
            </a:pPr>
            <a:r>
              <a:rPr lang="en-US" sz="4000" b="1" dirty="0">
                <a:solidFill>
                  <a:srgbClr val="00B050"/>
                </a:solidFill>
              </a:rPr>
              <a:t>2</a:t>
            </a:r>
            <a:r>
              <a:rPr lang="en-US" sz="4000" b="1" u="sng" dirty="0">
                <a:solidFill>
                  <a:srgbClr val="00B050"/>
                </a:solidFill>
              </a:rPr>
              <a:t>. Mesonephric tubules</a:t>
            </a:r>
            <a:r>
              <a:rPr lang="en-US" sz="4000" b="1" dirty="0">
                <a:solidFill>
                  <a:srgbClr val="00B050"/>
                </a:solidFill>
              </a:rPr>
              <a:t>:</a:t>
            </a:r>
            <a:r>
              <a:rPr lang="en-US" sz="4000" dirty="0">
                <a:solidFill>
                  <a:prstClr val="black"/>
                </a:solidFill>
              </a:rPr>
              <a:t> </a:t>
            </a:r>
          </a:p>
          <a:p>
            <a:pPr marL="0" lvl="0" indent="0" algn="l" rtl="0">
              <a:lnSpc>
                <a:spcPct val="100000"/>
              </a:lnSpc>
              <a:spcBef>
                <a:spcPct val="20000"/>
              </a:spcBef>
              <a:buNone/>
            </a:pPr>
            <a:r>
              <a:rPr lang="en-US" sz="4000" dirty="0">
                <a:solidFill>
                  <a:prstClr val="black"/>
                </a:solidFill>
              </a:rPr>
              <a:t>The tubules of rete testis develop communication with adjacent 12–15 mesonephric tubules forming efferent ductules of testis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6297606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203657" y="378015"/>
            <a:ext cx="10515600" cy="6117372"/>
          </a:xfrm>
        </p:spPr>
        <p:txBody>
          <a:bodyPr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20000"/>
              </a:spcBef>
              <a:buNone/>
            </a:pPr>
            <a:r>
              <a:rPr lang="en-US" sz="3700" b="1" u="sng" dirty="0">
                <a:solidFill>
                  <a:srgbClr val="00B050"/>
                </a:solidFill>
              </a:rPr>
              <a:t>. Mesonephric duct:</a:t>
            </a:r>
          </a:p>
          <a:p>
            <a:pPr marL="0" lvl="0" indent="0" algn="l" rtl="0">
              <a:lnSpc>
                <a:spcPct val="100000"/>
              </a:lnSpc>
              <a:spcBef>
                <a:spcPct val="20000"/>
              </a:spcBef>
              <a:buNone/>
            </a:pPr>
            <a:r>
              <a:rPr lang="en-US" sz="3700" dirty="0">
                <a:solidFill>
                  <a:prstClr val="black"/>
                </a:solidFill>
              </a:rPr>
              <a:t>It forms duct of epididymis, vas deferens, seminal vesicles and ejaculatory duct.</a:t>
            </a:r>
            <a:endParaRPr lang="ar-SA" sz="3700" dirty="0">
              <a:solidFill>
                <a:prstClr val="black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ct val="20000"/>
              </a:spcBef>
              <a:buNone/>
            </a:pPr>
            <a:r>
              <a:rPr lang="en-US" sz="3700" b="1" u="sng" dirty="0">
                <a:solidFill>
                  <a:srgbClr val="00B050"/>
                </a:solidFill>
              </a:rPr>
              <a:t>4. Paramesonephric (müllerian) duct</a:t>
            </a:r>
            <a:r>
              <a:rPr lang="en-US" sz="3700" b="1" dirty="0">
                <a:solidFill>
                  <a:srgbClr val="00B050"/>
                </a:solidFill>
              </a:rPr>
              <a:t>: </a:t>
            </a:r>
          </a:p>
          <a:p>
            <a:pPr marL="0" lvl="0" indent="0" algn="l" rtl="0">
              <a:lnSpc>
                <a:spcPct val="100000"/>
              </a:lnSpc>
              <a:spcBef>
                <a:spcPct val="20000"/>
              </a:spcBef>
              <a:buNone/>
            </a:pPr>
            <a:r>
              <a:rPr lang="en-US" sz="3700" dirty="0">
                <a:solidFill>
                  <a:prstClr val="black"/>
                </a:solidFill>
              </a:rPr>
              <a:t>It gets degenerated (remnants—appendix of testis).</a:t>
            </a:r>
          </a:p>
          <a:p>
            <a:pPr marL="0" lvl="0" indent="0" algn="l" rtl="0">
              <a:lnSpc>
                <a:spcPct val="100000"/>
              </a:lnSpc>
              <a:spcBef>
                <a:spcPct val="20000"/>
              </a:spcBef>
              <a:buNone/>
            </a:pPr>
            <a:r>
              <a:rPr lang="en-US" sz="3700" b="1" u="sng" dirty="0">
                <a:solidFill>
                  <a:srgbClr val="00B050"/>
                </a:solidFill>
              </a:rPr>
              <a:t>5. Mesonephros : </a:t>
            </a:r>
          </a:p>
          <a:p>
            <a:pPr marL="0" lvl="0" indent="0" algn="l" rtl="0">
              <a:lnSpc>
                <a:spcPct val="100000"/>
              </a:lnSpc>
              <a:spcBef>
                <a:spcPct val="20000"/>
              </a:spcBef>
              <a:buNone/>
            </a:pPr>
            <a:r>
              <a:rPr lang="en-US" sz="3700" dirty="0">
                <a:solidFill>
                  <a:prstClr val="black"/>
                </a:solidFill>
              </a:rPr>
              <a:t>It degenerates (remnants—appendix of epididymis</a:t>
            </a:r>
            <a:r>
              <a:rPr lang="en-US" sz="3700" dirty="0" smtClean="0">
                <a:solidFill>
                  <a:prstClr val="black"/>
                </a:solidFill>
              </a:rPr>
              <a:t>).</a:t>
            </a:r>
            <a:endParaRPr lang="ar-SA" sz="3700" dirty="0">
              <a:solidFill>
                <a:prstClr val="black"/>
              </a:solidFill>
            </a:endParaRPr>
          </a:p>
          <a:p>
            <a:pPr algn="l" rtl="0"/>
            <a:r>
              <a:rPr lang="en-US" b="1" dirty="0" smtClean="0"/>
              <a:t>Sex cord cells derived from coelomic epithelium form Sertoli cells </a:t>
            </a:r>
          </a:p>
          <a:p>
            <a:pPr algn="l" rtl="0"/>
            <a:r>
              <a:rPr lang="en-US" b="1" dirty="0" smtClean="0"/>
              <a:t>Primordial germ cells form spermatogonia</a:t>
            </a:r>
            <a:endParaRPr lang="ar-SA" b="1" dirty="0"/>
          </a:p>
        </p:txBody>
      </p:sp>
    </p:spTree>
    <p:extLst>
      <p:ext uri="{BB962C8B-B14F-4D97-AF65-F5344CB8AC3E}">
        <p14:creationId xmlns:p14="http://schemas.microsoft.com/office/powerpoint/2010/main" val="26427765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8423" y="341193"/>
            <a:ext cx="9758149" cy="6059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3172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i="1" u="sng" dirty="0" smtClean="0">
                <a:solidFill>
                  <a:srgbClr val="FF0000"/>
                </a:solidFill>
              </a:rPr>
              <a:t>Descent of Testis</a:t>
            </a:r>
            <a:r>
              <a:rPr lang="en-US" i="1" u="sng" dirty="0" smtClean="0"/>
              <a:t/>
            </a:r>
            <a:br>
              <a:rPr lang="en-US" i="1" u="sng" dirty="0" smtClean="0"/>
            </a:br>
            <a:endParaRPr lang="ar-SA" i="1" u="sng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295401" y="2413000"/>
            <a:ext cx="9601196" cy="3708400"/>
          </a:xfrm>
        </p:spPr>
        <p:txBody>
          <a:bodyPr>
            <a:normAutofit fontScale="77500" lnSpcReduction="20000"/>
          </a:bodyPr>
          <a:lstStyle/>
          <a:p>
            <a:pPr marL="0" lvl="0" indent="0" algn="l" rtl="0">
              <a:lnSpc>
                <a:spcPct val="100000"/>
              </a:lnSpc>
              <a:spcBef>
                <a:spcPct val="20000"/>
              </a:spcBef>
              <a:buNone/>
            </a:pPr>
            <a:r>
              <a:rPr lang="en-US" sz="3000" dirty="0">
                <a:solidFill>
                  <a:prstClr val="black"/>
                </a:solidFill>
              </a:rPr>
              <a:t>During development, testis descents slowly from lumbar region to the scrotum. </a:t>
            </a:r>
          </a:p>
          <a:p>
            <a:pPr marL="0" lvl="0" indent="0" algn="l" rtl="0">
              <a:lnSpc>
                <a:spcPct val="100000"/>
              </a:lnSpc>
              <a:spcBef>
                <a:spcPct val="20000"/>
              </a:spcBef>
              <a:buNone/>
            </a:pPr>
            <a:r>
              <a:rPr lang="en-US" sz="3000" dirty="0">
                <a:solidFill>
                  <a:prstClr val="black"/>
                </a:solidFill>
              </a:rPr>
              <a:t> - </a:t>
            </a:r>
            <a:r>
              <a:rPr lang="en-US" sz="3000" b="1" dirty="0">
                <a:solidFill>
                  <a:prstClr val="black"/>
                </a:solidFill>
              </a:rPr>
              <a:t>Testis descent slowly with the following schedule</a:t>
            </a:r>
          </a:p>
          <a:p>
            <a:pPr marL="0" lvl="0" indent="0" algn="l" rtl="0">
              <a:lnSpc>
                <a:spcPct val="100000"/>
              </a:lnSpc>
              <a:spcBef>
                <a:spcPct val="20000"/>
              </a:spcBef>
              <a:buNone/>
            </a:pPr>
            <a:r>
              <a:rPr lang="en-US" sz="3000" dirty="0">
                <a:solidFill>
                  <a:prstClr val="black"/>
                </a:solidFill>
              </a:rPr>
              <a:t>1. </a:t>
            </a:r>
            <a:r>
              <a:rPr lang="en-US" sz="3000" b="1" dirty="0">
                <a:solidFill>
                  <a:srgbClr val="00B0F0"/>
                </a:solidFill>
              </a:rPr>
              <a:t>During 3rd month</a:t>
            </a:r>
            <a:r>
              <a:rPr lang="en-US" sz="3000" dirty="0">
                <a:solidFill>
                  <a:prstClr val="black"/>
                </a:solidFill>
              </a:rPr>
              <a:t>: Testis reaches to iliac fossa.</a:t>
            </a:r>
          </a:p>
          <a:p>
            <a:pPr marL="0" lvl="0" indent="0" algn="l" rtl="0">
              <a:lnSpc>
                <a:spcPct val="100000"/>
              </a:lnSpc>
              <a:spcBef>
                <a:spcPct val="20000"/>
              </a:spcBef>
              <a:buNone/>
            </a:pPr>
            <a:r>
              <a:rPr lang="en-US" sz="3000" dirty="0">
                <a:solidFill>
                  <a:prstClr val="black"/>
                </a:solidFill>
              </a:rPr>
              <a:t>2. </a:t>
            </a:r>
            <a:r>
              <a:rPr lang="en-US" sz="3000" b="1" dirty="0">
                <a:solidFill>
                  <a:srgbClr val="00B0F0"/>
                </a:solidFill>
              </a:rPr>
              <a:t>At the end of </a:t>
            </a:r>
            <a:r>
              <a:rPr lang="en-US" sz="3000" b="1" u="sng" dirty="0">
                <a:solidFill>
                  <a:srgbClr val="00B0F0"/>
                </a:solidFill>
              </a:rPr>
              <a:t>6th </a:t>
            </a:r>
            <a:r>
              <a:rPr lang="en-US" sz="3000" b="1" dirty="0">
                <a:solidFill>
                  <a:srgbClr val="00B0F0"/>
                </a:solidFill>
              </a:rPr>
              <a:t>month:</a:t>
            </a:r>
            <a:r>
              <a:rPr lang="en-US" sz="3000" dirty="0">
                <a:solidFill>
                  <a:prstClr val="black"/>
                </a:solidFill>
              </a:rPr>
              <a:t> It reaches to deep inguinal </a:t>
            </a:r>
            <a:r>
              <a:rPr lang="en-US" sz="3000" u="sng" dirty="0">
                <a:solidFill>
                  <a:prstClr val="black"/>
                </a:solidFill>
              </a:rPr>
              <a:t>ring.</a:t>
            </a:r>
          </a:p>
          <a:p>
            <a:pPr marL="0" lvl="0" indent="0" algn="l" rtl="0">
              <a:lnSpc>
                <a:spcPct val="100000"/>
              </a:lnSpc>
              <a:spcBef>
                <a:spcPct val="20000"/>
              </a:spcBef>
              <a:buNone/>
            </a:pPr>
            <a:r>
              <a:rPr lang="en-US" sz="3000" dirty="0">
                <a:solidFill>
                  <a:prstClr val="black"/>
                </a:solidFill>
              </a:rPr>
              <a:t>3. </a:t>
            </a:r>
            <a:r>
              <a:rPr lang="en-US" sz="3000" b="1" dirty="0">
                <a:solidFill>
                  <a:srgbClr val="00B0F0"/>
                </a:solidFill>
              </a:rPr>
              <a:t>In </a:t>
            </a:r>
            <a:r>
              <a:rPr lang="en-US" sz="3000" b="1" u="sng" dirty="0">
                <a:solidFill>
                  <a:srgbClr val="00B0F0"/>
                </a:solidFill>
              </a:rPr>
              <a:t>7th</a:t>
            </a:r>
            <a:r>
              <a:rPr lang="en-US" sz="3000" b="1" dirty="0">
                <a:solidFill>
                  <a:srgbClr val="00B0F0"/>
                </a:solidFill>
              </a:rPr>
              <a:t> month: </a:t>
            </a:r>
            <a:r>
              <a:rPr lang="en-US" sz="3000" dirty="0">
                <a:solidFill>
                  <a:prstClr val="black"/>
                </a:solidFill>
              </a:rPr>
              <a:t>It travels through inguinal </a:t>
            </a:r>
            <a:r>
              <a:rPr lang="en-US" sz="3000" u="sng" dirty="0">
                <a:solidFill>
                  <a:prstClr val="black"/>
                </a:solidFill>
              </a:rPr>
              <a:t>canal.</a:t>
            </a:r>
          </a:p>
          <a:p>
            <a:pPr marL="0" lvl="0" indent="0" algn="l" rtl="0">
              <a:lnSpc>
                <a:spcPct val="100000"/>
              </a:lnSpc>
              <a:spcBef>
                <a:spcPct val="20000"/>
              </a:spcBef>
              <a:buNone/>
            </a:pPr>
            <a:r>
              <a:rPr lang="en-US" sz="3000" dirty="0">
                <a:solidFill>
                  <a:prstClr val="black"/>
                </a:solidFill>
              </a:rPr>
              <a:t>4. </a:t>
            </a:r>
            <a:r>
              <a:rPr lang="en-US" sz="3000" b="1" dirty="0">
                <a:solidFill>
                  <a:srgbClr val="00B0F0"/>
                </a:solidFill>
              </a:rPr>
              <a:t>At the end of 8th month</a:t>
            </a:r>
            <a:r>
              <a:rPr lang="en-US" sz="3000" dirty="0">
                <a:solidFill>
                  <a:prstClr val="black"/>
                </a:solidFill>
              </a:rPr>
              <a:t>: It reaches to superficial</a:t>
            </a:r>
          </a:p>
          <a:p>
            <a:pPr marL="0" lvl="0" indent="0" algn="l" rtl="0">
              <a:lnSpc>
                <a:spcPct val="100000"/>
              </a:lnSpc>
              <a:spcBef>
                <a:spcPct val="20000"/>
              </a:spcBef>
              <a:buNone/>
            </a:pPr>
            <a:r>
              <a:rPr lang="en-US" sz="3000" dirty="0">
                <a:solidFill>
                  <a:prstClr val="black"/>
                </a:solidFill>
              </a:rPr>
              <a:t>inguinal ring.</a:t>
            </a:r>
          </a:p>
          <a:p>
            <a:pPr marL="0" lvl="0" indent="0" algn="l" rtl="0">
              <a:lnSpc>
                <a:spcPct val="100000"/>
              </a:lnSpc>
              <a:spcBef>
                <a:spcPct val="20000"/>
              </a:spcBef>
              <a:buNone/>
            </a:pPr>
            <a:r>
              <a:rPr lang="en-US" sz="3000" dirty="0">
                <a:solidFill>
                  <a:prstClr val="black"/>
                </a:solidFill>
              </a:rPr>
              <a:t>5. </a:t>
            </a:r>
            <a:r>
              <a:rPr lang="en-US" sz="3000" b="1" dirty="0">
                <a:solidFill>
                  <a:srgbClr val="00B0F0"/>
                </a:solidFill>
              </a:rPr>
              <a:t>By the end of 9th month:</a:t>
            </a:r>
            <a:r>
              <a:rPr lang="en-US" sz="3000" dirty="0">
                <a:solidFill>
                  <a:prstClr val="black"/>
                </a:solidFill>
              </a:rPr>
              <a:t> It reaches to scrotum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1162073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69994" y="586854"/>
            <a:ext cx="8011235" cy="6127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0069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295401" y="1253065"/>
            <a:ext cx="9601196" cy="130386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Factors Responsible for Descent of Testis</a:t>
            </a:r>
            <a:r>
              <a:rPr lang="en-US" sz="4000" i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/>
            </a:r>
            <a:br>
              <a:rPr lang="en-US" sz="4000" i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</a:br>
            <a:endParaRPr lang="ar-SA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3704168"/>
          </a:xfrm>
        </p:spPr>
        <p:txBody>
          <a:bodyPr>
            <a:normAutofit fontScale="92500" lnSpcReduction="10000"/>
          </a:bodyPr>
          <a:lstStyle/>
          <a:p>
            <a:pPr marL="0" lvl="0" indent="0" algn="l" rtl="0">
              <a:lnSpc>
                <a:spcPct val="100000"/>
              </a:lnSpc>
              <a:spcBef>
                <a:spcPct val="20000"/>
              </a:spcBef>
              <a:buNone/>
            </a:pPr>
            <a:r>
              <a:rPr lang="en-US" sz="3200" b="1" dirty="0" smtClean="0">
                <a:solidFill>
                  <a:prstClr val="black"/>
                </a:solidFill>
              </a:rPr>
              <a:t>1.Differential </a:t>
            </a:r>
            <a:r>
              <a:rPr lang="en-US" sz="3200" b="1" dirty="0">
                <a:solidFill>
                  <a:prstClr val="black"/>
                </a:solidFill>
              </a:rPr>
              <a:t>growth of the posterior body wall.</a:t>
            </a:r>
          </a:p>
          <a:p>
            <a:pPr marL="0" lvl="0" indent="0" algn="l" rtl="0">
              <a:lnSpc>
                <a:spcPct val="100000"/>
              </a:lnSpc>
              <a:spcBef>
                <a:spcPct val="20000"/>
              </a:spcBef>
              <a:buNone/>
            </a:pPr>
            <a:r>
              <a:rPr lang="en-US" sz="3200" b="1" dirty="0">
                <a:solidFill>
                  <a:prstClr val="black"/>
                </a:solidFill>
              </a:rPr>
              <a:t>2. Formation of inguinal bursa</a:t>
            </a:r>
            <a:r>
              <a:rPr lang="en-US" sz="3200" dirty="0">
                <a:solidFill>
                  <a:prstClr val="black"/>
                </a:solidFill>
              </a:rPr>
              <a:t>: Anterior abdominal wall forms an outpouching called inguinal bursa. </a:t>
            </a:r>
          </a:p>
          <a:p>
            <a:pPr marL="0" lvl="0" indent="0" algn="l" rtl="0">
              <a:lnSpc>
                <a:spcPct val="100000"/>
              </a:lnSpc>
              <a:spcBef>
                <a:spcPct val="20000"/>
              </a:spcBef>
              <a:buNone/>
            </a:pPr>
            <a:r>
              <a:rPr lang="en-US" b="1" dirty="0">
                <a:solidFill>
                  <a:prstClr val="black"/>
                </a:solidFill>
              </a:rPr>
              <a:t>3. </a:t>
            </a:r>
            <a:r>
              <a:rPr lang="en-US" sz="3200" b="1" dirty="0">
                <a:solidFill>
                  <a:prstClr val="black"/>
                </a:solidFill>
              </a:rPr>
              <a:t>Gubernaculum testis: </a:t>
            </a:r>
            <a:r>
              <a:rPr lang="en-US" sz="3200" dirty="0">
                <a:solidFill>
                  <a:prstClr val="black"/>
                </a:solidFill>
              </a:rPr>
              <a:t>It is the mesenchymal band that connects lower pole of testis to bottom of scrotum .</a:t>
            </a:r>
          </a:p>
          <a:p>
            <a:pPr marL="0" lvl="0" indent="0" algn="l" rtl="0">
              <a:lnSpc>
                <a:spcPct val="100000"/>
              </a:lnSpc>
              <a:spcBef>
                <a:spcPct val="20000"/>
              </a:spcBef>
              <a:buNone/>
            </a:pPr>
            <a:r>
              <a:rPr lang="en-US" sz="3200" b="1" dirty="0">
                <a:solidFill>
                  <a:prstClr val="black"/>
                </a:solidFill>
              </a:rPr>
              <a:t>4. Processus vaginalis</a:t>
            </a:r>
            <a:r>
              <a:rPr lang="en-US" sz="3200" dirty="0">
                <a:solidFill>
                  <a:prstClr val="black"/>
                </a:solidFill>
              </a:rPr>
              <a:t>: It is a diverticulum of the peritoneal cavity that extends into scrotum through inguinal canal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4770875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070212" y="1279715"/>
            <a:ext cx="10515600" cy="4351338"/>
          </a:xfrm>
        </p:spPr>
        <p:txBody>
          <a:bodyPr>
            <a:normAutofit lnSpcReduction="10000"/>
          </a:bodyPr>
          <a:lstStyle/>
          <a:p>
            <a:pPr marL="0" lvl="0" indent="0" algn="l" rtl="0">
              <a:lnSpc>
                <a:spcPct val="100000"/>
              </a:lnSpc>
              <a:spcBef>
                <a:spcPct val="20000"/>
              </a:spcBef>
              <a:buNone/>
            </a:pPr>
            <a:r>
              <a:rPr lang="en-US" sz="3200" dirty="0">
                <a:solidFill>
                  <a:prstClr val="black"/>
                </a:solidFill>
              </a:rPr>
              <a:t>5. </a:t>
            </a:r>
            <a:r>
              <a:rPr lang="en-US" sz="3200" b="1" dirty="0">
                <a:solidFill>
                  <a:prstClr val="black"/>
                </a:solidFill>
              </a:rPr>
              <a:t>Other factors:</a:t>
            </a:r>
          </a:p>
          <a:p>
            <a:pPr marL="0" lvl="0" indent="0" algn="l" rtl="0">
              <a:lnSpc>
                <a:spcPct val="100000"/>
              </a:lnSpc>
              <a:spcBef>
                <a:spcPct val="20000"/>
              </a:spcBef>
              <a:buNone/>
            </a:pPr>
            <a:r>
              <a:rPr lang="en-US" sz="3200" dirty="0">
                <a:solidFill>
                  <a:prstClr val="black"/>
                </a:solidFill>
              </a:rPr>
              <a:t>– Increased abdominal pressure due to growing</a:t>
            </a:r>
          </a:p>
          <a:p>
            <a:pPr marL="0" lvl="0" indent="0" algn="l" rtl="0">
              <a:lnSpc>
                <a:spcPct val="100000"/>
              </a:lnSpc>
              <a:spcBef>
                <a:spcPct val="20000"/>
              </a:spcBef>
              <a:buNone/>
            </a:pPr>
            <a:r>
              <a:rPr lang="en-US" sz="3200" dirty="0">
                <a:solidFill>
                  <a:prstClr val="black"/>
                </a:solidFill>
              </a:rPr>
              <a:t>abdominal viscera</a:t>
            </a:r>
          </a:p>
          <a:p>
            <a:pPr marL="0" lvl="0" indent="0" algn="l" rtl="0">
              <a:lnSpc>
                <a:spcPct val="100000"/>
              </a:lnSpc>
              <a:spcBef>
                <a:spcPct val="20000"/>
              </a:spcBef>
              <a:buNone/>
            </a:pPr>
            <a:r>
              <a:rPr lang="en-US" sz="3200" dirty="0">
                <a:solidFill>
                  <a:prstClr val="black"/>
                </a:solidFill>
              </a:rPr>
              <a:t>– Male sex hormones</a:t>
            </a:r>
          </a:p>
          <a:p>
            <a:pPr marL="0" lvl="0" indent="0" algn="l" rtl="0">
              <a:lnSpc>
                <a:spcPct val="100000"/>
              </a:lnSpc>
              <a:spcBef>
                <a:spcPct val="20000"/>
              </a:spcBef>
              <a:buNone/>
            </a:pPr>
            <a:r>
              <a:rPr lang="en-US" sz="3200" dirty="0">
                <a:solidFill>
                  <a:prstClr val="black"/>
                </a:solidFill>
              </a:rPr>
              <a:t>– High abdominal temperature than scrotal</a:t>
            </a:r>
          </a:p>
          <a:p>
            <a:pPr marL="0" lvl="0" indent="0" algn="l" rtl="0">
              <a:lnSpc>
                <a:spcPct val="100000"/>
              </a:lnSpc>
              <a:spcBef>
                <a:spcPct val="20000"/>
              </a:spcBef>
              <a:buNone/>
            </a:pPr>
            <a:r>
              <a:rPr lang="en-US" sz="3200" dirty="0">
                <a:solidFill>
                  <a:prstClr val="black"/>
                </a:solidFill>
              </a:rPr>
              <a:t>temperature </a:t>
            </a:r>
            <a:r>
              <a:rPr lang="en-US" sz="3200" dirty="0" smtClean="0">
                <a:solidFill>
                  <a:prstClr val="black"/>
                </a:solidFill>
              </a:rPr>
              <a:t>(2-4°C </a:t>
            </a:r>
            <a:r>
              <a:rPr lang="en-US" sz="3200" dirty="0">
                <a:solidFill>
                  <a:prstClr val="black"/>
                </a:solidFill>
              </a:rPr>
              <a:t>higher)</a:t>
            </a:r>
          </a:p>
          <a:p>
            <a:pPr marL="0" lvl="0" indent="0" algn="l" rtl="0">
              <a:lnSpc>
                <a:spcPct val="100000"/>
              </a:lnSpc>
              <a:spcBef>
                <a:spcPct val="20000"/>
              </a:spcBef>
              <a:buNone/>
            </a:pPr>
            <a:r>
              <a:rPr lang="en-US" sz="3200" dirty="0">
                <a:solidFill>
                  <a:prstClr val="black"/>
                </a:solidFill>
              </a:rPr>
              <a:t>–contraction of the cremaster muscle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0331836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210291" y="1928741"/>
            <a:ext cx="10515600" cy="4351338"/>
          </a:xfrm>
        </p:spPr>
        <p:txBody>
          <a:bodyPr/>
          <a:lstStyle/>
          <a:p>
            <a:pPr algn="l" rtl="0"/>
            <a:r>
              <a:rPr lang="en-US" dirty="0" smtClean="0"/>
              <a:t>Gubernaculum also helps to dilate inguinal bursa and guide testis to scrotum.</a:t>
            </a:r>
          </a:p>
          <a:p>
            <a:pPr algn="l" rtl="0"/>
            <a:r>
              <a:rPr lang="en-US" dirty="0" smtClean="0"/>
              <a:t>Processus vaginalis guide testis to the scrotum during descent and later it forms a covering of the testis called tunica vaginalis. </a:t>
            </a:r>
          </a:p>
          <a:p>
            <a:pPr algn="l" rtl="0"/>
            <a:r>
              <a:rPr lang="en-US" dirty="0" smtClean="0"/>
              <a:t>Proximal part of processus vaginalis is obliterated by androgens (via calcitonin gene related peptide, CGRP, released from genitofemoral nerve) and by hepatocyte growth factor.</a:t>
            </a:r>
          </a:p>
          <a:p>
            <a:pPr algn="l" rtl="0"/>
            <a:r>
              <a:rPr lang="en-US" dirty="0" smtClean="0"/>
              <a:t>Distal portion of processus vaginalis form  tunica vaginalis</a:t>
            </a:r>
          </a:p>
          <a:p>
            <a:pPr algn="l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38837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16002" y="1253065"/>
            <a:ext cx="9601196" cy="130386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DEVELOPMENT  OF </a:t>
            </a:r>
            <a:r>
              <a:rPr lang="en-US" sz="3600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GENITAL DUCTS</a:t>
            </a:r>
            <a:r>
              <a:rPr lang="en-US" sz="4000" i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/>
            </a:r>
            <a:br>
              <a:rPr lang="en-US" sz="4000" i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</a:br>
            <a:endParaRPr lang="ar-SA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l" rtl="0">
              <a:lnSpc>
                <a:spcPct val="100000"/>
              </a:lnSpc>
              <a:spcBef>
                <a:spcPct val="20000"/>
              </a:spcBef>
              <a:buNone/>
            </a:pPr>
            <a:r>
              <a:rPr lang="en-US" sz="3600" u="sng" dirty="0" smtClean="0">
                <a:solidFill>
                  <a:prstClr val="black"/>
                </a:solidFill>
              </a:rPr>
              <a:t> **Both </a:t>
            </a:r>
            <a:r>
              <a:rPr lang="en-US" sz="3600" u="sng" dirty="0">
                <a:solidFill>
                  <a:prstClr val="black"/>
                </a:solidFill>
              </a:rPr>
              <a:t>male and female embryos have two pairs of genital ducts: </a:t>
            </a:r>
          </a:p>
          <a:p>
            <a:pPr marL="342900" lvl="0" indent="-342900" algn="l" rtl="0">
              <a:lnSpc>
                <a:spcPct val="100000"/>
              </a:lnSpc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en-US" sz="3600" dirty="0" smtClean="0">
                <a:solidFill>
                  <a:prstClr val="black"/>
                </a:solidFill>
              </a:rPr>
              <a:t>Mesonephric </a:t>
            </a:r>
            <a:r>
              <a:rPr lang="en-US" sz="3600" dirty="0">
                <a:solidFill>
                  <a:prstClr val="black"/>
                </a:solidFill>
              </a:rPr>
              <a:t>ducts (wolffian ducts) </a:t>
            </a:r>
          </a:p>
          <a:p>
            <a:pPr marL="342900" lvl="0" indent="-342900" algn="l" rtl="0">
              <a:lnSpc>
                <a:spcPct val="100000"/>
              </a:lnSpc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en-US" sz="3600" dirty="0">
                <a:solidFill>
                  <a:prstClr val="black"/>
                </a:solidFill>
              </a:rPr>
              <a:t> </a:t>
            </a:r>
            <a:r>
              <a:rPr lang="en-US" sz="3600" dirty="0" err="1" smtClean="0">
                <a:solidFill>
                  <a:prstClr val="black"/>
                </a:solidFill>
              </a:rPr>
              <a:t>Parameso</a:t>
            </a:r>
            <a:r>
              <a:rPr lang="en-US" sz="3600" dirty="0" smtClean="0">
                <a:solidFill>
                  <a:prstClr val="black"/>
                </a:solidFill>
              </a:rPr>
              <a:t>- </a:t>
            </a:r>
            <a:r>
              <a:rPr lang="en-US" sz="3600" dirty="0">
                <a:solidFill>
                  <a:prstClr val="black"/>
                </a:solidFill>
              </a:rPr>
              <a:t>nephric ducts—müllerian ducts .</a:t>
            </a:r>
          </a:p>
          <a:p>
            <a:pPr algn="l" rtl="0"/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2447796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60562" y="846161"/>
            <a:ext cx="9703558" cy="5513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5700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35000" y="5803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DEVELOPMENT OF MALE GENITAL DUCTS AND GLANDS</a:t>
            </a:r>
            <a:br>
              <a:rPr lang="en-US" sz="32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</a:br>
            <a:endParaRPr lang="ar-SA" sz="3200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041400" y="1484429"/>
            <a:ext cx="10515600" cy="4930017"/>
          </a:xfrm>
        </p:spPr>
        <p:txBody>
          <a:bodyPr>
            <a:normAutofit fontScale="92500" lnSpcReduction="10000"/>
          </a:bodyPr>
          <a:lstStyle/>
          <a:p>
            <a:pPr marL="0" lvl="0" indent="0" algn="l" rtl="0">
              <a:lnSpc>
                <a:spcPct val="100000"/>
              </a:lnSpc>
              <a:spcBef>
                <a:spcPct val="20000"/>
              </a:spcBef>
              <a:buNone/>
            </a:pPr>
            <a:r>
              <a:rPr lang="en-US" sz="3200" dirty="0">
                <a:solidFill>
                  <a:prstClr val="black"/>
                </a:solidFill>
              </a:rPr>
              <a:t>The fetal testes produce testosterone beginning in the </a:t>
            </a:r>
            <a:r>
              <a:rPr lang="en-US" sz="3200" b="1" u="sng" dirty="0">
                <a:solidFill>
                  <a:srgbClr val="00B0F0"/>
                </a:solidFill>
              </a:rPr>
              <a:t>8</a:t>
            </a:r>
            <a:r>
              <a:rPr lang="en-US" sz="3200" b="1" u="sng" baseline="30000" dirty="0">
                <a:solidFill>
                  <a:srgbClr val="00B0F0"/>
                </a:solidFill>
              </a:rPr>
              <a:t>th</a:t>
            </a:r>
            <a:r>
              <a:rPr lang="en-US" sz="3200" b="1" u="sng" dirty="0">
                <a:solidFill>
                  <a:srgbClr val="00B0F0"/>
                </a:solidFill>
              </a:rPr>
              <a:t>  week </a:t>
            </a:r>
            <a:r>
              <a:rPr lang="en-US" sz="3200" dirty="0">
                <a:solidFill>
                  <a:prstClr val="black"/>
                </a:solidFill>
              </a:rPr>
              <a:t>and </a:t>
            </a:r>
            <a:r>
              <a:rPr lang="en-US" sz="3200" b="1" dirty="0">
                <a:solidFill>
                  <a:prstClr val="black"/>
                </a:solidFill>
              </a:rPr>
              <a:t>peaking</a:t>
            </a:r>
            <a:r>
              <a:rPr lang="en-US" sz="3200" dirty="0">
                <a:solidFill>
                  <a:prstClr val="black"/>
                </a:solidFill>
              </a:rPr>
              <a:t> at approximately </a:t>
            </a:r>
            <a:r>
              <a:rPr lang="en-US" sz="3200" b="1" u="sng" dirty="0">
                <a:solidFill>
                  <a:srgbClr val="00B0F0"/>
                </a:solidFill>
              </a:rPr>
              <a:t>week 12</a:t>
            </a:r>
            <a:r>
              <a:rPr lang="en-US" sz="3200" dirty="0">
                <a:solidFill>
                  <a:prstClr val="black"/>
                </a:solidFill>
              </a:rPr>
              <a:t> and </a:t>
            </a:r>
            <a:r>
              <a:rPr lang="en-US" sz="3200" b="1" dirty="0">
                <a:solidFill>
                  <a:srgbClr val="00B0F0"/>
                </a:solidFill>
              </a:rPr>
              <a:t>AMH at 6 to 7 weeks</a:t>
            </a:r>
            <a:r>
              <a:rPr lang="en-US" sz="3200" dirty="0">
                <a:solidFill>
                  <a:prstClr val="black"/>
                </a:solidFill>
              </a:rPr>
              <a:t>.</a:t>
            </a:r>
          </a:p>
          <a:p>
            <a:pPr marL="342900" lvl="0" indent="-342900" algn="l" rtl="0">
              <a:lnSpc>
                <a:spcPct val="100000"/>
              </a:lnSpc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prstClr val="black"/>
                </a:solidFill>
              </a:rPr>
              <a:t> </a:t>
            </a:r>
            <a:r>
              <a:rPr lang="en-US" sz="3200" b="1" dirty="0">
                <a:solidFill>
                  <a:prstClr val="black"/>
                </a:solidFill>
              </a:rPr>
              <a:t> Testosterone  :</a:t>
            </a:r>
          </a:p>
          <a:p>
            <a:pPr marL="0" lvl="0" indent="0" algn="l" rtl="0">
              <a:lnSpc>
                <a:spcPct val="100000"/>
              </a:lnSpc>
              <a:spcBef>
                <a:spcPct val="20000"/>
              </a:spcBef>
              <a:buNone/>
            </a:pPr>
            <a:r>
              <a:rPr lang="en-US" sz="3200" dirty="0">
                <a:solidFill>
                  <a:prstClr val="black"/>
                </a:solidFill>
              </a:rPr>
              <a:t>stimulates the mesonephric ducts to form male genital ducts</a:t>
            </a:r>
          </a:p>
          <a:p>
            <a:pPr marL="342900" lvl="0" indent="-342900" algn="l" rtl="0">
              <a:lnSpc>
                <a:spcPct val="100000"/>
              </a:lnSpc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prstClr val="black"/>
                </a:solidFill>
              </a:rPr>
              <a:t> </a:t>
            </a:r>
            <a:r>
              <a:rPr lang="en-US" sz="3200" b="1" dirty="0">
                <a:solidFill>
                  <a:prstClr val="black"/>
                </a:solidFill>
              </a:rPr>
              <a:t>AMH :</a:t>
            </a:r>
          </a:p>
          <a:p>
            <a:pPr marL="0" lvl="0" indent="0" algn="l" rtl="0">
              <a:lnSpc>
                <a:spcPct val="100000"/>
              </a:lnSpc>
              <a:spcBef>
                <a:spcPct val="20000"/>
              </a:spcBef>
              <a:buNone/>
            </a:pPr>
            <a:r>
              <a:rPr lang="en-US" sz="3200" dirty="0">
                <a:solidFill>
                  <a:prstClr val="black"/>
                </a:solidFill>
              </a:rPr>
              <a:t>causes the paramesonephric ducts to disappear by epithelial-mesenchymal </a:t>
            </a:r>
            <a:r>
              <a:rPr lang="en-US" sz="3200" dirty="0" smtClean="0">
                <a:solidFill>
                  <a:prstClr val="black"/>
                </a:solidFill>
              </a:rPr>
              <a:t>transformation.</a:t>
            </a:r>
          </a:p>
          <a:p>
            <a:pPr algn="l" rtl="0">
              <a:lnSpc>
                <a:spcPct val="100000"/>
              </a:lnSpc>
              <a:spcBef>
                <a:spcPct val="20000"/>
              </a:spcBef>
            </a:pPr>
            <a:r>
              <a:rPr lang="en-US" b="1" dirty="0" smtClean="0"/>
              <a:t>During conversion of the mesonephric and paramesonephric ducts into adult structures, some parts of the ducts remain as vestigial structures  (e.g., Gartner duct cysts).</a:t>
            </a:r>
          </a:p>
          <a:p>
            <a:pPr marL="0" lvl="0" indent="0" algn="l" rtl="0">
              <a:lnSpc>
                <a:spcPct val="100000"/>
              </a:lnSpc>
              <a:spcBef>
                <a:spcPct val="20000"/>
              </a:spcBef>
              <a:buNone/>
            </a:pPr>
            <a:endParaRPr lang="en-US" dirty="0" smtClean="0"/>
          </a:p>
          <a:p>
            <a:pPr marL="0" lvl="0" indent="0" algn="l" rtl="0">
              <a:lnSpc>
                <a:spcPct val="100000"/>
              </a:lnSpc>
              <a:spcBef>
                <a:spcPct val="20000"/>
              </a:spcBef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5146501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00B050"/>
                </a:solidFill>
              </a:rPr>
              <a:t>Mesonephric Tubules and Ducts in Male</a:t>
            </a:r>
            <a:br>
              <a:rPr lang="en-US" b="1" dirty="0" smtClean="0">
                <a:solidFill>
                  <a:srgbClr val="00B050"/>
                </a:solidFill>
              </a:rPr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l" rtl="0">
              <a:lnSpc>
                <a:spcPct val="100000"/>
              </a:lnSpc>
              <a:spcBef>
                <a:spcPct val="20000"/>
              </a:spcBef>
              <a:buNone/>
            </a:pPr>
            <a:r>
              <a:rPr lang="en-US" sz="3200" dirty="0">
                <a:solidFill>
                  <a:prstClr val="black"/>
                </a:solidFill>
              </a:rPr>
              <a:t>• </a:t>
            </a:r>
            <a:r>
              <a:rPr lang="en-US" sz="3200" b="1" u="sng" dirty="0">
                <a:solidFill>
                  <a:prstClr val="black"/>
                </a:solidFill>
              </a:rPr>
              <a:t>Mesonephric</a:t>
            </a:r>
            <a:r>
              <a:rPr lang="en-US" sz="3200" dirty="0">
                <a:solidFill>
                  <a:prstClr val="black"/>
                </a:solidFill>
              </a:rPr>
              <a:t> duct forms </a:t>
            </a:r>
          </a:p>
          <a:p>
            <a:pPr marL="514350" lvl="0" indent="-514350" algn="l" rtl="0">
              <a:lnSpc>
                <a:spcPct val="100000"/>
              </a:lnSpc>
              <a:spcBef>
                <a:spcPct val="20000"/>
              </a:spcBef>
              <a:buFont typeface="Arial" pitchFamily="34" charset="0"/>
              <a:buAutoNum type="alphaLcPeriod"/>
            </a:pPr>
            <a:r>
              <a:rPr lang="en-US" sz="3200" dirty="0" smtClean="0">
                <a:solidFill>
                  <a:prstClr val="black"/>
                </a:solidFill>
              </a:rPr>
              <a:t>Canal </a:t>
            </a:r>
            <a:r>
              <a:rPr lang="en-US" sz="3200" dirty="0">
                <a:solidFill>
                  <a:prstClr val="black"/>
                </a:solidFill>
              </a:rPr>
              <a:t>of epididymis </a:t>
            </a:r>
          </a:p>
          <a:p>
            <a:pPr marL="0" lvl="0" indent="0" algn="l" rtl="0">
              <a:lnSpc>
                <a:spcPct val="100000"/>
              </a:lnSpc>
              <a:spcBef>
                <a:spcPct val="20000"/>
              </a:spcBef>
              <a:buNone/>
            </a:pPr>
            <a:r>
              <a:rPr lang="en-US" sz="3200" dirty="0">
                <a:solidFill>
                  <a:prstClr val="black"/>
                </a:solidFill>
              </a:rPr>
              <a:t>b. </a:t>
            </a:r>
            <a:r>
              <a:rPr lang="en-US" sz="3200" dirty="0" smtClean="0">
                <a:solidFill>
                  <a:prstClr val="black"/>
                </a:solidFill>
              </a:rPr>
              <a:t>Ductus </a:t>
            </a:r>
            <a:r>
              <a:rPr lang="en-US" sz="3200" dirty="0">
                <a:solidFill>
                  <a:prstClr val="black"/>
                </a:solidFill>
              </a:rPr>
              <a:t>deferens </a:t>
            </a:r>
          </a:p>
          <a:p>
            <a:pPr marL="0" lvl="0" indent="0" algn="l" rtl="0">
              <a:lnSpc>
                <a:spcPct val="100000"/>
              </a:lnSpc>
              <a:spcBef>
                <a:spcPct val="20000"/>
              </a:spcBef>
              <a:buNone/>
            </a:pPr>
            <a:r>
              <a:rPr lang="en-US" sz="3200" dirty="0">
                <a:solidFill>
                  <a:prstClr val="black"/>
                </a:solidFill>
              </a:rPr>
              <a:t> c. </a:t>
            </a:r>
            <a:r>
              <a:rPr lang="en-US" sz="3200" dirty="0" smtClean="0">
                <a:solidFill>
                  <a:prstClr val="black"/>
                </a:solidFill>
              </a:rPr>
              <a:t>Ejaculatory </a:t>
            </a:r>
            <a:r>
              <a:rPr lang="en-US" sz="3200" dirty="0">
                <a:solidFill>
                  <a:prstClr val="black"/>
                </a:solidFill>
              </a:rPr>
              <a:t>duct</a:t>
            </a:r>
          </a:p>
          <a:p>
            <a:pPr marL="0" lvl="0" indent="0" algn="l" rtl="0">
              <a:lnSpc>
                <a:spcPct val="100000"/>
              </a:lnSpc>
              <a:spcBef>
                <a:spcPct val="20000"/>
              </a:spcBef>
              <a:buNone/>
            </a:pPr>
            <a:r>
              <a:rPr lang="en-US" sz="3200" dirty="0">
                <a:solidFill>
                  <a:prstClr val="black"/>
                </a:solidFill>
              </a:rPr>
              <a:t>• Ductus deferens gives rise to seminal vesicles</a:t>
            </a:r>
          </a:p>
          <a:p>
            <a:pPr marL="0" lvl="0" indent="0" algn="l" rtl="0">
              <a:lnSpc>
                <a:spcPct val="100000"/>
              </a:lnSpc>
              <a:spcBef>
                <a:spcPct val="20000"/>
              </a:spcBef>
              <a:buNone/>
            </a:pPr>
            <a:endParaRPr lang="ar-SA" sz="3200" dirty="0">
              <a:solidFill>
                <a:prstClr val="black"/>
              </a:solidFill>
            </a:endParaRPr>
          </a:p>
          <a:p>
            <a:pPr algn="l" rtl="0"/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8485497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Seminal Glands</a:t>
            </a:r>
            <a:endParaRPr lang="ar-SA" sz="4000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sz="3200" dirty="0">
                <a:solidFill>
                  <a:prstClr val="black"/>
                </a:solidFill>
              </a:rPr>
              <a:t> </a:t>
            </a:r>
            <a:r>
              <a:rPr lang="en-US" sz="4400" dirty="0">
                <a:solidFill>
                  <a:prstClr val="black"/>
                </a:solidFill>
              </a:rPr>
              <a:t>Lateral outgrowths from the caudal end of  </a:t>
            </a:r>
            <a:r>
              <a:rPr lang="en-US" sz="4400" u="sng" dirty="0">
                <a:solidFill>
                  <a:prstClr val="black"/>
                </a:solidFill>
              </a:rPr>
              <a:t>mesonephric duct </a:t>
            </a:r>
            <a:r>
              <a:rPr lang="en-US" sz="4400" u="sng" dirty="0" smtClean="0">
                <a:solidFill>
                  <a:prstClr val="black"/>
                </a:solidFill>
              </a:rPr>
              <a:t>.</a:t>
            </a:r>
          </a:p>
          <a:p>
            <a:pPr algn="l" rtl="0"/>
            <a:r>
              <a:rPr lang="en-US" b="1" dirty="0" smtClean="0"/>
              <a:t>The part of the mesonephric duct between the duct of this gland and the urethra becomes the ejaculatory duct</a:t>
            </a:r>
            <a:r>
              <a:rPr lang="en-US" dirty="0" smtClean="0"/>
              <a:t>.</a:t>
            </a:r>
          </a:p>
          <a:p>
            <a:pPr algn="l" rtl="0"/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6583277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41402" y="1253065"/>
            <a:ext cx="9601196" cy="1303867"/>
          </a:xfrm>
        </p:spPr>
        <p:txBody>
          <a:bodyPr>
            <a:noAutofit/>
          </a:bodyPr>
          <a:lstStyle/>
          <a:p>
            <a:pPr algn="ctr"/>
            <a:r>
              <a:rPr lang="en-US" sz="4000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DEVELOPMENT OF PROSTATE</a:t>
            </a:r>
            <a:r>
              <a:rPr lang="en-US" sz="4000" i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/>
            </a:r>
            <a:br>
              <a:rPr lang="en-US" sz="4000" i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</a:br>
            <a:endParaRPr lang="ar-SA" sz="4000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295401" y="2425700"/>
            <a:ext cx="9601196" cy="3695700"/>
          </a:xfrm>
        </p:spPr>
        <p:txBody>
          <a:bodyPr>
            <a:normAutofit fontScale="92500" lnSpcReduction="10000"/>
          </a:bodyPr>
          <a:lstStyle/>
          <a:p>
            <a:pPr algn="l" rtl="0"/>
            <a:r>
              <a:rPr lang="en-US" dirty="0" smtClean="0"/>
              <a:t>Starts to develop at the 12th week of IUL.</a:t>
            </a:r>
          </a:p>
          <a:p>
            <a:pPr algn="l" rtl="0"/>
            <a:r>
              <a:rPr lang="en-US" dirty="0" smtClean="0"/>
              <a:t>Multiple endodermal outgrowths arise from the prostatic urethra .</a:t>
            </a:r>
          </a:p>
          <a:p>
            <a:pPr algn="l" rtl="0"/>
            <a:r>
              <a:rPr lang="en-US" dirty="0" smtClean="0"/>
              <a:t>The glandular epithelium of the prostate differentiates from these endodermal cells.</a:t>
            </a:r>
          </a:p>
          <a:p>
            <a:pPr algn="l" rtl="0"/>
            <a:r>
              <a:rPr lang="en-US" dirty="0" smtClean="0"/>
              <a:t>The associated mesenchyme differentiates into the dense stroma and smooth muscle of the prostate</a:t>
            </a:r>
          </a:p>
          <a:p>
            <a:pPr algn="l" rtl="0"/>
            <a:r>
              <a:rPr lang="en-US" dirty="0" smtClean="0"/>
              <a:t>The bulbourethral glands are pea-sized structures that develop from paired outgrowths derived from the spongy part of the urethra .</a:t>
            </a:r>
          </a:p>
          <a:p>
            <a:pPr algn="l" rtl="0"/>
            <a:r>
              <a:rPr lang="en-US" dirty="0" smtClean="0"/>
              <a:t>The smooth muscle fibers and the stroma differentiate from the adjacent mesenchyme</a:t>
            </a:r>
          </a:p>
          <a:p>
            <a:pPr algn="l" rtl="0"/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0014866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9242" y="573207"/>
            <a:ext cx="9962866" cy="6428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3037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Development of Male External Genitalia</a:t>
            </a:r>
            <a:br>
              <a:rPr lang="en-US" b="1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ar-SA" b="1" i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l" rtl="0">
              <a:lnSpc>
                <a:spcPct val="100000"/>
              </a:lnSpc>
              <a:spcBef>
                <a:spcPct val="20000"/>
              </a:spcBef>
              <a:buNone/>
            </a:pPr>
            <a:r>
              <a:rPr lang="en-US" sz="4000" b="1" u="sng" dirty="0">
                <a:solidFill>
                  <a:prstClr val="black"/>
                </a:solidFill>
              </a:rPr>
              <a:t>Stages of Development</a:t>
            </a:r>
          </a:p>
          <a:p>
            <a:pPr marL="0" lvl="0" indent="0" algn="l" rtl="0">
              <a:lnSpc>
                <a:spcPct val="100000"/>
              </a:lnSpc>
              <a:spcBef>
                <a:spcPct val="20000"/>
              </a:spcBef>
              <a:buNone/>
            </a:pPr>
            <a:r>
              <a:rPr lang="en-US" sz="4000" dirty="0">
                <a:solidFill>
                  <a:prstClr val="black"/>
                </a:solidFill>
              </a:rPr>
              <a:t>1. Development of </a:t>
            </a:r>
            <a:r>
              <a:rPr lang="en-US" sz="4000" dirty="0">
                <a:solidFill>
                  <a:srgbClr val="FF0000"/>
                </a:solidFill>
              </a:rPr>
              <a:t>penile urethra</a:t>
            </a:r>
          </a:p>
          <a:p>
            <a:pPr marL="0" lvl="0" indent="0" algn="l" rtl="0">
              <a:lnSpc>
                <a:spcPct val="100000"/>
              </a:lnSpc>
              <a:spcBef>
                <a:spcPct val="20000"/>
              </a:spcBef>
              <a:buNone/>
            </a:pPr>
            <a:r>
              <a:rPr lang="en-US" sz="4000" dirty="0">
                <a:solidFill>
                  <a:prstClr val="black"/>
                </a:solidFill>
              </a:rPr>
              <a:t>2. Development of </a:t>
            </a:r>
            <a:r>
              <a:rPr lang="en-US" sz="4000" dirty="0">
                <a:solidFill>
                  <a:srgbClr val="FF0000"/>
                </a:solidFill>
              </a:rPr>
              <a:t>prepuce of the penis </a:t>
            </a:r>
          </a:p>
          <a:p>
            <a:pPr marL="0" lvl="0" indent="0" algn="l" rtl="0">
              <a:lnSpc>
                <a:spcPct val="100000"/>
              </a:lnSpc>
              <a:spcBef>
                <a:spcPct val="20000"/>
              </a:spcBef>
              <a:buNone/>
            </a:pPr>
            <a:r>
              <a:rPr lang="en-US" sz="4000" dirty="0">
                <a:solidFill>
                  <a:prstClr val="black"/>
                </a:solidFill>
              </a:rPr>
              <a:t>3. Development of </a:t>
            </a:r>
            <a:r>
              <a:rPr lang="en-US" sz="4000" dirty="0">
                <a:solidFill>
                  <a:srgbClr val="FF0000"/>
                </a:solidFill>
              </a:rPr>
              <a:t>scrotum</a:t>
            </a:r>
            <a:endParaRPr lang="ar-SA" sz="4000" dirty="0">
              <a:solidFill>
                <a:srgbClr val="FF0000"/>
              </a:solidFill>
            </a:endParaRPr>
          </a:p>
          <a:p>
            <a:pPr algn="l" rtl="0"/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0748014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Development of Male External Genitalia</a:t>
            </a:r>
            <a:endParaRPr lang="ar-SA" b="1" i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295401" y="2413000"/>
            <a:ext cx="9601196" cy="3657600"/>
          </a:xfrm>
        </p:spPr>
        <p:txBody>
          <a:bodyPr>
            <a:normAutofit lnSpcReduction="10000"/>
          </a:bodyPr>
          <a:lstStyle/>
          <a:p>
            <a:pPr algn="l" rtl="0"/>
            <a:r>
              <a:rPr lang="en-US" dirty="0" smtClean="0"/>
              <a:t>Masculinization of the indifferent external genitalia is induced by dihydrotestosterone</a:t>
            </a:r>
          </a:p>
          <a:p>
            <a:pPr algn="l" rtl="0"/>
            <a:r>
              <a:rPr lang="en-US" dirty="0" smtClean="0"/>
              <a:t>dihydrotestosterone is produced peripherally by 5α-reductase conversion of testosterone from the testicular Leydig cells.</a:t>
            </a:r>
          </a:p>
          <a:p>
            <a:pPr algn="l" rtl="0"/>
            <a:r>
              <a:rPr lang="en-US" dirty="0" smtClean="0"/>
              <a:t>The primordial phallus enlarges and elongates to become the penis.</a:t>
            </a:r>
          </a:p>
          <a:p>
            <a:pPr algn="l" rtl="0"/>
            <a:r>
              <a:rPr lang="en-US" dirty="0" smtClean="0"/>
              <a:t>A urethral plate forms in the ventral portion of the phallus. </a:t>
            </a:r>
          </a:p>
          <a:p>
            <a:pPr algn="l" rtl="0"/>
            <a:r>
              <a:rPr lang="en-US" dirty="0" smtClean="0"/>
              <a:t>The urethral plate canalizes and opens to form the urethral groove. </a:t>
            </a:r>
          </a:p>
          <a:p>
            <a:pPr algn="l" rtl="0"/>
            <a:r>
              <a:rPr lang="en-US" dirty="0" smtClean="0"/>
              <a:t>This groove is bounded by the urethral folds, which form the lateral walls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444856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8173" y="1050878"/>
            <a:ext cx="9853684" cy="5336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8900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295401" y="944032"/>
            <a:ext cx="9601196" cy="3318936"/>
          </a:xfrm>
        </p:spPr>
        <p:txBody>
          <a:bodyPr/>
          <a:lstStyle/>
          <a:p>
            <a:pPr algn="l" rtl="0"/>
            <a:r>
              <a:rPr lang="en-US" sz="3200" dirty="0">
                <a:solidFill>
                  <a:prstClr val="black"/>
                </a:solidFill>
              </a:rPr>
              <a:t>Under the influence of androgens, the urethral folds fuse with each other along the ventral surface of the penis to form the </a:t>
            </a:r>
            <a:r>
              <a:rPr lang="en-US" sz="3200" u="sng" dirty="0">
                <a:solidFill>
                  <a:srgbClr val="FF0000"/>
                </a:solidFill>
              </a:rPr>
              <a:t>spongy urethra</a:t>
            </a:r>
            <a:endParaRPr lang="ar-SA" dirty="0">
              <a:solidFill>
                <a:srgbClr val="FF0000"/>
              </a:solidFill>
            </a:endParaRP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9975" y="2603500"/>
            <a:ext cx="6986622" cy="335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8286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282701" y="1452220"/>
            <a:ext cx="9601196" cy="3318936"/>
          </a:xfrm>
        </p:spPr>
        <p:txBody>
          <a:bodyPr>
            <a:normAutofit/>
          </a:bodyPr>
          <a:lstStyle/>
          <a:p>
            <a:pPr algn="l" rtl="0"/>
            <a:r>
              <a:rPr lang="en-US" b="1" dirty="0" smtClean="0"/>
              <a:t>The surface ectoderm fuses in the median plane of the penis, forming the penile raphe and enclosing the spongy urethra within the penis</a:t>
            </a:r>
            <a:endParaRPr lang="ar-SA" b="1" dirty="0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7690" y="2629088"/>
            <a:ext cx="7921738" cy="337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9640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63600" y="570742"/>
            <a:ext cx="10515600" cy="5822121"/>
          </a:xfrm>
        </p:spPr>
        <p:txBody>
          <a:bodyPr/>
          <a:lstStyle/>
          <a:p>
            <a:pPr marL="342900" lvl="0" indent="-342900" algn="l" rtl="0">
              <a:lnSpc>
                <a:spcPct val="100000"/>
              </a:lnSpc>
              <a:spcBef>
                <a:spcPct val="20000"/>
              </a:spcBef>
              <a:buFontTx/>
              <a:buChar char="-"/>
            </a:pPr>
            <a:r>
              <a:rPr lang="en-US" dirty="0">
                <a:solidFill>
                  <a:prstClr val="black"/>
                </a:solidFill>
              </a:rPr>
              <a:t>The corpora cavernosa and corpus spongiosum develop from mesenchyme in the phallus. </a:t>
            </a:r>
          </a:p>
          <a:p>
            <a:pPr marL="342900" lvl="0" indent="-342900" algn="l" rtl="0">
              <a:lnSpc>
                <a:spcPct val="100000"/>
              </a:lnSpc>
              <a:spcBef>
                <a:spcPct val="20000"/>
              </a:spcBef>
              <a:buFontTx/>
              <a:buChar char="-"/>
            </a:pPr>
            <a:r>
              <a:rPr lang="en-US" dirty="0">
                <a:solidFill>
                  <a:prstClr val="black"/>
                </a:solidFill>
              </a:rPr>
              <a:t>The </a:t>
            </a:r>
            <a:r>
              <a:rPr lang="en-US" u="sng" dirty="0">
                <a:solidFill>
                  <a:srgbClr val="307837"/>
                </a:solidFill>
              </a:rPr>
              <a:t>labioscrotal swellings </a:t>
            </a:r>
            <a:r>
              <a:rPr lang="en-US" dirty="0">
                <a:solidFill>
                  <a:prstClr val="black"/>
                </a:solidFill>
              </a:rPr>
              <a:t>grow toward each other and </a:t>
            </a:r>
            <a:r>
              <a:rPr lang="en-US" u="sng" dirty="0">
                <a:solidFill>
                  <a:srgbClr val="307837"/>
                </a:solidFill>
              </a:rPr>
              <a:t>fuse to form the scrotum </a:t>
            </a:r>
            <a:r>
              <a:rPr lang="en-US" dirty="0">
                <a:solidFill>
                  <a:srgbClr val="307837"/>
                </a:solidFill>
              </a:rPr>
              <a:t>. </a:t>
            </a:r>
          </a:p>
          <a:p>
            <a:pPr marL="0" lvl="0" indent="0" algn="l" rtl="0">
              <a:lnSpc>
                <a:spcPct val="100000"/>
              </a:lnSpc>
              <a:spcBef>
                <a:spcPct val="20000"/>
              </a:spcBef>
              <a:buNone/>
            </a:pPr>
            <a:r>
              <a:rPr lang="en-US" dirty="0">
                <a:solidFill>
                  <a:prstClr val="black"/>
                </a:solidFill>
              </a:rPr>
              <a:t>- The line of fusion of these folds is clearly visible </a:t>
            </a:r>
            <a:r>
              <a:rPr lang="en-US" b="1" dirty="0">
                <a:solidFill>
                  <a:prstClr val="black"/>
                </a:solidFill>
              </a:rPr>
              <a:t>as the scrotal raphe</a:t>
            </a:r>
          </a:p>
          <a:p>
            <a:pPr algn="l" rtl="0"/>
            <a:endParaRPr lang="ar-SA" dirty="0"/>
          </a:p>
        </p:txBody>
      </p:sp>
      <p:pic>
        <p:nvPicPr>
          <p:cNvPr id="4" name="عنصر نائب للمحتوى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2684" y="2850174"/>
            <a:ext cx="8229600" cy="391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59135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38200" y="518615"/>
            <a:ext cx="10515600" cy="5658348"/>
          </a:xfrm>
        </p:spPr>
        <p:txBody>
          <a:bodyPr/>
          <a:lstStyle/>
          <a:p>
            <a:pPr algn="l" rtl="0"/>
            <a:r>
              <a:rPr lang="en-US" sz="3200" dirty="0">
                <a:solidFill>
                  <a:prstClr val="black"/>
                </a:solidFill>
              </a:rPr>
              <a:t>During the </a:t>
            </a:r>
            <a:r>
              <a:rPr lang="en-US" sz="3200" b="1" u="sng" dirty="0">
                <a:solidFill>
                  <a:srgbClr val="00B0F0"/>
                </a:solidFill>
              </a:rPr>
              <a:t>12th week</a:t>
            </a:r>
            <a:r>
              <a:rPr lang="en-US" sz="3200" dirty="0">
                <a:solidFill>
                  <a:prstClr val="black"/>
                </a:solidFill>
              </a:rPr>
              <a:t>, a circular ingrowth of ectoderm occurs at the periphery of the glans penis When this ingrowth breaks down, it forms the </a:t>
            </a:r>
            <a:r>
              <a:rPr lang="en-US" sz="3200" b="1" dirty="0">
                <a:solidFill>
                  <a:srgbClr val="00B050"/>
                </a:solidFill>
              </a:rPr>
              <a:t>prepuce (foreskin)</a:t>
            </a:r>
            <a:endParaRPr lang="ar-SA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0394" y="2459931"/>
            <a:ext cx="7993063" cy="3717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696298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6288" y="586855"/>
            <a:ext cx="10181228" cy="5868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89552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10688" y="218364"/>
            <a:ext cx="9471546" cy="637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47053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92574" y="191069"/>
            <a:ext cx="7519916" cy="6666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12559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51379" y="0"/>
            <a:ext cx="7388879" cy="6660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69926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4777" y="573207"/>
            <a:ext cx="7759681" cy="6176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59744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87606" y="382137"/>
            <a:ext cx="9717206" cy="5991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893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عضوي">
  <a:themeElements>
    <a:clrScheme name="عضوي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عضوي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عضوي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165</TotalTime>
  <Words>1472</Words>
  <Application>Microsoft Office PowerPoint</Application>
  <PresentationFormat>ملء الشاشة</PresentationFormat>
  <Paragraphs>141</Paragraphs>
  <Slides>45</Slides>
  <Notes>1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45</vt:i4>
      </vt:variant>
    </vt:vector>
  </HeadingPairs>
  <TitlesOfParts>
    <vt:vector size="51" baseType="lpstr">
      <vt:lpstr>Arial</vt:lpstr>
      <vt:lpstr>Calibri</vt:lpstr>
      <vt:lpstr>Garamond</vt:lpstr>
      <vt:lpstr>Times New Roman</vt:lpstr>
      <vt:lpstr>Wingdings</vt:lpstr>
      <vt:lpstr>عضوي</vt:lpstr>
      <vt:lpstr>Development Male Reproductive System </vt:lpstr>
      <vt:lpstr>INTRODUCTION</vt:lpstr>
      <vt:lpstr>Development  of  Gonads </vt:lpstr>
      <vt:lpstr>FORMATION OF PRIMITIVE GONADS</vt:lpstr>
      <vt:lpstr>عرض تقديمي في PowerPoint</vt:lpstr>
      <vt:lpstr>عرض تقديمي في PowerPoint</vt:lpstr>
      <vt:lpstr>عرض تقديمي في PowerPoint</vt:lpstr>
      <vt:lpstr>Sketch of a 5-week embryo illustrating the migration of primordial germ cells from the umbilical vesicle into the embryo</vt:lpstr>
      <vt:lpstr>By 5th week, primordial germ cells migrate bilaterally through dorsal mesentery to the region of genital ridges </vt:lpstr>
      <vt:lpstr>عرض تقديمي في PowerPoint</vt:lpstr>
      <vt:lpstr>عرض تقديمي في PowerPoint</vt:lpstr>
      <vt:lpstr>a later stage showing the indifferent gonads and paramesonephric ducts</vt:lpstr>
      <vt:lpstr>Differentiation into Definitive Gonad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Stages of Development </vt:lpstr>
      <vt:lpstr>عرض تقديمي في PowerPoint</vt:lpstr>
      <vt:lpstr>عرض تقديمي في PowerPoint</vt:lpstr>
      <vt:lpstr>Descent of Testis </vt:lpstr>
      <vt:lpstr>عرض تقديمي في PowerPoint</vt:lpstr>
      <vt:lpstr>Factors Responsible for Descent of Testis </vt:lpstr>
      <vt:lpstr>عرض تقديمي في PowerPoint</vt:lpstr>
      <vt:lpstr>عرض تقديمي في PowerPoint</vt:lpstr>
      <vt:lpstr>DEVELOPMENT  OF GENITAL DUCTS </vt:lpstr>
      <vt:lpstr>عرض تقديمي في PowerPoint</vt:lpstr>
      <vt:lpstr>DEVELOPMENT OF MALE GENITAL DUCTS AND GLANDS </vt:lpstr>
      <vt:lpstr>Mesonephric Tubules and Ducts in Male </vt:lpstr>
      <vt:lpstr>Seminal Glands</vt:lpstr>
      <vt:lpstr>DEVELOPMENT OF PROSTATE </vt:lpstr>
      <vt:lpstr>عرض تقديمي في PowerPoint</vt:lpstr>
      <vt:lpstr>Development of Male External Genitalia </vt:lpstr>
      <vt:lpstr>Development of Male External Genitalia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Development male reproductive system </dc:title>
  <dc:creator>‏‏مستخدم Windows</dc:creator>
  <cp:lastModifiedBy>‏‏مستخدم Windows</cp:lastModifiedBy>
  <cp:revision>61</cp:revision>
  <dcterms:created xsi:type="dcterms:W3CDTF">2023-02-03T08:18:28Z</dcterms:created>
  <dcterms:modified xsi:type="dcterms:W3CDTF">2023-02-03T11:03:50Z</dcterms:modified>
</cp:coreProperties>
</file>