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7" r:id="rId2"/>
    <p:sldId id="258" r:id="rId3"/>
    <p:sldId id="259" r:id="rId4"/>
    <p:sldId id="260" r:id="rId5"/>
    <p:sldId id="261" r:id="rId6"/>
    <p:sldId id="262" r:id="rId7"/>
    <p:sldId id="263" r:id="rId8"/>
    <p:sldId id="264" r:id="rId9"/>
    <p:sldId id="274" r:id="rId10"/>
    <p:sldId id="300" r:id="rId11"/>
    <p:sldId id="265" r:id="rId12"/>
    <p:sldId id="266" r:id="rId13"/>
    <p:sldId id="267" r:id="rId14"/>
    <p:sldId id="268" r:id="rId15"/>
    <p:sldId id="270" r:id="rId16"/>
    <p:sldId id="269" r:id="rId17"/>
    <p:sldId id="271" r:id="rId18"/>
    <p:sldId id="272" r:id="rId19"/>
    <p:sldId id="273" r:id="rId20"/>
    <p:sldId id="275" r:id="rId21"/>
    <p:sldId id="276" r:id="rId22"/>
    <p:sldId id="277" r:id="rId23"/>
    <p:sldId id="278" r:id="rId24"/>
    <p:sldId id="279" r:id="rId25"/>
    <p:sldId id="280" r:id="rId26"/>
    <p:sldId id="281" r:id="rId27"/>
    <p:sldId id="282" r:id="rId28"/>
    <p:sldId id="284" r:id="rId29"/>
    <p:sldId id="283" r:id="rId30"/>
    <p:sldId id="285" r:id="rId31"/>
    <p:sldId id="286" r:id="rId32"/>
    <p:sldId id="287" r:id="rId33"/>
    <p:sldId id="290" r:id="rId34"/>
    <p:sldId id="289" r:id="rId35"/>
    <p:sldId id="288" r:id="rId36"/>
    <p:sldId id="301" r:id="rId37"/>
    <p:sldId id="291" r:id="rId38"/>
    <p:sldId id="292" r:id="rId39"/>
    <p:sldId id="293" r:id="rId40"/>
    <p:sldId id="294" r:id="rId41"/>
    <p:sldId id="295" r:id="rId42"/>
    <p:sldId id="296" r:id="rId43"/>
    <p:sldId id="297" r:id="rId44"/>
    <p:sldId id="298" r:id="rId45"/>
    <p:sldId id="299" r:id="rId46"/>
    <p:sldId id="302"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2" autoAdjust="0"/>
    <p:restoredTop sz="74487" autoAdjust="0"/>
  </p:normalViewPr>
  <p:slideViewPr>
    <p:cSldViewPr>
      <p:cViewPr>
        <p:scale>
          <a:sx n="50" d="100"/>
          <a:sy n="50" d="100"/>
        </p:scale>
        <p:origin x="-1736" y="-8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5801F1-6D16-431B-B972-6A4C2C593113}" type="datetimeFigureOut">
              <a:rPr lang="en-GB" smtClean="0"/>
              <a:t>10/02/2023</a:t>
            </a:fld>
            <a:endParaRPr lang="en-GB"/>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GB"/>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F2D0BC-7A97-4F15-B1B9-FD610ED40B90}" type="slidenum">
              <a:rPr lang="en-GB" smtClean="0"/>
              <a:t>‹#›</a:t>
            </a:fld>
            <a:endParaRPr lang="en-GB"/>
          </a:p>
        </p:txBody>
      </p:sp>
    </p:spTree>
    <p:extLst>
      <p:ext uri="{BB962C8B-B14F-4D97-AF65-F5344CB8AC3E}">
        <p14:creationId xmlns:p14="http://schemas.microsoft.com/office/powerpoint/2010/main" val="239868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fontAlgn="base"/>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3</a:t>
            </a:fld>
            <a:endParaRPr lang="en-GB"/>
          </a:p>
        </p:txBody>
      </p:sp>
    </p:spTree>
    <p:extLst>
      <p:ext uri="{BB962C8B-B14F-4D97-AF65-F5344CB8AC3E}">
        <p14:creationId xmlns:p14="http://schemas.microsoft.com/office/powerpoint/2010/main" val="1232068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4</a:t>
            </a:fld>
            <a:endParaRPr lang="en-GB"/>
          </a:p>
        </p:txBody>
      </p:sp>
    </p:spTree>
    <p:extLst>
      <p:ext uri="{BB962C8B-B14F-4D97-AF65-F5344CB8AC3E}">
        <p14:creationId xmlns:p14="http://schemas.microsoft.com/office/powerpoint/2010/main" val="282783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7</a:t>
            </a:fld>
            <a:endParaRPr lang="en-GB"/>
          </a:p>
        </p:txBody>
      </p:sp>
    </p:spTree>
    <p:extLst>
      <p:ext uri="{BB962C8B-B14F-4D97-AF65-F5344CB8AC3E}">
        <p14:creationId xmlns:p14="http://schemas.microsoft.com/office/powerpoint/2010/main" val="2384702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8</a:t>
            </a:fld>
            <a:endParaRPr lang="en-GB"/>
          </a:p>
        </p:txBody>
      </p:sp>
    </p:spTree>
    <p:extLst>
      <p:ext uri="{BB962C8B-B14F-4D97-AF65-F5344CB8AC3E}">
        <p14:creationId xmlns:p14="http://schemas.microsoft.com/office/powerpoint/2010/main" val="2995878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9</a:t>
            </a:fld>
            <a:endParaRPr lang="en-GB"/>
          </a:p>
        </p:txBody>
      </p:sp>
    </p:spTree>
    <p:extLst>
      <p:ext uri="{BB962C8B-B14F-4D97-AF65-F5344CB8AC3E}">
        <p14:creationId xmlns:p14="http://schemas.microsoft.com/office/powerpoint/2010/main" val="437268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smtClean="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10</a:t>
            </a:fld>
            <a:endParaRPr lang="en-GB"/>
          </a:p>
        </p:txBody>
      </p:sp>
    </p:spTree>
    <p:extLst>
      <p:ext uri="{BB962C8B-B14F-4D97-AF65-F5344CB8AC3E}">
        <p14:creationId xmlns:p14="http://schemas.microsoft.com/office/powerpoint/2010/main" val="437268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14</a:t>
            </a:fld>
            <a:endParaRPr lang="en-GB"/>
          </a:p>
        </p:txBody>
      </p:sp>
    </p:spTree>
    <p:extLst>
      <p:ext uri="{BB962C8B-B14F-4D97-AF65-F5344CB8AC3E}">
        <p14:creationId xmlns:p14="http://schemas.microsoft.com/office/powerpoint/2010/main" val="1801704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15</a:t>
            </a:fld>
            <a:endParaRPr lang="en-GB"/>
          </a:p>
        </p:txBody>
      </p:sp>
    </p:spTree>
    <p:extLst>
      <p:ext uri="{BB962C8B-B14F-4D97-AF65-F5344CB8AC3E}">
        <p14:creationId xmlns:p14="http://schemas.microsoft.com/office/powerpoint/2010/main" val="2751469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16</a:t>
            </a:fld>
            <a:endParaRPr lang="en-GB"/>
          </a:p>
        </p:txBody>
      </p:sp>
    </p:spTree>
    <p:extLst>
      <p:ext uri="{BB962C8B-B14F-4D97-AF65-F5344CB8AC3E}">
        <p14:creationId xmlns:p14="http://schemas.microsoft.com/office/powerpoint/2010/main" val="663844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en-US" dirty="0" smtClean="0"/>
              <a:t>HPA-1A</a:t>
            </a:r>
            <a:r>
              <a:rPr lang="en-US" baseline="0" dirty="0" smtClean="0"/>
              <a:t> human platelet antigen. </a:t>
            </a:r>
            <a:endParaRPr lang="en-US" dirty="0" smtClean="0"/>
          </a:p>
          <a:p>
            <a:endParaRPr lang="en-US" dirty="0" smtClean="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18</a:t>
            </a:fld>
            <a:endParaRPr lang="en-GB"/>
          </a:p>
        </p:txBody>
      </p:sp>
    </p:spTree>
    <p:extLst>
      <p:ext uri="{BB962C8B-B14F-4D97-AF65-F5344CB8AC3E}">
        <p14:creationId xmlns:p14="http://schemas.microsoft.com/office/powerpoint/2010/main" val="1687881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19</a:t>
            </a:fld>
            <a:endParaRPr lang="en-GB"/>
          </a:p>
        </p:txBody>
      </p:sp>
    </p:spTree>
    <p:extLst>
      <p:ext uri="{BB962C8B-B14F-4D97-AF65-F5344CB8AC3E}">
        <p14:creationId xmlns:p14="http://schemas.microsoft.com/office/powerpoint/2010/main" val="1320311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20</a:t>
            </a:fld>
            <a:endParaRPr lang="en-GB"/>
          </a:p>
        </p:txBody>
      </p:sp>
    </p:spTree>
    <p:extLst>
      <p:ext uri="{BB962C8B-B14F-4D97-AF65-F5344CB8AC3E}">
        <p14:creationId xmlns:p14="http://schemas.microsoft.com/office/powerpoint/2010/main" val="2879682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21</a:t>
            </a:fld>
            <a:endParaRPr lang="en-GB"/>
          </a:p>
        </p:txBody>
      </p:sp>
    </p:spTree>
    <p:extLst>
      <p:ext uri="{BB962C8B-B14F-4D97-AF65-F5344CB8AC3E}">
        <p14:creationId xmlns:p14="http://schemas.microsoft.com/office/powerpoint/2010/main" val="1176377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22</a:t>
            </a:fld>
            <a:endParaRPr lang="en-GB"/>
          </a:p>
        </p:txBody>
      </p:sp>
    </p:spTree>
    <p:extLst>
      <p:ext uri="{BB962C8B-B14F-4D97-AF65-F5344CB8AC3E}">
        <p14:creationId xmlns:p14="http://schemas.microsoft.com/office/powerpoint/2010/main" val="2549632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23</a:t>
            </a:fld>
            <a:endParaRPr lang="en-GB"/>
          </a:p>
        </p:txBody>
      </p:sp>
    </p:spTree>
    <p:extLst>
      <p:ext uri="{BB962C8B-B14F-4D97-AF65-F5344CB8AC3E}">
        <p14:creationId xmlns:p14="http://schemas.microsoft.com/office/powerpoint/2010/main" val="832942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smtClean="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24</a:t>
            </a:fld>
            <a:endParaRPr lang="en-GB"/>
          </a:p>
        </p:txBody>
      </p:sp>
    </p:spTree>
    <p:extLst>
      <p:ext uri="{BB962C8B-B14F-4D97-AF65-F5344CB8AC3E}">
        <p14:creationId xmlns:p14="http://schemas.microsoft.com/office/powerpoint/2010/main" val="8329423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25</a:t>
            </a:fld>
            <a:endParaRPr lang="en-GB"/>
          </a:p>
        </p:txBody>
      </p:sp>
    </p:spTree>
    <p:extLst>
      <p:ext uri="{BB962C8B-B14F-4D97-AF65-F5344CB8AC3E}">
        <p14:creationId xmlns:p14="http://schemas.microsoft.com/office/powerpoint/2010/main" val="1940817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26</a:t>
            </a:fld>
            <a:endParaRPr lang="en-GB"/>
          </a:p>
        </p:txBody>
      </p:sp>
    </p:spTree>
    <p:extLst>
      <p:ext uri="{BB962C8B-B14F-4D97-AF65-F5344CB8AC3E}">
        <p14:creationId xmlns:p14="http://schemas.microsoft.com/office/powerpoint/2010/main" val="607214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en-GB" dirty="0" smtClean="0"/>
              <a:t>ICSI: </a:t>
            </a:r>
            <a:r>
              <a:rPr lang="en-GB" dirty="0" err="1" smtClean="0"/>
              <a:t>Intracytoplasmic</a:t>
            </a:r>
            <a:r>
              <a:rPr lang="en-GB" dirty="0" smtClean="0"/>
              <a:t> sperm injection. </a:t>
            </a:r>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27</a:t>
            </a:fld>
            <a:endParaRPr lang="en-GB"/>
          </a:p>
        </p:txBody>
      </p:sp>
    </p:spTree>
    <p:extLst>
      <p:ext uri="{BB962C8B-B14F-4D97-AF65-F5344CB8AC3E}">
        <p14:creationId xmlns:p14="http://schemas.microsoft.com/office/powerpoint/2010/main" val="16402648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en-US" dirty="0" smtClean="0"/>
              <a:t>16 and 18, which cause 70% of cervical cancer and high-grade cervical intraepithelial </a:t>
            </a:r>
            <a:r>
              <a:rPr lang="en-US" dirty="0" err="1" smtClean="0"/>
              <a:t>neoplasia</a:t>
            </a:r>
            <a:r>
              <a:rPr lang="en-US" dirty="0" smtClean="0"/>
              <a:t>; and 6 and 11, which cause 90% of </a:t>
            </a:r>
            <a:r>
              <a:rPr lang="en-US" dirty="0" err="1" smtClean="0"/>
              <a:t>anogenital</a:t>
            </a:r>
            <a:r>
              <a:rPr lang="en-US" dirty="0" smtClean="0"/>
              <a:t> warts </a:t>
            </a:r>
          </a:p>
          <a:p>
            <a:endParaRPr lang="en-US" dirty="0" smtClean="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30</a:t>
            </a:fld>
            <a:endParaRPr lang="en-GB"/>
          </a:p>
        </p:txBody>
      </p:sp>
    </p:spTree>
    <p:extLst>
      <p:ext uri="{BB962C8B-B14F-4D97-AF65-F5344CB8AC3E}">
        <p14:creationId xmlns:p14="http://schemas.microsoft.com/office/powerpoint/2010/main" val="8671454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31</a:t>
            </a:fld>
            <a:endParaRPr lang="en-GB"/>
          </a:p>
        </p:txBody>
      </p:sp>
    </p:spTree>
    <p:extLst>
      <p:ext uri="{BB962C8B-B14F-4D97-AF65-F5344CB8AC3E}">
        <p14:creationId xmlns:p14="http://schemas.microsoft.com/office/powerpoint/2010/main" val="791156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32</a:t>
            </a:fld>
            <a:endParaRPr lang="en-GB"/>
          </a:p>
        </p:txBody>
      </p:sp>
    </p:spTree>
    <p:extLst>
      <p:ext uri="{BB962C8B-B14F-4D97-AF65-F5344CB8AC3E}">
        <p14:creationId xmlns:p14="http://schemas.microsoft.com/office/powerpoint/2010/main" val="31729172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smtClean="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33</a:t>
            </a:fld>
            <a:endParaRPr lang="en-GB"/>
          </a:p>
        </p:txBody>
      </p:sp>
    </p:spTree>
    <p:extLst>
      <p:ext uri="{BB962C8B-B14F-4D97-AF65-F5344CB8AC3E}">
        <p14:creationId xmlns:p14="http://schemas.microsoft.com/office/powerpoint/2010/main" val="2205087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smtClean="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34</a:t>
            </a:fld>
            <a:endParaRPr lang="en-GB"/>
          </a:p>
        </p:txBody>
      </p:sp>
    </p:spTree>
    <p:extLst>
      <p:ext uri="{BB962C8B-B14F-4D97-AF65-F5344CB8AC3E}">
        <p14:creationId xmlns:p14="http://schemas.microsoft.com/office/powerpoint/2010/main" val="3802296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smtClean="0"/>
          </a:p>
          <a:p>
            <a:r>
              <a:rPr lang="en-GB" b="1" dirty="0" smtClean="0"/>
              <a:t>E6</a:t>
            </a:r>
            <a:r>
              <a:rPr lang="en-GB" dirty="0" smtClean="0"/>
              <a:t> immortalizes primary human keratinocytes in co-operation with E7 binds p53 and directs p53 degradation by ubiquitin-targeted proteolysis.</a:t>
            </a:r>
          </a:p>
          <a:p>
            <a:r>
              <a:rPr lang="en-GB" b="1" dirty="0" smtClean="0"/>
              <a:t>E7</a:t>
            </a:r>
            <a:r>
              <a:rPr lang="en-GB" dirty="0" smtClean="0"/>
              <a:t> immortalizes primary human keratinocytes in co-operation with E6, transcriptase </a:t>
            </a:r>
            <a:r>
              <a:rPr lang="en-GB" dirty="0" err="1" smtClean="0"/>
              <a:t>transactivator</a:t>
            </a:r>
            <a:r>
              <a:rPr lang="en-GB" dirty="0" smtClean="0"/>
              <a:t> binds </a:t>
            </a:r>
            <a:r>
              <a:rPr lang="en-GB" dirty="0" err="1" smtClean="0"/>
              <a:t>pRb</a:t>
            </a:r>
            <a:r>
              <a:rPr lang="en-GB" dirty="0" smtClean="0"/>
              <a:t> with deregulation G1/S checkpoint in the cell cycle.</a:t>
            </a:r>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35</a:t>
            </a:fld>
            <a:endParaRPr lang="en-GB"/>
          </a:p>
        </p:txBody>
      </p:sp>
    </p:spTree>
    <p:extLst>
      <p:ext uri="{BB962C8B-B14F-4D97-AF65-F5344CB8AC3E}">
        <p14:creationId xmlns:p14="http://schemas.microsoft.com/office/powerpoint/2010/main" val="3802296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smtClean="0"/>
          </a:p>
          <a:p>
            <a:endParaRPr lang="en-US" dirty="0" smtClean="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36</a:t>
            </a:fld>
            <a:endParaRPr lang="en-GB"/>
          </a:p>
        </p:txBody>
      </p:sp>
    </p:spTree>
    <p:extLst>
      <p:ext uri="{BB962C8B-B14F-4D97-AF65-F5344CB8AC3E}">
        <p14:creationId xmlns:p14="http://schemas.microsoft.com/office/powerpoint/2010/main" val="2205087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37</a:t>
            </a:fld>
            <a:endParaRPr lang="en-GB"/>
          </a:p>
        </p:txBody>
      </p:sp>
    </p:spTree>
    <p:extLst>
      <p:ext uri="{BB962C8B-B14F-4D97-AF65-F5344CB8AC3E}">
        <p14:creationId xmlns:p14="http://schemas.microsoft.com/office/powerpoint/2010/main" val="10097780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39</a:t>
            </a:fld>
            <a:endParaRPr lang="en-GB"/>
          </a:p>
        </p:txBody>
      </p:sp>
    </p:spTree>
    <p:extLst>
      <p:ext uri="{BB962C8B-B14F-4D97-AF65-F5344CB8AC3E}">
        <p14:creationId xmlns:p14="http://schemas.microsoft.com/office/powerpoint/2010/main" val="40581782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40</a:t>
            </a:fld>
            <a:endParaRPr lang="en-GB"/>
          </a:p>
        </p:txBody>
      </p:sp>
    </p:spTree>
    <p:extLst>
      <p:ext uri="{BB962C8B-B14F-4D97-AF65-F5344CB8AC3E}">
        <p14:creationId xmlns:p14="http://schemas.microsoft.com/office/powerpoint/2010/main" val="40581782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41</a:t>
            </a:fld>
            <a:endParaRPr lang="en-GB"/>
          </a:p>
        </p:txBody>
      </p:sp>
    </p:spTree>
    <p:extLst>
      <p:ext uri="{BB962C8B-B14F-4D97-AF65-F5344CB8AC3E}">
        <p14:creationId xmlns:p14="http://schemas.microsoft.com/office/powerpoint/2010/main" val="28652138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GB" dirty="0"/>
          </a:p>
        </p:txBody>
      </p:sp>
      <p:sp>
        <p:nvSpPr>
          <p:cNvPr id="4" name="عنصر نائب لرقم الشريحة 3"/>
          <p:cNvSpPr>
            <a:spLocks noGrp="1"/>
          </p:cNvSpPr>
          <p:nvPr>
            <p:ph type="sldNum" sz="quarter" idx="10"/>
          </p:nvPr>
        </p:nvSpPr>
        <p:spPr/>
        <p:txBody>
          <a:bodyPr/>
          <a:lstStyle/>
          <a:p>
            <a:fld id="{C6F2D0BC-7A97-4F15-B1B9-FD610ED40B90}" type="slidenum">
              <a:rPr lang="en-GB" smtClean="0"/>
              <a:t>42</a:t>
            </a:fld>
            <a:endParaRPr lang="en-GB"/>
          </a:p>
        </p:txBody>
      </p:sp>
    </p:spTree>
    <p:extLst>
      <p:ext uri="{BB962C8B-B14F-4D97-AF65-F5344CB8AC3E}">
        <p14:creationId xmlns:p14="http://schemas.microsoft.com/office/powerpoint/2010/main" val="3714801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GB"/>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GB"/>
          </a:p>
        </p:txBody>
      </p:sp>
      <p:sp>
        <p:nvSpPr>
          <p:cNvPr id="4" name="عنصر نائب للتاريخ 3"/>
          <p:cNvSpPr>
            <a:spLocks noGrp="1"/>
          </p:cNvSpPr>
          <p:nvPr>
            <p:ph type="dt" sz="half" idx="10"/>
          </p:nvPr>
        </p:nvSpPr>
        <p:spPr/>
        <p:txBody>
          <a:bodyPr/>
          <a:lstStyle/>
          <a:p>
            <a:fld id="{CEBA06F2-226B-4C53-A590-08D57A108AC8}" type="datetimeFigureOut">
              <a:rPr lang="en-GB" smtClean="0"/>
              <a:t>08/02/2023</a:t>
            </a:fld>
            <a:endParaRPr lang="en-GB"/>
          </a:p>
        </p:txBody>
      </p:sp>
      <p:sp>
        <p:nvSpPr>
          <p:cNvPr id="5" name="عنصر نائب للتذييل 4"/>
          <p:cNvSpPr>
            <a:spLocks noGrp="1"/>
          </p:cNvSpPr>
          <p:nvPr>
            <p:ph type="ftr" sz="quarter" idx="11"/>
          </p:nvPr>
        </p:nvSpPr>
        <p:spPr/>
        <p:txBody>
          <a:bodyPr/>
          <a:lstStyle/>
          <a:p>
            <a:endParaRPr lang="en-GB"/>
          </a:p>
        </p:txBody>
      </p:sp>
      <p:sp>
        <p:nvSpPr>
          <p:cNvPr id="6" name="عنصر نائب لرقم الشريحة 5"/>
          <p:cNvSpPr>
            <a:spLocks noGrp="1"/>
          </p:cNvSpPr>
          <p:nvPr>
            <p:ph type="sldNum" sz="quarter" idx="12"/>
          </p:nvPr>
        </p:nvSpPr>
        <p:spPr/>
        <p:txBody>
          <a:bodyPr/>
          <a:lstStyle/>
          <a:p>
            <a:fld id="{46F7779D-9643-42E4-A760-F28C0935BDF2}" type="slidenum">
              <a:rPr lang="en-GB" smtClean="0"/>
              <a:t>‹#›</a:t>
            </a:fld>
            <a:endParaRPr lang="en-GB"/>
          </a:p>
        </p:txBody>
      </p:sp>
    </p:spTree>
    <p:extLst>
      <p:ext uri="{BB962C8B-B14F-4D97-AF65-F5344CB8AC3E}">
        <p14:creationId xmlns:p14="http://schemas.microsoft.com/office/powerpoint/2010/main" val="1016593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GB"/>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GB"/>
          </a:p>
        </p:txBody>
      </p:sp>
      <p:sp>
        <p:nvSpPr>
          <p:cNvPr id="4" name="عنصر نائب للتاريخ 3"/>
          <p:cNvSpPr>
            <a:spLocks noGrp="1"/>
          </p:cNvSpPr>
          <p:nvPr>
            <p:ph type="dt" sz="half" idx="10"/>
          </p:nvPr>
        </p:nvSpPr>
        <p:spPr/>
        <p:txBody>
          <a:bodyPr/>
          <a:lstStyle/>
          <a:p>
            <a:fld id="{CEBA06F2-226B-4C53-A590-08D57A108AC8}" type="datetimeFigureOut">
              <a:rPr lang="en-GB" smtClean="0"/>
              <a:t>08/02/2023</a:t>
            </a:fld>
            <a:endParaRPr lang="en-GB"/>
          </a:p>
        </p:txBody>
      </p:sp>
      <p:sp>
        <p:nvSpPr>
          <p:cNvPr id="5" name="عنصر نائب للتذييل 4"/>
          <p:cNvSpPr>
            <a:spLocks noGrp="1"/>
          </p:cNvSpPr>
          <p:nvPr>
            <p:ph type="ftr" sz="quarter" idx="11"/>
          </p:nvPr>
        </p:nvSpPr>
        <p:spPr/>
        <p:txBody>
          <a:bodyPr/>
          <a:lstStyle/>
          <a:p>
            <a:endParaRPr lang="en-GB"/>
          </a:p>
        </p:txBody>
      </p:sp>
      <p:sp>
        <p:nvSpPr>
          <p:cNvPr id="6" name="عنصر نائب لرقم الشريحة 5"/>
          <p:cNvSpPr>
            <a:spLocks noGrp="1"/>
          </p:cNvSpPr>
          <p:nvPr>
            <p:ph type="sldNum" sz="quarter" idx="12"/>
          </p:nvPr>
        </p:nvSpPr>
        <p:spPr/>
        <p:txBody>
          <a:bodyPr/>
          <a:lstStyle/>
          <a:p>
            <a:fld id="{46F7779D-9643-42E4-A760-F28C0935BDF2}" type="slidenum">
              <a:rPr lang="en-GB" smtClean="0"/>
              <a:t>‹#›</a:t>
            </a:fld>
            <a:endParaRPr lang="en-GB"/>
          </a:p>
        </p:txBody>
      </p:sp>
    </p:spTree>
    <p:extLst>
      <p:ext uri="{BB962C8B-B14F-4D97-AF65-F5344CB8AC3E}">
        <p14:creationId xmlns:p14="http://schemas.microsoft.com/office/powerpoint/2010/main" val="2246320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GB"/>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EBA06F2-226B-4C53-A590-08D57A108AC8}" type="datetimeFigureOut">
              <a:rPr lang="en-GB" smtClean="0"/>
              <a:t>08/02/2023</a:t>
            </a:fld>
            <a:endParaRPr lang="en-GB"/>
          </a:p>
        </p:txBody>
      </p:sp>
      <p:sp>
        <p:nvSpPr>
          <p:cNvPr id="5" name="عنصر نائب للتذييل 4"/>
          <p:cNvSpPr>
            <a:spLocks noGrp="1"/>
          </p:cNvSpPr>
          <p:nvPr>
            <p:ph type="ftr" sz="quarter" idx="11"/>
          </p:nvPr>
        </p:nvSpPr>
        <p:spPr/>
        <p:txBody>
          <a:bodyPr/>
          <a:lstStyle/>
          <a:p>
            <a:endParaRPr lang="en-GB"/>
          </a:p>
        </p:txBody>
      </p:sp>
      <p:sp>
        <p:nvSpPr>
          <p:cNvPr id="6" name="عنصر نائب لرقم الشريحة 5"/>
          <p:cNvSpPr>
            <a:spLocks noGrp="1"/>
          </p:cNvSpPr>
          <p:nvPr>
            <p:ph type="sldNum" sz="quarter" idx="12"/>
          </p:nvPr>
        </p:nvSpPr>
        <p:spPr/>
        <p:txBody>
          <a:bodyPr/>
          <a:lstStyle/>
          <a:p>
            <a:fld id="{46F7779D-9643-42E4-A760-F28C0935BDF2}" type="slidenum">
              <a:rPr lang="en-GB" smtClean="0"/>
              <a:t>‹#›</a:t>
            </a:fld>
            <a:endParaRPr lang="en-GB"/>
          </a:p>
        </p:txBody>
      </p:sp>
    </p:spTree>
    <p:extLst>
      <p:ext uri="{BB962C8B-B14F-4D97-AF65-F5344CB8AC3E}">
        <p14:creationId xmlns:p14="http://schemas.microsoft.com/office/powerpoint/2010/main" val="2222262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GB"/>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GB"/>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GB"/>
          </a:p>
        </p:txBody>
      </p:sp>
      <p:sp>
        <p:nvSpPr>
          <p:cNvPr id="5" name="عنصر نائب للتاريخ 4"/>
          <p:cNvSpPr>
            <a:spLocks noGrp="1"/>
          </p:cNvSpPr>
          <p:nvPr>
            <p:ph type="dt" sz="half" idx="10"/>
          </p:nvPr>
        </p:nvSpPr>
        <p:spPr/>
        <p:txBody>
          <a:bodyPr/>
          <a:lstStyle/>
          <a:p>
            <a:fld id="{CEBA06F2-226B-4C53-A590-08D57A108AC8}" type="datetimeFigureOut">
              <a:rPr lang="en-GB" smtClean="0"/>
              <a:t>08/02/2023</a:t>
            </a:fld>
            <a:endParaRPr lang="en-GB"/>
          </a:p>
        </p:txBody>
      </p:sp>
      <p:sp>
        <p:nvSpPr>
          <p:cNvPr id="6" name="عنصر نائب للتذييل 5"/>
          <p:cNvSpPr>
            <a:spLocks noGrp="1"/>
          </p:cNvSpPr>
          <p:nvPr>
            <p:ph type="ftr" sz="quarter" idx="11"/>
          </p:nvPr>
        </p:nvSpPr>
        <p:spPr/>
        <p:txBody>
          <a:bodyPr/>
          <a:lstStyle/>
          <a:p>
            <a:endParaRPr lang="en-GB"/>
          </a:p>
        </p:txBody>
      </p:sp>
      <p:sp>
        <p:nvSpPr>
          <p:cNvPr id="7" name="عنصر نائب لرقم الشريحة 6"/>
          <p:cNvSpPr>
            <a:spLocks noGrp="1"/>
          </p:cNvSpPr>
          <p:nvPr>
            <p:ph type="sldNum" sz="quarter" idx="12"/>
          </p:nvPr>
        </p:nvSpPr>
        <p:spPr/>
        <p:txBody>
          <a:bodyPr/>
          <a:lstStyle/>
          <a:p>
            <a:fld id="{46F7779D-9643-42E4-A760-F28C0935BDF2}" type="slidenum">
              <a:rPr lang="en-GB" smtClean="0"/>
              <a:t>‹#›</a:t>
            </a:fld>
            <a:endParaRPr lang="en-GB"/>
          </a:p>
        </p:txBody>
      </p:sp>
    </p:spTree>
    <p:extLst>
      <p:ext uri="{BB962C8B-B14F-4D97-AF65-F5344CB8AC3E}">
        <p14:creationId xmlns:p14="http://schemas.microsoft.com/office/powerpoint/2010/main" val="2357877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GB"/>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GB"/>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GB"/>
          </a:p>
        </p:txBody>
      </p:sp>
      <p:sp>
        <p:nvSpPr>
          <p:cNvPr id="7" name="عنصر نائب للتاريخ 6"/>
          <p:cNvSpPr>
            <a:spLocks noGrp="1"/>
          </p:cNvSpPr>
          <p:nvPr>
            <p:ph type="dt" sz="half" idx="10"/>
          </p:nvPr>
        </p:nvSpPr>
        <p:spPr/>
        <p:txBody>
          <a:bodyPr/>
          <a:lstStyle/>
          <a:p>
            <a:fld id="{CEBA06F2-226B-4C53-A590-08D57A108AC8}" type="datetimeFigureOut">
              <a:rPr lang="en-GB" smtClean="0"/>
              <a:t>08/02/2023</a:t>
            </a:fld>
            <a:endParaRPr lang="en-GB"/>
          </a:p>
        </p:txBody>
      </p:sp>
      <p:sp>
        <p:nvSpPr>
          <p:cNvPr id="8" name="عنصر نائب للتذييل 7"/>
          <p:cNvSpPr>
            <a:spLocks noGrp="1"/>
          </p:cNvSpPr>
          <p:nvPr>
            <p:ph type="ftr" sz="quarter" idx="11"/>
          </p:nvPr>
        </p:nvSpPr>
        <p:spPr/>
        <p:txBody>
          <a:bodyPr/>
          <a:lstStyle/>
          <a:p>
            <a:endParaRPr lang="en-GB"/>
          </a:p>
        </p:txBody>
      </p:sp>
      <p:sp>
        <p:nvSpPr>
          <p:cNvPr id="9" name="عنصر نائب لرقم الشريحة 8"/>
          <p:cNvSpPr>
            <a:spLocks noGrp="1"/>
          </p:cNvSpPr>
          <p:nvPr>
            <p:ph type="sldNum" sz="quarter" idx="12"/>
          </p:nvPr>
        </p:nvSpPr>
        <p:spPr/>
        <p:txBody>
          <a:bodyPr/>
          <a:lstStyle/>
          <a:p>
            <a:fld id="{46F7779D-9643-42E4-A760-F28C0935BDF2}" type="slidenum">
              <a:rPr lang="en-GB" smtClean="0"/>
              <a:t>‹#›</a:t>
            </a:fld>
            <a:endParaRPr lang="en-GB"/>
          </a:p>
        </p:txBody>
      </p:sp>
    </p:spTree>
    <p:extLst>
      <p:ext uri="{BB962C8B-B14F-4D97-AF65-F5344CB8AC3E}">
        <p14:creationId xmlns:p14="http://schemas.microsoft.com/office/powerpoint/2010/main" val="2981083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GB"/>
          </a:p>
        </p:txBody>
      </p:sp>
      <p:sp>
        <p:nvSpPr>
          <p:cNvPr id="3" name="عنصر نائب للتاريخ 2"/>
          <p:cNvSpPr>
            <a:spLocks noGrp="1"/>
          </p:cNvSpPr>
          <p:nvPr>
            <p:ph type="dt" sz="half" idx="10"/>
          </p:nvPr>
        </p:nvSpPr>
        <p:spPr/>
        <p:txBody>
          <a:bodyPr/>
          <a:lstStyle/>
          <a:p>
            <a:fld id="{CEBA06F2-226B-4C53-A590-08D57A108AC8}" type="datetimeFigureOut">
              <a:rPr lang="en-GB" smtClean="0"/>
              <a:t>08/02/2023</a:t>
            </a:fld>
            <a:endParaRPr lang="en-GB"/>
          </a:p>
        </p:txBody>
      </p:sp>
      <p:sp>
        <p:nvSpPr>
          <p:cNvPr id="4" name="عنصر نائب للتذييل 3"/>
          <p:cNvSpPr>
            <a:spLocks noGrp="1"/>
          </p:cNvSpPr>
          <p:nvPr>
            <p:ph type="ftr" sz="quarter" idx="11"/>
          </p:nvPr>
        </p:nvSpPr>
        <p:spPr/>
        <p:txBody>
          <a:bodyPr/>
          <a:lstStyle/>
          <a:p>
            <a:endParaRPr lang="en-GB"/>
          </a:p>
        </p:txBody>
      </p:sp>
      <p:sp>
        <p:nvSpPr>
          <p:cNvPr id="5" name="عنصر نائب لرقم الشريحة 4"/>
          <p:cNvSpPr>
            <a:spLocks noGrp="1"/>
          </p:cNvSpPr>
          <p:nvPr>
            <p:ph type="sldNum" sz="quarter" idx="12"/>
          </p:nvPr>
        </p:nvSpPr>
        <p:spPr/>
        <p:txBody>
          <a:bodyPr/>
          <a:lstStyle/>
          <a:p>
            <a:fld id="{46F7779D-9643-42E4-A760-F28C0935BDF2}" type="slidenum">
              <a:rPr lang="en-GB" smtClean="0"/>
              <a:t>‹#›</a:t>
            </a:fld>
            <a:endParaRPr lang="en-GB"/>
          </a:p>
        </p:txBody>
      </p:sp>
    </p:spTree>
    <p:extLst>
      <p:ext uri="{BB962C8B-B14F-4D97-AF65-F5344CB8AC3E}">
        <p14:creationId xmlns:p14="http://schemas.microsoft.com/office/powerpoint/2010/main" val="351675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EBA06F2-226B-4C53-A590-08D57A108AC8}" type="datetimeFigureOut">
              <a:rPr lang="en-GB" smtClean="0"/>
              <a:t>08/02/2023</a:t>
            </a:fld>
            <a:endParaRPr lang="en-GB"/>
          </a:p>
        </p:txBody>
      </p:sp>
      <p:sp>
        <p:nvSpPr>
          <p:cNvPr id="3" name="عنصر نائب للتذييل 2"/>
          <p:cNvSpPr>
            <a:spLocks noGrp="1"/>
          </p:cNvSpPr>
          <p:nvPr>
            <p:ph type="ftr" sz="quarter" idx="11"/>
          </p:nvPr>
        </p:nvSpPr>
        <p:spPr/>
        <p:txBody>
          <a:bodyPr/>
          <a:lstStyle/>
          <a:p>
            <a:endParaRPr lang="en-GB"/>
          </a:p>
        </p:txBody>
      </p:sp>
      <p:sp>
        <p:nvSpPr>
          <p:cNvPr id="4" name="عنصر نائب لرقم الشريحة 3"/>
          <p:cNvSpPr>
            <a:spLocks noGrp="1"/>
          </p:cNvSpPr>
          <p:nvPr>
            <p:ph type="sldNum" sz="quarter" idx="12"/>
          </p:nvPr>
        </p:nvSpPr>
        <p:spPr/>
        <p:txBody>
          <a:bodyPr/>
          <a:lstStyle/>
          <a:p>
            <a:fld id="{46F7779D-9643-42E4-A760-F28C0935BDF2}" type="slidenum">
              <a:rPr lang="en-GB" smtClean="0"/>
              <a:t>‹#›</a:t>
            </a:fld>
            <a:endParaRPr lang="en-GB"/>
          </a:p>
        </p:txBody>
      </p:sp>
    </p:spTree>
    <p:extLst>
      <p:ext uri="{BB962C8B-B14F-4D97-AF65-F5344CB8AC3E}">
        <p14:creationId xmlns:p14="http://schemas.microsoft.com/office/powerpoint/2010/main" val="1230461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GB"/>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GB"/>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EBA06F2-226B-4C53-A590-08D57A108AC8}" type="datetimeFigureOut">
              <a:rPr lang="en-GB" smtClean="0"/>
              <a:t>08/02/2023</a:t>
            </a:fld>
            <a:endParaRPr lang="en-GB"/>
          </a:p>
        </p:txBody>
      </p:sp>
      <p:sp>
        <p:nvSpPr>
          <p:cNvPr id="6" name="عنصر نائب للتذييل 5"/>
          <p:cNvSpPr>
            <a:spLocks noGrp="1"/>
          </p:cNvSpPr>
          <p:nvPr>
            <p:ph type="ftr" sz="quarter" idx="11"/>
          </p:nvPr>
        </p:nvSpPr>
        <p:spPr/>
        <p:txBody>
          <a:bodyPr/>
          <a:lstStyle/>
          <a:p>
            <a:endParaRPr lang="en-GB"/>
          </a:p>
        </p:txBody>
      </p:sp>
      <p:sp>
        <p:nvSpPr>
          <p:cNvPr id="7" name="عنصر نائب لرقم الشريحة 6"/>
          <p:cNvSpPr>
            <a:spLocks noGrp="1"/>
          </p:cNvSpPr>
          <p:nvPr>
            <p:ph type="sldNum" sz="quarter" idx="12"/>
          </p:nvPr>
        </p:nvSpPr>
        <p:spPr/>
        <p:txBody>
          <a:bodyPr/>
          <a:lstStyle/>
          <a:p>
            <a:fld id="{46F7779D-9643-42E4-A760-F28C0935BDF2}" type="slidenum">
              <a:rPr lang="en-GB" smtClean="0"/>
              <a:t>‹#›</a:t>
            </a:fld>
            <a:endParaRPr lang="en-GB"/>
          </a:p>
        </p:txBody>
      </p:sp>
    </p:spTree>
    <p:extLst>
      <p:ext uri="{BB962C8B-B14F-4D97-AF65-F5344CB8AC3E}">
        <p14:creationId xmlns:p14="http://schemas.microsoft.com/office/powerpoint/2010/main" val="174187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GB"/>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EBA06F2-226B-4C53-A590-08D57A108AC8}" type="datetimeFigureOut">
              <a:rPr lang="en-GB" smtClean="0"/>
              <a:t>08/02/2023</a:t>
            </a:fld>
            <a:endParaRPr lang="en-GB"/>
          </a:p>
        </p:txBody>
      </p:sp>
      <p:sp>
        <p:nvSpPr>
          <p:cNvPr id="6" name="عنصر نائب للتذييل 5"/>
          <p:cNvSpPr>
            <a:spLocks noGrp="1"/>
          </p:cNvSpPr>
          <p:nvPr>
            <p:ph type="ftr" sz="quarter" idx="11"/>
          </p:nvPr>
        </p:nvSpPr>
        <p:spPr/>
        <p:txBody>
          <a:bodyPr/>
          <a:lstStyle/>
          <a:p>
            <a:endParaRPr lang="en-GB"/>
          </a:p>
        </p:txBody>
      </p:sp>
      <p:sp>
        <p:nvSpPr>
          <p:cNvPr id="7" name="عنصر نائب لرقم الشريحة 6"/>
          <p:cNvSpPr>
            <a:spLocks noGrp="1"/>
          </p:cNvSpPr>
          <p:nvPr>
            <p:ph type="sldNum" sz="quarter" idx="12"/>
          </p:nvPr>
        </p:nvSpPr>
        <p:spPr/>
        <p:txBody>
          <a:bodyPr/>
          <a:lstStyle/>
          <a:p>
            <a:fld id="{46F7779D-9643-42E4-A760-F28C0935BDF2}" type="slidenum">
              <a:rPr lang="en-GB" smtClean="0"/>
              <a:t>‹#›</a:t>
            </a:fld>
            <a:endParaRPr lang="en-GB"/>
          </a:p>
        </p:txBody>
      </p:sp>
    </p:spTree>
    <p:extLst>
      <p:ext uri="{BB962C8B-B14F-4D97-AF65-F5344CB8AC3E}">
        <p14:creationId xmlns:p14="http://schemas.microsoft.com/office/powerpoint/2010/main" val="4204937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GB"/>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GB"/>
          </a:p>
        </p:txBody>
      </p:sp>
      <p:sp>
        <p:nvSpPr>
          <p:cNvPr id="4" name="عنصر نائب للتاريخ 3"/>
          <p:cNvSpPr>
            <a:spLocks noGrp="1"/>
          </p:cNvSpPr>
          <p:nvPr>
            <p:ph type="dt" sz="half" idx="10"/>
          </p:nvPr>
        </p:nvSpPr>
        <p:spPr/>
        <p:txBody>
          <a:bodyPr/>
          <a:lstStyle/>
          <a:p>
            <a:fld id="{CEBA06F2-226B-4C53-A590-08D57A108AC8}" type="datetimeFigureOut">
              <a:rPr lang="en-GB" smtClean="0"/>
              <a:t>08/02/2023</a:t>
            </a:fld>
            <a:endParaRPr lang="en-GB"/>
          </a:p>
        </p:txBody>
      </p:sp>
      <p:sp>
        <p:nvSpPr>
          <p:cNvPr id="5" name="عنصر نائب للتذييل 4"/>
          <p:cNvSpPr>
            <a:spLocks noGrp="1"/>
          </p:cNvSpPr>
          <p:nvPr>
            <p:ph type="ftr" sz="quarter" idx="11"/>
          </p:nvPr>
        </p:nvSpPr>
        <p:spPr/>
        <p:txBody>
          <a:bodyPr/>
          <a:lstStyle/>
          <a:p>
            <a:endParaRPr lang="en-GB"/>
          </a:p>
        </p:txBody>
      </p:sp>
      <p:sp>
        <p:nvSpPr>
          <p:cNvPr id="6" name="عنصر نائب لرقم الشريحة 5"/>
          <p:cNvSpPr>
            <a:spLocks noGrp="1"/>
          </p:cNvSpPr>
          <p:nvPr>
            <p:ph type="sldNum" sz="quarter" idx="12"/>
          </p:nvPr>
        </p:nvSpPr>
        <p:spPr/>
        <p:txBody>
          <a:bodyPr/>
          <a:lstStyle/>
          <a:p>
            <a:fld id="{46F7779D-9643-42E4-A760-F28C0935BDF2}" type="slidenum">
              <a:rPr lang="en-GB" smtClean="0"/>
              <a:t>‹#›</a:t>
            </a:fld>
            <a:endParaRPr lang="en-GB"/>
          </a:p>
        </p:txBody>
      </p:sp>
    </p:spTree>
    <p:extLst>
      <p:ext uri="{BB962C8B-B14F-4D97-AF65-F5344CB8AC3E}">
        <p14:creationId xmlns:p14="http://schemas.microsoft.com/office/powerpoint/2010/main" val="1267274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GB"/>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GB"/>
          </a:p>
        </p:txBody>
      </p:sp>
      <p:sp>
        <p:nvSpPr>
          <p:cNvPr id="4" name="عنصر نائب للتاريخ 3"/>
          <p:cNvSpPr>
            <a:spLocks noGrp="1"/>
          </p:cNvSpPr>
          <p:nvPr>
            <p:ph type="dt" sz="half" idx="10"/>
          </p:nvPr>
        </p:nvSpPr>
        <p:spPr/>
        <p:txBody>
          <a:bodyPr/>
          <a:lstStyle/>
          <a:p>
            <a:fld id="{CEBA06F2-226B-4C53-A590-08D57A108AC8}" type="datetimeFigureOut">
              <a:rPr lang="en-GB" smtClean="0"/>
              <a:t>08/02/2023</a:t>
            </a:fld>
            <a:endParaRPr lang="en-GB"/>
          </a:p>
        </p:txBody>
      </p:sp>
      <p:sp>
        <p:nvSpPr>
          <p:cNvPr id="5" name="عنصر نائب للتذييل 4"/>
          <p:cNvSpPr>
            <a:spLocks noGrp="1"/>
          </p:cNvSpPr>
          <p:nvPr>
            <p:ph type="ftr" sz="quarter" idx="11"/>
          </p:nvPr>
        </p:nvSpPr>
        <p:spPr/>
        <p:txBody>
          <a:bodyPr/>
          <a:lstStyle/>
          <a:p>
            <a:endParaRPr lang="en-GB"/>
          </a:p>
        </p:txBody>
      </p:sp>
      <p:sp>
        <p:nvSpPr>
          <p:cNvPr id="6" name="عنصر نائب لرقم الشريحة 5"/>
          <p:cNvSpPr>
            <a:spLocks noGrp="1"/>
          </p:cNvSpPr>
          <p:nvPr>
            <p:ph type="sldNum" sz="quarter" idx="12"/>
          </p:nvPr>
        </p:nvSpPr>
        <p:spPr/>
        <p:txBody>
          <a:bodyPr/>
          <a:lstStyle/>
          <a:p>
            <a:fld id="{46F7779D-9643-42E4-A760-F28C0935BDF2}" type="slidenum">
              <a:rPr lang="en-GB" smtClean="0"/>
              <a:t>‹#›</a:t>
            </a:fld>
            <a:endParaRPr lang="en-GB"/>
          </a:p>
        </p:txBody>
      </p:sp>
    </p:spTree>
    <p:extLst>
      <p:ext uri="{BB962C8B-B14F-4D97-AF65-F5344CB8AC3E}">
        <p14:creationId xmlns:p14="http://schemas.microsoft.com/office/powerpoint/2010/main" val="2164076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GB"/>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GB"/>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A06F2-226B-4C53-A590-08D57A108AC8}" type="datetimeFigureOut">
              <a:rPr lang="en-GB" smtClean="0"/>
              <a:t>08/02/2023</a:t>
            </a:fld>
            <a:endParaRPr lang="en-GB"/>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F7779D-9643-42E4-A760-F28C0935BDF2}" type="slidenum">
              <a:rPr lang="en-GB" smtClean="0"/>
              <a:t>‹#›</a:t>
            </a:fld>
            <a:endParaRPr lang="en-GB"/>
          </a:p>
        </p:txBody>
      </p:sp>
    </p:spTree>
    <p:extLst>
      <p:ext uri="{BB962C8B-B14F-4D97-AF65-F5344CB8AC3E}">
        <p14:creationId xmlns:p14="http://schemas.microsoft.com/office/powerpoint/2010/main" val="2144516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457200" y="304800"/>
            <a:ext cx="7772400" cy="1470025"/>
          </a:xfrm>
        </p:spPr>
        <p:txBody>
          <a:bodyPr/>
          <a:lstStyle/>
          <a:p>
            <a:r>
              <a:rPr lang="en-US" b="1" dirty="0" smtClean="0"/>
              <a:t>Immunological aspects of reproductive disorders</a:t>
            </a:r>
            <a:endParaRPr lang="en-US" b="1" dirty="0"/>
          </a:p>
        </p:txBody>
      </p:sp>
      <p:sp>
        <p:nvSpPr>
          <p:cNvPr id="3" name="عنوان فرعي 2"/>
          <p:cNvSpPr>
            <a:spLocks noGrp="1"/>
          </p:cNvSpPr>
          <p:nvPr>
            <p:ph type="subTitle" idx="1"/>
          </p:nvPr>
        </p:nvSpPr>
        <p:spPr>
          <a:xfrm>
            <a:off x="1143000" y="2514600"/>
            <a:ext cx="6400800" cy="1752600"/>
          </a:xfrm>
        </p:spPr>
        <p:txBody>
          <a:bodyPr>
            <a:normAutofit fontScale="92500" lnSpcReduction="20000"/>
          </a:bodyPr>
          <a:lstStyle/>
          <a:p>
            <a:r>
              <a:rPr lang="en-US" dirty="0" smtClean="0">
                <a:solidFill>
                  <a:schemeClr val="tx1">
                    <a:lumMod val="65000"/>
                    <a:lumOff val="35000"/>
                  </a:schemeClr>
                </a:solidFill>
              </a:rPr>
              <a:t> Malak Alshaikhali</a:t>
            </a:r>
          </a:p>
          <a:p>
            <a:r>
              <a:rPr lang="en-US" dirty="0" smtClean="0">
                <a:solidFill>
                  <a:schemeClr val="tx1">
                    <a:lumMod val="65000"/>
                    <a:lumOff val="35000"/>
                  </a:schemeClr>
                </a:solidFill>
              </a:rPr>
              <a:t>MD, Al-Quds University</a:t>
            </a:r>
          </a:p>
          <a:p>
            <a:r>
              <a:rPr lang="en-US" dirty="0" smtClean="0">
                <a:solidFill>
                  <a:schemeClr val="tx1">
                    <a:lumMod val="65000"/>
                    <a:lumOff val="35000"/>
                  </a:schemeClr>
                </a:solidFill>
              </a:rPr>
              <a:t>MSc Integrated Immunology, University Of Oxford. </a:t>
            </a:r>
          </a:p>
          <a:p>
            <a:endParaRPr lang="en-US" dirty="0" smtClean="0"/>
          </a:p>
          <a:p>
            <a:endParaRPr lang="en-US" dirty="0"/>
          </a:p>
        </p:txBody>
      </p:sp>
    </p:spTree>
    <p:extLst>
      <p:ext uri="{BB962C8B-B14F-4D97-AF65-F5344CB8AC3E}">
        <p14:creationId xmlns:p14="http://schemas.microsoft.com/office/powerpoint/2010/main" val="1176635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Learning outcomes</a:t>
            </a:r>
            <a:endParaRPr lang="en-US" b="1" dirty="0"/>
          </a:p>
        </p:txBody>
      </p:sp>
      <p:sp>
        <p:nvSpPr>
          <p:cNvPr id="3" name="عنصر نائب للمحتوى 2"/>
          <p:cNvSpPr>
            <a:spLocks noGrp="1"/>
          </p:cNvSpPr>
          <p:nvPr>
            <p:ph idx="1"/>
          </p:nvPr>
        </p:nvSpPr>
        <p:spPr/>
        <p:txBody>
          <a:bodyPr>
            <a:normAutofit fontScale="92500" lnSpcReduction="10000"/>
          </a:bodyPr>
          <a:lstStyle/>
          <a:p>
            <a:r>
              <a:rPr lang="en-US" dirty="0" smtClean="0"/>
              <a:t>Understand immune responses in pregnancy. </a:t>
            </a:r>
          </a:p>
          <a:p>
            <a:r>
              <a:rPr lang="en-US" dirty="0" smtClean="0"/>
              <a:t>Overview of certain immune disorders affecting the fetus and mother during pregnancy. </a:t>
            </a:r>
          </a:p>
          <a:p>
            <a:r>
              <a:rPr lang="en-US" dirty="0" smtClean="0"/>
              <a:t>Understand immunological basis of recurrent spontaneous miscarriage.</a:t>
            </a:r>
          </a:p>
          <a:p>
            <a:r>
              <a:rPr lang="en-US" dirty="0" smtClean="0"/>
              <a:t>Understand immunological basis of infertility.</a:t>
            </a:r>
          </a:p>
          <a:p>
            <a:r>
              <a:rPr lang="en-US" dirty="0" smtClean="0"/>
              <a:t>Understand HPV associated immune condition.</a:t>
            </a:r>
          </a:p>
          <a:p>
            <a:r>
              <a:rPr lang="en-US" dirty="0" smtClean="0"/>
              <a:t>Understand immunological basis of endometriosis. </a:t>
            </a:r>
          </a:p>
          <a:p>
            <a:endParaRPr lang="en-US" dirty="0" smtClean="0"/>
          </a:p>
          <a:p>
            <a:endParaRPr lang="en-US" dirty="0" smtClean="0"/>
          </a:p>
          <a:p>
            <a:endParaRPr lang="en-US" dirty="0" smtClean="0"/>
          </a:p>
          <a:p>
            <a:endParaRPr lang="en-US" dirty="0" smtClean="0"/>
          </a:p>
          <a:p>
            <a:endParaRPr lang="en-US" dirty="0" smtClean="0"/>
          </a:p>
        </p:txBody>
      </p:sp>
    </p:spTree>
    <p:extLst>
      <p:ext uri="{BB962C8B-B14F-4D97-AF65-F5344CB8AC3E}">
        <p14:creationId xmlns:p14="http://schemas.microsoft.com/office/powerpoint/2010/main" val="2267639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GB" b="1" dirty="0" smtClean="0"/>
              <a:t>The immunological paradox of pregnancy</a:t>
            </a:r>
            <a:endParaRPr lang="en-GB" b="1" dirty="0"/>
          </a:p>
        </p:txBody>
      </p:sp>
      <p:sp>
        <p:nvSpPr>
          <p:cNvPr id="3" name="عنصر نائب للمحتوى 2"/>
          <p:cNvSpPr>
            <a:spLocks noGrp="1"/>
          </p:cNvSpPr>
          <p:nvPr>
            <p:ph idx="1"/>
          </p:nvPr>
        </p:nvSpPr>
        <p:spPr/>
        <p:txBody>
          <a:bodyPr/>
          <a:lstStyle/>
          <a:p>
            <a:r>
              <a:rPr lang="en-US" dirty="0"/>
              <a:t>T</a:t>
            </a:r>
            <a:r>
              <a:rPr lang="en-US" dirty="0" smtClean="0"/>
              <a:t>he immune system can distinguish normal healthy cells (self) from non-self (infected, malignant or allogeneic cells and toxins). </a:t>
            </a:r>
          </a:p>
          <a:p>
            <a:r>
              <a:rPr lang="en-US" dirty="0" smtClean="0"/>
              <a:t>The human fetus carries an allograft status. </a:t>
            </a:r>
          </a:p>
          <a:p>
            <a:r>
              <a:rPr lang="en-US" dirty="0" smtClean="0"/>
              <a:t>Thus, survival of the allogeneic fetus imposes a challenge to the laws of the immune system. </a:t>
            </a:r>
            <a:endParaRPr lang="en-GB" dirty="0"/>
          </a:p>
        </p:txBody>
      </p:sp>
    </p:spTree>
    <p:extLst>
      <p:ext uri="{BB962C8B-B14F-4D97-AF65-F5344CB8AC3E}">
        <p14:creationId xmlns:p14="http://schemas.microsoft.com/office/powerpoint/2010/main" val="693773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GB" b="1" dirty="0" smtClean="0"/>
              <a:t>The immunological paradox of pregnancy</a:t>
            </a:r>
            <a:endParaRPr lang="en-GB" dirty="0"/>
          </a:p>
        </p:txBody>
      </p:sp>
      <p:sp>
        <p:nvSpPr>
          <p:cNvPr id="3" name="عنصر نائب للمحتوى 2"/>
          <p:cNvSpPr>
            <a:spLocks noGrp="1"/>
          </p:cNvSpPr>
          <p:nvPr>
            <p:ph idx="1"/>
          </p:nvPr>
        </p:nvSpPr>
        <p:spPr/>
        <p:txBody>
          <a:bodyPr/>
          <a:lstStyle/>
          <a:p>
            <a:r>
              <a:rPr lang="en-US" dirty="0" smtClean="0"/>
              <a:t>‘…how does the pregnant mother contrive to nourish within itself, for many weeks or months, the </a:t>
            </a:r>
            <a:r>
              <a:rPr lang="en-US" dirty="0" err="1" smtClean="0"/>
              <a:t>foetus</a:t>
            </a:r>
            <a:r>
              <a:rPr lang="en-US" dirty="0" smtClean="0"/>
              <a:t> that is an </a:t>
            </a:r>
            <a:r>
              <a:rPr lang="en-US" dirty="0" err="1" smtClean="0"/>
              <a:t>antigenically</a:t>
            </a:r>
            <a:r>
              <a:rPr lang="en-US" dirty="0" smtClean="0"/>
              <a:t> foreign body?’ Medawar.</a:t>
            </a:r>
          </a:p>
          <a:p>
            <a:r>
              <a:rPr lang="en-US" dirty="0" smtClean="0"/>
              <a:t>This give rise to the concept the ‘immunological paradox’ of pregnancy, and the fetus being regarded as ‘natures perfect allograft’</a:t>
            </a:r>
          </a:p>
          <a:p>
            <a:endParaRPr lang="en-US" dirty="0"/>
          </a:p>
          <a:p>
            <a:endParaRPr lang="en-GB" dirty="0"/>
          </a:p>
        </p:txBody>
      </p:sp>
    </p:spTree>
    <p:extLst>
      <p:ext uri="{BB962C8B-B14F-4D97-AF65-F5344CB8AC3E}">
        <p14:creationId xmlns:p14="http://schemas.microsoft.com/office/powerpoint/2010/main" val="3358526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GB" b="1" dirty="0" err="1" smtClean="0"/>
              <a:t>Feto</a:t>
            </a:r>
            <a:r>
              <a:rPr lang="en-GB" b="1" dirty="0" smtClean="0"/>
              <a:t>-maternal relationship during pregnancy.</a:t>
            </a:r>
            <a:endParaRPr lang="en-GB" b="1" dirty="0"/>
          </a:p>
        </p:txBody>
      </p:sp>
      <p:sp>
        <p:nvSpPr>
          <p:cNvPr id="3" name="عنصر نائب للمحتوى 2"/>
          <p:cNvSpPr>
            <a:spLocks noGrp="1"/>
          </p:cNvSpPr>
          <p:nvPr>
            <p:ph idx="1"/>
          </p:nvPr>
        </p:nvSpPr>
        <p:spPr/>
        <p:txBody>
          <a:bodyPr>
            <a:normAutofit fontScale="92500" lnSpcReduction="10000"/>
          </a:bodyPr>
          <a:lstStyle/>
          <a:p>
            <a:r>
              <a:rPr lang="en-GB" b="1" dirty="0" smtClean="0"/>
              <a:t>Two immunological conditions prevail during pregnancy</a:t>
            </a:r>
            <a:r>
              <a:rPr lang="en-GB" dirty="0" smtClean="0"/>
              <a:t>. </a:t>
            </a:r>
          </a:p>
          <a:p>
            <a:pPr>
              <a:buFontTx/>
              <a:buChar char="-"/>
            </a:pPr>
            <a:r>
              <a:rPr lang="en-US" sz="3000" b="1" dirty="0" smtClean="0"/>
              <a:t>First: </a:t>
            </a:r>
            <a:r>
              <a:rPr lang="en-US" sz="3000" dirty="0" smtClean="0"/>
              <a:t>a fetus living in an isolated, sterile environment develops the essential framework of the immune system so that it can mount an adequate immune response.</a:t>
            </a:r>
          </a:p>
          <a:p>
            <a:pPr>
              <a:buFontTx/>
              <a:buChar char="-"/>
            </a:pPr>
            <a:r>
              <a:rPr lang="en-US" sz="3000" b="1" dirty="0" smtClean="0"/>
              <a:t> Second: </a:t>
            </a:r>
            <a:r>
              <a:rPr lang="en-US" sz="3000" dirty="0" smtClean="0"/>
              <a:t>a combination of fetal and maternal immunological factors cooperates at the </a:t>
            </a:r>
            <a:r>
              <a:rPr lang="en-US" sz="3000" dirty="0" err="1" smtClean="0"/>
              <a:t>feto</a:t>
            </a:r>
            <a:r>
              <a:rPr lang="en-US" sz="3000" dirty="0" smtClean="0"/>
              <a:t>-maternal interface to allow and encourage growth of the semi-allogeneic </a:t>
            </a:r>
            <a:r>
              <a:rPr lang="en-US" sz="3000" dirty="0" err="1" smtClean="0"/>
              <a:t>conceptus</a:t>
            </a:r>
            <a:r>
              <a:rPr lang="en-US" sz="3000" dirty="0" smtClean="0"/>
              <a:t>.</a:t>
            </a:r>
            <a:endParaRPr lang="en-GB" sz="3000" dirty="0"/>
          </a:p>
        </p:txBody>
      </p:sp>
    </p:spTree>
    <p:extLst>
      <p:ext uri="{BB962C8B-B14F-4D97-AF65-F5344CB8AC3E}">
        <p14:creationId xmlns:p14="http://schemas.microsoft.com/office/powerpoint/2010/main" val="3377881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GB" b="1" dirty="0" err="1" smtClean="0"/>
              <a:t>Feto</a:t>
            </a:r>
            <a:r>
              <a:rPr lang="en-GB" b="1" dirty="0" smtClean="0"/>
              <a:t>-maternal relationship during pregnancy.</a:t>
            </a:r>
            <a:endParaRPr lang="en-GB" dirty="0"/>
          </a:p>
        </p:txBody>
      </p:sp>
      <p:sp>
        <p:nvSpPr>
          <p:cNvPr id="3" name="عنصر نائب للمحتوى 2"/>
          <p:cNvSpPr>
            <a:spLocks noGrp="1"/>
          </p:cNvSpPr>
          <p:nvPr>
            <p:ph idx="1"/>
          </p:nvPr>
        </p:nvSpPr>
        <p:spPr>
          <a:xfrm>
            <a:off x="467544" y="1844824"/>
            <a:ext cx="8229600" cy="4525963"/>
          </a:xfrm>
        </p:spPr>
        <p:txBody>
          <a:bodyPr>
            <a:normAutofit/>
          </a:bodyPr>
          <a:lstStyle/>
          <a:p>
            <a:r>
              <a:rPr lang="en-US" dirty="0"/>
              <a:t>T</a:t>
            </a:r>
            <a:r>
              <a:rPr lang="en-US" dirty="0" smtClean="0"/>
              <a:t>he immunological recognition of pregnancy is important for the maintenance of gestation, as well as modulation of common disorders of pregnancy. </a:t>
            </a:r>
          </a:p>
        </p:txBody>
      </p:sp>
    </p:spTree>
    <p:extLst>
      <p:ext uri="{BB962C8B-B14F-4D97-AF65-F5344CB8AC3E}">
        <p14:creationId xmlns:p14="http://schemas.microsoft.com/office/powerpoint/2010/main" val="337405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GB" b="1" dirty="0" err="1" smtClean="0"/>
              <a:t>Feto</a:t>
            </a:r>
            <a:r>
              <a:rPr lang="en-GB" b="1" dirty="0" smtClean="0"/>
              <a:t>-maternal relationship during pregnancy.</a:t>
            </a:r>
            <a:endParaRPr lang="en-GB" dirty="0"/>
          </a:p>
        </p:txBody>
      </p:sp>
      <p:sp>
        <p:nvSpPr>
          <p:cNvPr id="3" name="عنصر نائب للمحتوى 2"/>
          <p:cNvSpPr>
            <a:spLocks noGrp="1"/>
          </p:cNvSpPr>
          <p:nvPr>
            <p:ph idx="1"/>
          </p:nvPr>
        </p:nvSpPr>
        <p:spPr>
          <a:xfrm>
            <a:off x="457200" y="1600200"/>
            <a:ext cx="8229600" cy="5141168"/>
          </a:xfrm>
        </p:spPr>
        <p:txBody>
          <a:bodyPr>
            <a:normAutofit fontScale="85000" lnSpcReduction="20000"/>
          </a:bodyPr>
          <a:lstStyle/>
          <a:p>
            <a:r>
              <a:rPr lang="en-US" b="1" dirty="0" smtClean="0"/>
              <a:t>Central features of immunologic </a:t>
            </a:r>
            <a:r>
              <a:rPr lang="en-US" b="1" dirty="0" err="1" smtClean="0"/>
              <a:t>feto</a:t>
            </a:r>
            <a:r>
              <a:rPr lang="en-US" b="1" dirty="0" smtClean="0"/>
              <a:t>-maternal interactions in pregnancy include:</a:t>
            </a:r>
            <a:endParaRPr lang="en-GB" b="1" dirty="0" smtClean="0"/>
          </a:p>
          <a:p>
            <a:pPr marL="514350" indent="-514350">
              <a:buAutoNum type="arabicParenR"/>
            </a:pPr>
            <a:r>
              <a:rPr lang="en-US" dirty="0"/>
              <a:t>M</a:t>
            </a:r>
            <a:r>
              <a:rPr lang="en-US" dirty="0" smtClean="0"/>
              <a:t>aternal and fetal blood circulation are entirely separate, but interact and overlap in providing protection.</a:t>
            </a:r>
          </a:p>
          <a:p>
            <a:pPr marL="514350" indent="-514350">
              <a:buAutoNum type="arabicParenR"/>
            </a:pPr>
            <a:r>
              <a:rPr lang="en-US" dirty="0"/>
              <a:t>T</a:t>
            </a:r>
            <a:r>
              <a:rPr lang="en-US" dirty="0" smtClean="0"/>
              <a:t>he antigens most involved in graft rejection are only gradually developed through fetal life.</a:t>
            </a:r>
          </a:p>
          <a:p>
            <a:pPr marL="514350" indent="-514350">
              <a:buAutoNum type="arabicParenR"/>
            </a:pPr>
            <a:r>
              <a:rPr lang="en-US" dirty="0"/>
              <a:t>M</a:t>
            </a:r>
            <a:r>
              <a:rPr lang="en-US" dirty="0" smtClean="0"/>
              <a:t>aternal and fetal factors generate immune privilege at the </a:t>
            </a:r>
            <a:r>
              <a:rPr lang="en-US" dirty="0" err="1" smtClean="0"/>
              <a:t>feto</a:t>
            </a:r>
            <a:r>
              <a:rPr lang="en-US" dirty="0" smtClean="0"/>
              <a:t>-maternal interface.</a:t>
            </a:r>
            <a:r>
              <a:rPr lang="en-US" dirty="0"/>
              <a:t> </a:t>
            </a:r>
            <a:endParaRPr lang="en-US" dirty="0" smtClean="0"/>
          </a:p>
          <a:p>
            <a:pPr marL="514350" indent="-514350">
              <a:buAutoNum type="arabicParenR"/>
            </a:pPr>
            <a:r>
              <a:rPr lang="en-US" dirty="0" smtClean="0"/>
              <a:t>Factors derived from placentas and extra placental membranes program maternal immune responses to the direction of the </a:t>
            </a:r>
            <a:r>
              <a:rPr lang="en-US" dirty="0" err="1" smtClean="0"/>
              <a:t>conceptus</a:t>
            </a:r>
            <a:r>
              <a:rPr lang="en-US" dirty="0" smtClean="0"/>
              <a:t> acceptance and growth.</a:t>
            </a:r>
          </a:p>
        </p:txBody>
      </p:sp>
    </p:spTree>
    <p:extLst>
      <p:ext uri="{BB962C8B-B14F-4D97-AF65-F5344CB8AC3E}">
        <p14:creationId xmlns:p14="http://schemas.microsoft.com/office/powerpoint/2010/main" val="2398518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The </a:t>
            </a:r>
            <a:r>
              <a:rPr lang="en-GB" b="1" dirty="0" err="1"/>
              <a:t>f</a:t>
            </a:r>
            <a:r>
              <a:rPr lang="en-GB" b="1" dirty="0" err="1" smtClean="0"/>
              <a:t>eto</a:t>
            </a:r>
            <a:r>
              <a:rPr lang="en-GB" b="1" dirty="0" smtClean="0"/>
              <a:t>-maternal interface</a:t>
            </a:r>
            <a:endParaRPr lang="en-GB" dirty="0"/>
          </a:p>
        </p:txBody>
      </p:sp>
      <p:sp>
        <p:nvSpPr>
          <p:cNvPr id="3" name="عنصر نائب للمحتوى 2"/>
          <p:cNvSpPr>
            <a:spLocks noGrp="1"/>
          </p:cNvSpPr>
          <p:nvPr>
            <p:ph idx="1"/>
          </p:nvPr>
        </p:nvSpPr>
        <p:spPr/>
        <p:txBody>
          <a:bodyPr>
            <a:normAutofit fontScale="92500" lnSpcReduction="10000"/>
          </a:bodyPr>
          <a:lstStyle/>
          <a:p>
            <a:r>
              <a:rPr lang="en-US" dirty="0" smtClean="0"/>
              <a:t>Maternal (uterus) and fetal (placenta) organs and tissues contribute to fetal tolerance at the </a:t>
            </a:r>
            <a:r>
              <a:rPr lang="en-US" dirty="0" err="1" smtClean="0"/>
              <a:t>feto</a:t>
            </a:r>
            <a:r>
              <a:rPr lang="en-US" dirty="0" smtClean="0"/>
              <a:t>-maternal interface.</a:t>
            </a:r>
          </a:p>
          <a:p>
            <a:r>
              <a:rPr lang="en-US" dirty="0" smtClean="0"/>
              <a:t>The cooperative interactions between them result in a particular immune response.</a:t>
            </a:r>
            <a:endParaRPr lang="en-US" dirty="0" smtClean="0"/>
          </a:p>
          <a:p>
            <a:r>
              <a:rPr lang="en-US" dirty="0" smtClean="0"/>
              <a:t>They produce soluble factors (hormones, cytokines, </a:t>
            </a:r>
            <a:r>
              <a:rPr lang="en-US" dirty="0" err="1" smtClean="0"/>
              <a:t>chemokines</a:t>
            </a:r>
            <a:r>
              <a:rPr lang="en-US" dirty="0" smtClean="0"/>
              <a:t>, prostaglandins). </a:t>
            </a:r>
          </a:p>
          <a:p>
            <a:r>
              <a:rPr lang="en-US" dirty="0"/>
              <a:t>B</a:t>
            </a:r>
            <a:r>
              <a:rPr lang="en-US" dirty="0" smtClean="0"/>
              <a:t>oth are populated by immune cells and are also able to express surface molecules and produce several soluble factors. </a:t>
            </a:r>
            <a:endParaRPr lang="en-GB" dirty="0"/>
          </a:p>
        </p:txBody>
      </p:sp>
    </p:spTree>
    <p:extLst>
      <p:ext uri="{BB962C8B-B14F-4D97-AF65-F5344CB8AC3E}">
        <p14:creationId xmlns:p14="http://schemas.microsoft.com/office/powerpoint/2010/main" val="1629512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The </a:t>
            </a:r>
            <a:r>
              <a:rPr lang="en-GB" b="1" dirty="0" err="1" smtClean="0"/>
              <a:t>feto</a:t>
            </a:r>
            <a:r>
              <a:rPr lang="en-GB" b="1" dirty="0" smtClean="0"/>
              <a:t>-maternal interface</a:t>
            </a:r>
            <a:endParaRPr lang="en-GB" dirty="0"/>
          </a:p>
        </p:txBody>
      </p:sp>
      <p:sp>
        <p:nvSpPr>
          <p:cNvPr id="3" name="عنصر نائب للمحتوى 2"/>
          <p:cNvSpPr>
            <a:spLocks noGrp="1"/>
          </p:cNvSpPr>
          <p:nvPr>
            <p:ph idx="1"/>
          </p:nvPr>
        </p:nvSpPr>
        <p:spPr>
          <a:xfrm>
            <a:off x="457200" y="1600200"/>
            <a:ext cx="8229600" cy="5069160"/>
          </a:xfrm>
        </p:spPr>
        <p:txBody>
          <a:bodyPr>
            <a:normAutofit/>
          </a:bodyPr>
          <a:lstStyle/>
          <a:p>
            <a:r>
              <a:rPr lang="en-US" b="1" dirty="0" smtClean="0"/>
              <a:t>Immunological changes can be documented during pregnancy:</a:t>
            </a:r>
          </a:p>
          <a:p>
            <a:pPr>
              <a:buFontTx/>
              <a:buChar char="-"/>
            </a:pPr>
            <a:r>
              <a:rPr lang="en-US" dirty="0"/>
              <a:t>R</a:t>
            </a:r>
            <a:r>
              <a:rPr lang="en-US" dirty="0" smtClean="0"/>
              <a:t>eduction in T cells (mainly CD4+). </a:t>
            </a:r>
          </a:p>
          <a:p>
            <a:pPr>
              <a:buFontTx/>
              <a:buChar char="-"/>
            </a:pPr>
            <a:r>
              <a:rPr lang="en-US" dirty="0"/>
              <a:t>R</a:t>
            </a:r>
            <a:r>
              <a:rPr lang="en-US" dirty="0" smtClean="0"/>
              <a:t>educed NK-cell numbers. </a:t>
            </a:r>
          </a:p>
          <a:p>
            <a:pPr>
              <a:buFontTx/>
              <a:buChar char="-"/>
            </a:pPr>
            <a:r>
              <a:rPr lang="en-US" dirty="0" smtClean="0"/>
              <a:t>B-cell numbers and function remain static.  </a:t>
            </a:r>
          </a:p>
          <a:p>
            <a:pPr>
              <a:buFontTx/>
              <a:buChar char="-"/>
            </a:pPr>
            <a:r>
              <a:rPr lang="en-US" dirty="0"/>
              <a:t>A</a:t>
            </a:r>
            <a:r>
              <a:rPr lang="en-US" dirty="0" smtClean="0"/>
              <a:t>ntibody synthesis and serum immunoglobulin levels are essentially unchanged. </a:t>
            </a:r>
          </a:p>
          <a:p>
            <a:endParaRPr lang="en-GB" dirty="0"/>
          </a:p>
        </p:txBody>
      </p:sp>
    </p:spTree>
    <p:extLst>
      <p:ext uri="{BB962C8B-B14F-4D97-AF65-F5344CB8AC3E}">
        <p14:creationId xmlns:p14="http://schemas.microsoft.com/office/powerpoint/2010/main" val="126822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The </a:t>
            </a:r>
            <a:r>
              <a:rPr lang="en-GB" b="1" dirty="0" err="1" smtClean="0"/>
              <a:t>feto</a:t>
            </a:r>
            <a:r>
              <a:rPr lang="en-GB" b="1" dirty="0" smtClean="0"/>
              <a:t>-maternal interface</a:t>
            </a:r>
            <a:endParaRPr lang="en-GB" dirty="0"/>
          </a:p>
        </p:txBody>
      </p:sp>
      <p:sp>
        <p:nvSpPr>
          <p:cNvPr id="3" name="عنصر نائب للمحتوى 2"/>
          <p:cNvSpPr>
            <a:spLocks noGrp="1"/>
          </p:cNvSpPr>
          <p:nvPr>
            <p:ph idx="1"/>
          </p:nvPr>
        </p:nvSpPr>
        <p:spPr>
          <a:xfrm>
            <a:off x="457200" y="1600200"/>
            <a:ext cx="8229600" cy="5069160"/>
          </a:xfrm>
        </p:spPr>
        <p:txBody>
          <a:bodyPr>
            <a:normAutofit fontScale="92500" lnSpcReduction="20000"/>
          </a:bodyPr>
          <a:lstStyle/>
          <a:p>
            <a:r>
              <a:rPr lang="en-US" dirty="0" smtClean="0"/>
              <a:t>Change from Th1 to Th2, but there is no evidence for increased susceptibility to infection- </a:t>
            </a:r>
            <a:r>
              <a:rPr lang="en-US" sz="2900" dirty="0" smtClean="0">
                <a:solidFill>
                  <a:schemeClr val="bg1">
                    <a:lumMod val="50000"/>
                  </a:schemeClr>
                </a:solidFill>
              </a:rPr>
              <a:t>with the exception of Listeria, which has a tropism for the placenta and requires macrophages and T cells for clearance (these are locally suppressed). </a:t>
            </a:r>
          </a:p>
          <a:p>
            <a:r>
              <a:rPr lang="en-US" dirty="0" smtClean="0"/>
              <a:t>There are no changes in solid organ allograft tolerance. </a:t>
            </a:r>
          </a:p>
          <a:p>
            <a:r>
              <a:rPr lang="en-US" dirty="0" smtClean="0"/>
              <a:t>Autoimmune diseases may behave unpredictably- </a:t>
            </a:r>
            <a:r>
              <a:rPr lang="en-US" dirty="0" err="1" smtClean="0"/>
              <a:t>eg</a:t>
            </a:r>
            <a:r>
              <a:rPr lang="en-US" dirty="0" smtClean="0"/>
              <a:t> </a:t>
            </a:r>
            <a:r>
              <a:rPr lang="en-US" sz="2900" dirty="0" smtClean="0">
                <a:solidFill>
                  <a:schemeClr val="bg1">
                    <a:lumMod val="50000"/>
                  </a:schemeClr>
                </a:solidFill>
              </a:rPr>
              <a:t>Lupus may become worse or better during pregnancy, but may relapse immediately after delivery because of the sudden hormonal changes. </a:t>
            </a:r>
          </a:p>
          <a:p>
            <a:r>
              <a:rPr lang="en-US" dirty="0" smtClean="0"/>
              <a:t> Vaccine responses are normal.</a:t>
            </a:r>
            <a:endParaRPr lang="en-GB" dirty="0"/>
          </a:p>
        </p:txBody>
      </p:sp>
    </p:spTree>
    <p:extLst>
      <p:ext uri="{BB962C8B-B14F-4D97-AF65-F5344CB8AC3E}">
        <p14:creationId xmlns:p14="http://schemas.microsoft.com/office/powerpoint/2010/main" val="698808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GB" b="1" dirty="0" smtClean="0"/>
              <a:t>Immunological diseases in pregnancy</a:t>
            </a:r>
            <a:endParaRPr lang="en-GB" b="1" dirty="0"/>
          </a:p>
        </p:txBody>
      </p:sp>
      <p:sp>
        <p:nvSpPr>
          <p:cNvPr id="3" name="عنصر نائب للمحتوى 2"/>
          <p:cNvSpPr>
            <a:spLocks noGrp="1"/>
          </p:cNvSpPr>
          <p:nvPr>
            <p:ph idx="1"/>
          </p:nvPr>
        </p:nvSpPr>
        <p:spPr/>
        <p:txBody>
          <a:bodyPr>
            <a:normAutofit fontScale="77500" lnSpcReduction="20000"/>
          </a:bodyPr>
          <a:lstStyle/>
          <a:p>
            <a:r>
              <a:rPr lang="en-US" dirty="0"/>
              <a:t>A</a:t>
            </a:r>
            <a:r>
              <a:rPr lang="en-US" dirty="0" smtClean="0"/>
              <a:t>berrancies in modulation of both fetal and maternal immunological – inflammatory responses can result in many disorders of the fetus or the mother. </a:t>
            </a:r>
          </a:p>
          <a:p>
            <a:pPr marL="0" indent="0">
              <a:buNone/>
            </a:pPr>
            <a:r>
              <a:rPr lang="en-US" b="1" dirty="0" smtClean="0"/>
              <a:t>Examples include: </a:t>
            </a:r>
          </a:p>
          <a:p>
            <a:r>
              <a:rPr lang="en-US" dirty="0" smtClean="0"/>
              <a:t>Spontaneous abortions</a:t>
            </a:r>
          </a:p>
          <a:p>
            <a:r>
              <a:rPr lang="en-US" dirty="0" smtClean="0"/>
              <a:t>Preeclampsia</a:t>
            </a:r>
          </a:p>
          <a:p>
            <a:r>
              <a:rPr lang="en-US" dirty="0" smtClean="0"/>
              <a:t>Fetal death</a:t>
            </a:r>
          </a:p>
          <a:p>
            <a:r>
              <a:rPr lang="en-US" dirty="0" smtClean="0"/>
              <a:t>Fetal growth retardation</a:t>
            </a:r>
          </a:p>
          <a:p>
            <a:r>
              <a:rPr lang="en-GB" dirty="0"/>
              <a:t>P</a:t>
            </a:r>
            <a:r>
              <a:rPr lang="en-GB" dirty="0" smtClean="0"/>
              <a:t>latelet </a:t>
            </a:r>
            <a:r>
              <a:rPr lang="en-GB" dirty="0" err="1" smtClean="0"/>
              <a:t>alloimmunisation</a:t>
            </a:r>
            <a:endParaRPr lang="en-GB" dirty="0"/>
          </a:p>
          <a:p>
            <a:r>
              <a:rPr lang="en-GB" dirty="0"/>
              <a:t>I</a:t>
            </a:r>
            <a:r>
              <a:rPr lang="en-GB" dirty="0" smtClean="0"/>
              <a:t>diopathic thrombocytopenic </a:t>
            </a:r>
            <a:r>
              <a:rPr lang="en-GB" dirty="0" err="1" smtClean="0"/>
              <a:t>purpura</a:t>
            </a:r>
            <a:endParaRPr lang="en-GB" dirty="0" smtClean="0"/>
          </a:p>
          <a:p>
            <a:r>
              <a:rPr lang="en-GB" dirty="0"/>
              <a:t>M</a:t>
            </a:r>
            <a:r>
              <a:rPr lang="en-GB" dirty="0" smtClean="0"/>
              <a:t>yasthenia gravis</a:t>
            </a:r>
          </a:p>
          <a:p>
            <a:r>
              <a:rPr lang="en-GB" dirty="0"/>
              <a:t>N</a:t>
            </a:r>
            <a:r>
              <a:rPr lang="en-GB" dirty="0" smtClean="0"/>
              <a:t>eonatal systemic lupus </a:t>
            </a:r>
            <a:r>
              <a:rPr lang="en-GB" dirty="0" err="1" smtClean="0"/>
              <a:t>erythematosous</a:t>
            </a:r>
            <a:endParaRPr lang="en-GB" dirty="0"/>
          </a:p>
        </p:txBody>
      </p:sp>
    </p:spTree>
    <p:extLst>
      <p:ext uri="{BB962C8B-B14F-4D97-AF65-F5344CB8AC3E}">
        <p14:creationId xmlns:p14="http://schemas.microsoft.com/office/powerpoint/2010/main" val="93083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GB" b="1" dirty="0" smtClean="0"/>
              <a:t>Immunopathology involving the </a:t>
            </a:r>
            <a:r>
              <a:rPr lang="en-GB" b="1" dirty="0" err="1" smtClean="0"/>
              <a:t>fetus</a:t>
            </a:r>
            <a:r>
              <a:rPr lang="en-GB" b="1" dirty="0" smtClean="0"/>
              <a:t>/</a:t>
            </a:r>
            <a:r>
              <a:rPr lang="en-GB" b="1" dirty="0" err="1" smtClean="0"/>
              <a:t>newborn</a:t>
            </a:r>
            <a:endParaRPr lang="en-GB" b="1" dirty="0"/>
          </a:p>
        </p:txBody>
      </p:sp>
      <p:sp>
        <p:nvSpPr>
          <p:cNvPr id="3" name="عنصر نائب للمحتوى 2"/>
          <p:cNvSpPr>
            <a:spLocks noGrp="1"/>
          </p:cNvSpPr>
          <p:nvPr>
            <p:ph idx="1"/>
          </p:nvPr>
        </p:nvSpPr>
        <p:spPr/>
        <p:txBody>
          <a:bodyPr>
            <a:normAutofit lnSpcReduction="10000"/>
          </a:bodyPr>
          <a:lstStyle/>
          <a:p>
            <a:pPr marL="0" indent="0">
              <a:buNone/>
            </a:pPr>
            <a:r>
              <a:rPr lang="en-US" b="1" dirty="0" smtClean="0"/>
              <a:t>Hemolytic disease of the newborn</a:t>
            </a:r>
          </a:p>
          <a:p>
            <a:r>
              <a:rPr lang="en-US" dirty="0" smtClean="0"/>
              <a:t>Blood group antigens are known as </a:t>
            </a:r>
            <a:r>
              <a:rPr lang="en-US" dirty="0" err="1" smtClean="0"/>
              <a:t>alloantigens</a:t>
            </a:r>
            <a:r>
              <a:rPr lang="en-US" dirty="0" smtClean="0"/>
              <a:t>- </a:t>
            </a:r>
            <a:r>
              <a:rPr lang="en-US" dirty="0" err="1" smtClean="0"/>
              <a:t>eg</a:t>
            </a:r>
            <a:r>
              <a:rPr lang="en-US" dirty="0" smtClean="0"/>
              <a:t>. ABO antigens &amp; </a:t>
            </a:r>
            <a:r>
              <a:rPr lang="en-GB" dirty="0" smtClean="0"/>
              <a:t>the rhesus antigen.</a:t>
            </a:r>
            <a:endParaRPr lang="en-US" dirty="0" smtClean="0"/>
          </a:p>
          <a:p>
            <a:r>
              <a:rPr lang="en-US" dirty="0" smtClean="0"/>
              <a:t>They can be the target of immune responses directed at molecular differences between individuals within a species.</a:t>
            </a:r>
          </a:p>
          <a:p>
            <a:r>
              <a:rPr lang="en-US" dirty="0" smtClean="0"/>
              <a:t>Antibodies directed against an antigenic determinant are called alloantibodies.</a:t>
            </a:r>
          </a:p>
          <a:p>
            <a:endParaRPr lang="en-US" dirty="0" smtClean="0"/>
          </a:p>
          <a:p>
            <a:endParaRPr lang="en-GB" dirty="0"/>
          </a:p>
        </p:txBody>
      </p:sp>
    </p:spTree>
    <p:extLst>
      <p:ext uri="{BB962C8B-B14F-4D97-AF65-F5344CB8AC3E}">
        <p14:creationId xmlns:p14="http://schemas.microsoft.com/office/powerpoint/2010/main" val="3836015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b="1" dirty="0" smtClean="0"/>
              <a:t>Hemolytic disease of the newborn</a:t>
            </a:r>
            <a:endParaRPr lang="en-GB" dirty="0"/>
          </a:p>
        </p:txBody>
      </p:sp>
      <p:sp>
        <p:nvSpPr>
          <p:cNvPr id="3" name="عنصر نائب للمحتوى 2"/>
          <p:cNvSpPr>
            <a:spLocks noGrp="1"/>
          </p:cNvSpPr>
          <p:nvPr>
            <p:ph idx="1"/>
          </p:nvPr>
        </p:nvSpPr>
        <p:spPr/>
        <p:txBody>
          <a:bodyPr/>
          <a:lstStyle/>
          <a:p>
            <a:r>
              <a:rPr lang="en-US" dirty="0" smtClean="0"/>
              <a:t>A serious problem is posed frequently by alloantibodies induced by a fetus in the pregnant mother. </a:t>
            </a:r>
          </a:p>
          <a:p>
            <a:r>
              <a:rPr lang="en-US" dirty="0" err="1" smtClean="0"/>
              <a:t>Alloimmunization</a:t>
            </a:r>
            <a:r>
              <a:rPr lang="en-US" dirty="0" smtClean="0"/>
              <a:t> most often results from rhesus incompatibility between mother and fetus.</a:t>
            </a:r>
            <a:endParaRPr lang="en-GB" dirty="0"/>
          </a:p>
        </p:txBody>
      </p:sp>
    </p:spTree>
    <p:extLst>
      <p:ext uri="{BB962C8B-B14F-4D97-AF65-F5344CB8AC3E}">
        <p14:creationId xmlns:p14="http://schemas.microsoft.com/office/powerpoint/2010/main" val="2262209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b="1" dirty="0" smtClean="0"/>
              <a:t>Hemolytic disease of the newborn</a:t>
            </a:r>
            <a:endParaRPr lang="en-GB" dirty="0"/>
          </a:p>
        </p:txBody>
      </p:sp>
      <p:sp>
        <p:nvSpPr>
          <p:cNvPr id="3" name="عنصر نائب للمحتوى 2"/>
          <p:cNvSpPr>
            <a:spLocks noGrp="1"/>
          </p:cNvSpPr>
          <p:nvPr>
            <p:ph idx="1"/>
          </p:nvPr>
        </p:nvSpPr>
        <p:spPr/>
        <p:txBody>
          <a:bodyPr>
            <a:normAutofit fontScale="92500" lnSpcReduction="20000"/>
          </a:bodyPr>
          <a:lstStyle/>
          <a:p>
            <a:pPr marL="0" indent="0">
              <a:buNone/>
            </a:pPr>
            <a:r>
              <a:rPr lang="en-GB" b="1" dirty="0" smtClean="0"/>
              <a:t>Pathogenesis:</a:t>
            </a:r>
          </a:p>
          <a:p>
            <a:r>
              <a:rPr lang="en-GB" dirty="0" smtClean="0"/>
              <a:t>Rhesus-negative mother </a:t>
            </a:r>
            <a:r>
              <a:rPr lang="en-GB" b="1" dirty="0" smtClean="0"/>
              <a:t>X</a:t>
            </a:r>
            <a:r>
              <a:rPr lang="en-GB" dirty="0" smtClean="0"/>
              <a:t> a rhesus-positive father </a:t>
            </a:r>
            <a:r>
              <a:rPr lang="en-GB" dirty="0" smtClean="0">
                <a:sym typeface="Wingdings" pitchFamily="2" charset="2"/>
              </a:rPr>
              <a:t></a:t>
            </a:r>
            <a:r>
              <a:rPr lang="en-GB" dirty="0" smtClean="0"/>
              <a:t> </a:t>
            </a:r>
            <a:r>
              <a:rPr lang="en-GB" dirty="0" smtClean="0"/>
              <a:t>rhesus-positive baby. </a:t>
            </a:r>
          </a:p>
          <a:p>
            <a:r>
              <a:rPr lang="en-US" dirty="0"/>
              <a:t>D</a:t>
            </a:r>
            <a:r>
              <a:rPr lang="en-US" dirty="0" smtClean="0"/>
              <a:t>uring delivery some blood escapes from the fetal circulation into the maternal circulation and the mother develops alloantibodies to the rhesus antigen. </a:t>
            </a:r>
          </a:p>
          <a:p>
            <a:r>
              <a:rPr lang="en-US" dirty="0" smtClean="0"/>
              <a:t>During a subsequent pregnancy with a rhesus-positive fetus, the maternal </a:t>
            </a:r>
            <a:r>
              <a:rPr lang="en-US" dirty="0" err="1" smtClean="0"/>
              <a:t>IgG</a:t>
            </a:r>
            <a:r>
              <a:rPr lang="en-US" dirty="0" smtClean="0"/>
              <a:t> alloantibodies cross the placenta and cause hemolysis of the fetal red cells.</a:t>
            </a:r>
            <a:endParaRPr lang="en-GB" dirty="0" smtClean="0"/>
          </a:p>
          <a:p>
            <a:endParaRPr lang="en-GB" dirty="0"/>
          </a:p>
        </p:txBody>
      </p:sp>
    </p:spTree>
    <p:extLst>
      <p:ext uri="{BB962C8B-B14F-4D97-AF65-F5344CB8AC3E}">
        <p14:creationId xmlns:p14="http://schemas.microsoft.com/office/powerpoint/2010/main" val="1125266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Hemolytic disease of the newborn</a:t>
            </a:r>
            <a:endParaRPr lang="en-GB" dirty="0"/>
          </a:p>
        </p:txBody>
      </p:sp>
      <p:sp>
        <p:nvSpPr>
          <p:cNvPr id="3" name="عنصر نائب للمحتوى 2"/>
          <p:cNvSpPr>
            <a:spLocks noGrp="1"/>
          </p:cNvSpPr>
          <p:nvPr>
            <p:ph idx="1"/>
          </p:nvPr>
        </p:nvSpPr>
        <p:spPr/>
        <p:txBody>
          <a:bodyPr/>
          <a:lstStyle/>
          <a:p>
            <a:r>
              <a:rPr lang="en-GB" dirty="0" smtClean="0"/>
              <a:t>Haemolysis of foetal RBCs results in anaemia which can cause:</a:t>
            </a:r>
          </a:p>
          <a:p>
            <a:pPr>
              <a:buFontTx/>
              <a:buChar char="-"/>
            </a:pPr>
            <a:r>
              <a:rPr lang="en-GB" dirty="0" smtClean="0"/>
              <a:t>Foetal heart failure and </a:t>
            </a:r>
            <a:r>
              <a:rPr lang="en-GB" dirty="0" err="1" smtClean="0"/>
              <a:t>hydrops</a:t>
            </a:r>
            <a:r>
              <a:rPr lang="en-GB" dirty="0" smtClean="0"/>
              <a:t>. </a:t>
            </a:r>
          </a:p>
          <a:p>
            <a:pPr>
              <a:buFontTx/>
              <a:buChar char="-"/>
            </a:pPr>
            <a:r>
              <a:rPr lang="en-GB" dirty="0"/>
              <a:t>N</a:t>
            </a:r>
            <a:r>
              <a:rPr lang="en-GB" dirty="0" smtClean="0"/>
              <a:t>eurological impairment due to accumulation of bilirubin and excessive deposition in the brain. </a:t>
            </a:r>
          </a:p>
          <a:p>
            <a:pPr>
              <a:buFontTx/>
              <a:buChar char="-"/>
            </a:pPr>
            <a:r>
              <a:rPr lang="en-GB" dirty="0" smtClean="0"/>
              <a:t>Foetal </a:t>
            </a:r>
            <a:r>
              <a:rPr lang="en-GB" dirty="0" err="1" smtClean="0"/>
              <a:t>erythroblastosis</a:t>
            </a:r>
            <a:r>
              <a:rPr lang="en-GB" dirty="0" smtClean="0"/>
              <a:t>.</a:t>
            </a:r>
          </a:p>
          <a:p>
            <a:pPr marL="0" indent="0">
              <a:buNone/>
            </a:pPr>
            <a:endParaRPr lang="en-GB" dirty="0"/>
          </a:p>
        </p:txBody>
      </p:sp>
    </p:spTree>
    <p:extLst>
      <p:ext uri="{BB962C8B-B14F-4D97-AF65-F5344CB8AC3E}">
        <p14:creationId xmlns:p14="http://schemas.microsoft.com/office/powerpoint/2010/main" val="2618703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Hemolytic disease of the newborn</a:t>
            </a:r>
            <a:endParaRPr lang="en-GB" dirty="0"/>
          </a:p>
        </p:txBody>
      </p:sp>
      <p:sp>
        <p:nvSpPr>
          <p:cNvPr id="3" name="عنصر نائب للمحتوى 2"/>
          <p:cNvSpPr>
            <a:spLocks noGrp="1"/>
          </p:cNvSpPr>
          <p:nvPr>
            <p:ph idx="1"/>
          </p:nvPr>
        </p:nvSpPr>
        <p:spPr/>
        <p:txBody>
          <a:bodyPr>
            <a:normAutofit fontScale="92500" lnSpcReduction="10000"/>
          </a:bodyPr>
          <a:lstStyle/>
          <a:p>
            <a:pPr marL="0" indent="0">
              <a:buNone/>
            </a:pPr>
            <a:r>
              <a:rPr lang="en-GB" b="1" dirty="0" smtClean="0"/>
              <a:t>Diagnosis:</a:t>
            </a:r>
          </a:p>
          <a:p>
            <a:r>
              <a:rPr lang="en-US" dirty="0"/>
              <a:t>I</a:t>
            </a:r>
            <a:r>
              <a:rPr lang="en-US" dirty="0" smtClean="0"/>
              <a:t>t was very difficult to detect rhesus antibodies because </a:t>
            </a:r>
            <a:r>
              <a:rPr lang="en-US" dirty="0" err="1" smtClean="0"/>
              <a:t>IgG</a:t>
            </a:r>
            <a:r>
              <a:rPr lang="en-US" dirty="0" smtClean="0"/>
              <a:t> antibodies to the rhesus antigen do not agglutinate rhesus-positive RBCs. </a:t>
            </a:r>
          </a:p>
          <a:p>
            <a:r>
              <a:rPr lang="en-US" dirty="0" smtClean="0"/>
              <a:t>Until </a:t>
            </a:r>
            <a:r>
              <a:rPr lang="en-GB" dirty="0" smtClean="0"/>
              <a:t>Prof. R. Coombs developed</a:t>
            </a:r>
            <a:r>
              <a:rPr lang="en-US" dirty="0" smtClean="0"/>
              <a:t> antibodies against human immunoglobulin. </a:t>
            </a:r>
          </a:p>
          <a:p>
            <a:r>
              <a:rPr lang="en-US" dirty="0" smtClean="0"/>
              <a:t>The test is known as Coombs test.</a:t>
            </a:r>
          </a:p>
          <a:p>
            <a:pPr marL="0" indent="0">
              <a:buNone/>
            </a:pPr>
            <a:r>
              <a:rPr lang="en-US" b="1" dirty="0" smtClean="0"/>
              <a:t>Prevention: </a:t>
            </a:r>
            <a:r>
              <a:rPr lang="en-US" dirty="0" smtClean="0"/>
              <a:t> </a:t>
            </a:r>
            <a:r>
              <a:rPr lang="en-GB" sz="3000" dirty="0" smtClean="0"/>
              <a:t>rhesus antigen immunoglobulin given to all rhesus negative mothers during pregnancy and at birth. </a:t>
            </a:r>
            <a:endParaRPr lang="en-US" sz="3000" dirty="0" smtClean="0"/>
          </a:p>
          <a:p>
            <a:endParaRPr lang="en-GB" dirty="0"/>
          </a:p>
        </p:txBody>
      </p:sp>
    </p:spTree>
    <p:extLst>
      <p:ext uri="{BB962C8B-B14F-4D97-AF65-F5344CB8AC3E}">
        <p14:creationId xmlns:p14="http://schemas.microsoft.com/office/powerpoint/2010/main" val="38221284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GB"/>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7544" y="332656"/>
            <a:ext cx="8424936" cy="6264696"/>
          </a:xfrm>
        </p:spPr>
      </p:pic>
    </p:spTree>
    <p:extLst>
      <p:ext uri="{BB962C8B-B14F-4D97-AF65-F5344CB8AC3E}">
        <p14:creationId xmlns:p14="http://schemas.microsoft.com/office/powerpoint/2010/main" val="41147720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GB" b="1" dirty="0" err="1" smtClean="0"/>
              <a:t>Alloimmune</a:t>
            </a:r>
            <a:r>
              <a:rPr lang="en-GB" b="1" dirty="0" smtClean="0"/>
              <a:t> thrombocytopenic </a:t>
            </a:r>
            <a:r>
              <a:rPr lang="en-GB" b="1" dirty="0" err="1" smtClean="0"/>
              <a:t>purpura</a:t>
            </a:r>
            <a:endParaRPr lang="en-GB" b="1" dirty="0"/>
          </a:p>
        </p:txBody>
      </p:sp>
      <p:sp>
        <p:nvSpPr>
          <p:cNvPr id="3" name="عنصر نائب للمحتوى 2"/>
          <p:cNvSpPr>
            <a:spLocks noGrp="1"/>
          </p:cNvSpPr>
          <p:nvPr>
            <p:ph idx="1"/>
          </p:nvPr>
        </p:nvSpPr>
        <p:spPr/>
        <p:txBody>
          <a:bodyPr>
            <a:normAutofit fontScale="92500"/>
          </a:bodyPr>
          <a:lstStyle/>
          <a:p>
            <a:r>
              <a:rPr lang="en-US" dirty="0" smtClean="0"/>
              <a:t>Transfer of fetal platelets across the placenta may elicit a maternal </a:t>
            </a:r>
            <a:r>
              <a:rPr lang="en-US" dirty="0" err="1" smtClean="0"/>
              <a:t>antifetal</a:t>
            </a:r>
            <a:r>
              <a:rPr lang="en-US" dirty="0" smtClean="0"/>
              <a:t> platelet response. </a:t>
            </a:r>
          </a:p>
          <a:p>
            <a:r>
              <a:rPr lang="en-US" dirty="0" smtClean="0"/>
              <a:t>If the resultant antibodies are </a:t>
            </a:r>
            <a:r>
              <a:rPr lang="en-US" dirty="0" err="1" smtClean="0"/>
              <a:t>IgG</a:t>
            </a:r>
            <a:r>
              <a:rPr lang="en-US" dirty="0" smtClean="0"/>
              <a:t> , they may cross the placenta and result in </a:t>
            </a:r>
            <a:r>
              <a:rPr lang="en-US" dirty="0" err="1" smtClean="0"/>
              <a:t>alloimmune</a:t>
            </a:r>
            <a:r>
              <a:rPr lang="en-US" dirty="0" smtClean="0"/>
              <a:t> neonatal thrombocytopenic </a:t>
            </a:r>
            <a:r>
              <a:rPr lang="en-US" dirty="0" err="1" smtClean="0"/>
              <a:t>purpura</a:t>
            </a:r>
            <a:r>
              <a:rPr lang="en-US" dirty="0" smtClean="0"/>
              <a:t> (AITP). </a:t>
            </a:r>
          </a:p>
          <a:p>
            <a:r>
              <a:rPr lang="en-GB" dirty="0" smtClean="0"/>
              <a:t>Occur in 1:1000 births. </a:t>
            </a:r>
            <a:endParaRPr lang="en-US" dirty="0" smtClean="0"/>
          </a:p>
          <a:p>
            <a:r>
              <a:rPr lang="en-US" dirty="0" smtClean="0"/>
              <a:t>The target antigen is HPA-1A- </a:t>
            </a:r>
            <a:r>
              <a:rPr lang="en-US" sz="2600" dirty="0" smtClean="0">
                <a:solidFill>
                  <a:schemeClr val="bg1">
                    <a:lumMod val="50000"/>
                  </a:schemeClr>
                </a:solidFill>
              </a:rPr>
              <a:t>majority of mothers are positive.</a:t>
            </a:r>
          </a:p>
          <a:p>
            <a:r>
              <a:rPr lang="en-US" dirty="0"/>
              <a:t>ITP VS. </a:t>
            </a:r>
            <a:r>
              <a:rPr lang="en-US" dirty="0" smtClean="0"/>
              <a:t>AITP. </a:t>
            </a:r>
            <a:endParaRPr lang="en-US" dirty="0"/>
          </a:p>
          <a:p>
            <a:endParaRPr lang="en-US" sz="2600" dirty="0" smtClean="0">
              <a:solidFill>
                <a:schemeClr val="bg1">
                  <a:lumMod val="50000"/>
                </a:schemeClr>
              </a:solidFill>
            </a:endParaRPr>
          </a:p>
          <a:p>
            <a:endParaRPr lang="en-US" dirty="0" smtClean="0"/>
          </a:p>
        </p:txBody>
      </p:sp>
    </p:spTree>
    <p:extLst>
      <p:ext uri="{BB962C8B-B14F-4D97-AF65-F5344CB8AC3E}">
        <p14:creationId xmlns:p14="http://schemas.microsoft.com/office/powerpoint/2010/main" val="34315066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smtClean="0"/>
              <a:t>The immunology of recurrent spontaneous miscarriage </a:t>
            </a:r>
            <a:endParaRPr lang="en-GB" b="1" dirty="0"/>
          </a:p>
        </p:txBody>
      </p:sp>
      <p:sp>
        <p:nvSpPr>
          <p:cNvPr id="3" name="عنصر نائب للمحتوى 2"/>
          <p:cNvSpPr>
            <a:spLocks noGrp="1"/>
          </p:cNvSpPr>
          <p:nvPr>
            <p:ph idx="1"/>
          </p:nvPr>
        </p:nvSpPr>
        <p:spPr/>
        <p:txBody>
          <a:bodyPr>
            <a:normAutofit fontScale="85000" lnSpcReduction="20000"/>
          </a:bodyPr>
          <a:lstStyle/>
          <a:p>
            <a:r>
              <a:rPr lang="en-GB" dirty="0" smtClean="0"/>
              <a:t>Definition: a women with </a:t>
            </a:r>
            <a:r>
              <a:rPr lang="en-US" dirty="0" smtClean="0"/>
              <a:t>two consecutive miscarriages with the same partner, and no more than one live birth. </a:t>
            </a:r>
          </a:p>
          <a:p>
            <a:r>
              <a:rPr lang="en-US" dirty="0" smtClean="0"/>
              <a:t>The known causes of recurrent miscarriage include:</a:t>
            </a:r>
          </a:p>
          <a:p>
            <a:pPr>
              <a:buFontTx/>
              <a:buChar char="-"/>
            </a:pPr>
            <a:r>
              <a:rPr lang="en-US" dirty="0" smtClean="0"/>
              <a:t>Immunological.</a:t>
            </a:r>
          </a:p>
          <a:p>
            <a:pPr>
              <a:buFontTx/>
              <a:buChar char="-"/>
            </a:pPr>
            <a:r>
              <a:rPr lang="en-US" dirty="0" smtClean="0"/>
              <a:t>Thrombophilia-related.</a:t>
            </a:r>
          </a:p>
          <a:p>
            <a:pPr>
              <a:buFontTx/>
              <a:buChar char="-"/>
            </a:pPr>
            <a:r>
              <a:rPr lang="en-US" dirty="0" smtClean="0"/>
              <a:t>Hormonal. </a:t>
            </a:r>
          </a:p>
          <a:p>
            <a:pPr>
              <a:buFontTx/>
              <a:buChar char="-"/>
            </a:pPr>
            <a:r>
              <a:rPr lang="en-US" dirty="0" smtClean="0"/>
              <a:t>Infection-related.</a:t>
            </a:r>
          </a:p>
          <a:p>
            <a:pPr>
              <a:buFontTx/>
              <a:buChar char="-"/>
            </a:pPr>
            <a:r>
              <a:rPr lang="en-US" dirty="0" smtClean="0"/>
              <a:t>Anatomical. </a:t>
            </a:r>
          </a:p>
          <a:p>
            <a:pPr>
              <a:buFontTx/>
              <a:buChar char="-"/>
            </a:pPr>
            <a:r>
              <a:rPr lang="en-US" dirty="0" smtClean="0"/>
              <a:t>Chromosomal.</a:t>
            </a:r>
          </a:p>
          <a:p>
            <a:pPr>
              <a:buFontTx/>
              <a:buChar char="-"/>
            </a:pPr>
            <a:r>
              <a:rPr lang="en-US" dirty="0" smtClean="0"/>
              <a:t>Environmental. </a:t>
            </a:r>
            <a:endParaRPr lang="en-GB" dirty="0"/>
          </a:p>
        </p:txBody>
      </p:sp>
    </p:spTree>
    <p:extLst>
      <p:ext uri="{BB962C8B-B14F-4D97-AF65-F5344CB8AC3E}">
        <p14:creationId xmlns:p14="http://schemas.microsoft.com/office/powerpoint/2010/main" val="25487319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a:t>R</a:t>
            </a:r>
            <a:r>
              <a:rPr lang="en-US" b="1" dirty="0" smtClean="0"/>
              <a:t>ecurrent spontaneous miscarriage </a:t>
            </a:r>
            <a:endParaRPr lang="en-GB" dirty="0"/>
          </a:p>
        </p:txBody>
      </p:sp>
      <p:sp>
        <p:nvSpPr>
          <p:cNvPr id="3" name="عنصر نائب للمحتوى 2"/>
          <p:cNvSpPr>
            <a:spLocks noGrp="1"/>
          </p:cNvSpPr>
          <p:nvPr>
            <p:ph idx="1"/>
          </p:nvPr>
        </p:nvSpPr>
        <p:spPr/>
        <p:txBody>
          <a:bodyPr>
            <a:normAutofit fontScale="92500" lnSpcReduction="20000"/>
          </a:bodyPr>
          <a:lstStyle/>
          <a:p>
            <a:pPr marL="0" indent="0">
              <a:buNone/>
            </a:pPr>
            <a:r>
              <a:rPr lang="en-US" b="1" dirty="0" smtClean="0"/>
              <a:t>There are many immunological theories for recurrent miscarriage</a:t>
            </a:r>
          </a:p>
          <a:p>
            <a:r>
              <a:rPr lang="en-US" dirty="0" smtClean="0"/>
              <a:t>Antibody-mediated theory. </a:t>
            </a:r>
          </a:p>
          <a:p>
            <a:pPr>
              <a:buFontTx/>
              <a:buChar char="-"/>
            </a:pPr>
            <a:r>
              <a:rPr lang="en-US" dirty="0" smtClean="0"/>
              <a:t>Anti-phospholipid antibodies.</a:t>
            </a:r>
          </a:p>
          <a:p>
            <a:pPr>
              <a:buFontTx/>
              <a:buChar char="-"/>
            </a:pPr>
            <a:r>
              <a:rPr lang="en-US" dirty="0" smtClean="0"/>
              <a:t>Anti-sperm antibodies. </a:t>
            </a:r>
          </a:p>
          <a:p>
            <a:pPr>
              <a:buFontTx/>
              <a:buChar char="-"/>
            </a:pPr>
            <a:r>
              <a:rPr lang="en-US" dirty="0" smtClean="0"/>
              <a:t>Anti-</a:t>
            </a:r>
            <a:r>
              <a:rPr lang="en-US" dirty="0" err="1" smtClean="0"/>
              <a:t>trophoblast</a:t>
            </a:r>
            <a:r>
              <a:rPr lang="en-US" dirty="0" smtClean="0"/>
              <a:t> antibodies. </a:t>
            </a:r>
          </a:p>
          <a:p>
            <a:pPr>
              <a:buFontTx/>
              <a:buChar char="-"/>
            </a:pPr>
            <a:r>
              <a:rPr lang="en-US" dirty="0" smtClean="0"/>
              <a:t>Blocking antibody deficiency (anti-paternal antibodies): </a:t>
            </a:r>
            <a:r>
              <a:rPr lang="en-US" sz="2800" dirty="0" smtClean="0">
                <a:solidFill>
                  <a:schemeClr val="bg1">
                    <a:lumMod val="50000"/>
                  </a:schemeClr>
                </a:solidFill>
              </a:rPr>
              <a:t>these antibodies are well documented but appear to be irrelevant to pregnancy outcome-(</a:t>
            </a:r>
            <a:r>
              <a:rPr lang="en-US" sz="2800" dirty="0" err="1" smtClean="0">
                <a:solidFill>
                  <a:schemeClr val="bg1">
                    <a:lumMod val="50000"/>
                  </a:schemeClr>
                </a:solidFill>
              </a:rPr>
              <a:t>agammaglobulinaemic</a:t>
            </a:r>
            <a:r>
              <a:rPr lang="en-US" sz="2800" dirty="0" smtClean="0">
                <a:solidFill>
                  <a:schemeClr val="bg1">
                    <a:lumMod val="50000"/>
                  </a:schemeClr>
                </a:solidFill>
              </a:rPr>
              <a:t> women and mice have normal pregnancies</a:t>
            </a:r>
            <a:r>
              <a:rPr lang="en-US" dirty="0" smtClean="0"/>
              <a:t>).</a:t>
            </a:r>
            <a:endParaRPr lang="en-GB" dirty="0"/>
          </a:p>
        </p:txBody>
      </p:sp>
    </p:spTree>
    <p:extLst>
      <p:ext uri="{BB962C8B-B14F-4D97-AF65-F5344CB8AC3E}">
        <p14:creationId xmlns:p14="http://schemas.microsoft.com/office/powerpoint/2010/main" val="3590083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smtClean="0"/>
              <a:t>Recurrent spontaneous miscarriage </a:t>
            </a:r>
            <a:endParaRPr lang="en-GB" dirty="0"/>
          </a:p>
        </p:txBody>
      </p:sp>
      <p:sp>
        <p:nvSpPr>
          <p:cNvPr id="3" name="عنصر نائب للمحتوى 2"/>
          <p:cNvSpPr>
            <a:spLocks noGrp="1"/>
          </p:cNvSpPr>
          <p:nvPr>
            <p:ph idx="1"/>
          </p:nvPr>
        </p:nvSpPr>
        <p:spPr/>
        <p:txBody>
          <a:bodyPr>
            <a:normAutofit fontScale="92500" lnSpcReduction="10000"/>
          </a:bodyPr>
          <a:lstStyle/>
          <a:p>
            <a:r>
              <a:rPr lang="en-US" b="1" dirty="0" smtClean="0"/>
              <a:t>Cell-mediated theory. </a:t>
            </a:r>
          </a:p>
          <a:p>
            <a:pPr>
              <a:buFontTx/>
              <a:buChar char="-"/>
            </a:pPr>
            <a:r>
              <a:rPr lang="en-US" dirty="0" smtClean="0"/>
              <a:t>Excessive Th1 response: </a:t>
            </a:r>
            <a:r>
              <a:rPr lang="en-US" dirty="0"/>
              <a:t>i</a:t>
            </a:r>
            <a:r>
              <a:rPr lang="en-US" dirty="0" smtClean="0"/>
              <a:t>ncreased Th1 cytokines (IFN-G and TNF-A, both of which are </a:t>
            </a:r>
            <a:r>
              <a:rPr lang="en-US" dirty="0" err="1" smtClean="0"/>
              <a:t>abortifacient</a:t>
            </a:r>
            <a:r>
              <a:rPr lang="en-US" dirty="0" smtClean="0"/>
              <a:t> in mice) and Th1 responses to </a:t>
            </a:r>
            <a:r>
              <a:rPr lang="en-US" dirty="0" err="1" smtClean="0"/>
              <a:t>trophoblast</a:t>
            </a:r>
            <a:r>
              <a:rPr lang="en-US" dirty="0" smtClean="0"/>
              <a:t> antigens in recurrent </a:t>
            </a:r>
            <a:r>
              <a:rPr lang="en-US" dirty="0" err="1" smtClean="0"/>
              <a:t>aborters</a:t>
            </a:r>
            <a:r>
              <a:rPr lang="en-US" dirty="0" smtClean="0"/>
              <a:t>. </a:t>
            </a:r>
          </a:p>
          <a:p>
            <a:pPr>
              <a:buFontTx/>
              <a:buChar char="-"/>
            </a:pPr>
            <a:r>
              <a:rPr lang="en-US" dirty="0" smtClean="0"/>
              <a:t>Deficiency of Th2 cells/cytokines.</a:t>
            </a:r>
          </a:p>
          <a:p>
            <a:pPr>
              <a:buFontTx/>
              <a:buChar char="-"/>
            </a:pPr>
            <a:r>
              <a:rPr lang="en-US" dirty="0" smtClean="0"/>
              <a:t>Deficiency of </a:t>
            </a:r>
            <a:r>
              <a:rPr lang="en-US" dirty="0" err="1" smtClean="0"/>
              <a:t>decidual</a:t>
            </a:r>
            <a:r>
              <a:rPr lang="en-US" dirty="0" smtClean="0"/>
              <a:t> ‘suppressor’ cells: uncertain whether this is cause or effect. </a:t>
            </a:r>
          </a:p>
          <a:p>
            <a:pPr>
              <a:buFontTx/>
              <a:buChar char="-"/>
            </a:pPr>
            <a:r>
              <a:rPr lang="en-US" dirty="0" smtClean="0"/>
              <a:t>Inappropriate MHC class I and II expression.</a:t>
            </a:r>
          </a:p>
          <a:p>
            <a:pPr marL="0" indent="0">
              <a:buNone/>
            </a:pPr>
            <a:endParaRPr lang="en-GB" dirty="0"/>
          </a:p>
        </p:txBody>
      </p:sp>
    </p:spTree>
    <p:extLst>
      <p:ext uri="{BB962C8B-B14F-4D97-AF65-F5344CB8AC3E}">
        <p14:creationId xmlns:p14="http://schemas.microsoft.com/office/powerpoint/2010/main" val="3486814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Immunological infertility </a:t>
            </a:r>
            <a:endParaRPr lang="en-GB" b="1" dirty="0"/>
          </a:p>
        </p:txBody>
      </p:sp>
      <p:sp>
        <p:nvSpPr>
          <p:cNvPr id="3" name="عنصر نائب للمحتوى 2"/>
          <p:cNvSpPr>
            <a:spLocks noGrp="1"/>
          </p:cNvSpPr>
          <p:nvPr>
            <p:ph idx="1"/>
          </p:nvPr>
        </p:nvSpPr>
        <p:spPr>
          <a:xfrm>
            <a:off x="457200" y="1600200"/>
            <a:ext cx="8229600" cy="4925144"/>
          </a:xfrm>
        </p:spPr>
        <p:txBody>
          <a:bodyPr>
            <a:normAutofit fontScale="85000" lnSpcReduction="10000"/>
          </a:bodyPr>
          <a:lstStyle/>
          <a:p>
            <a:r>
              <a:rPr lang="en-US" dirty="0"/>
              <a:t>A</a:t>
            </a:r>
            <a:r>
              <a:rPr lang="en-US" dirty="0" smtClean="0"/>
              <a:t>berrant immune responses might cause infertility. </a:t>
            </a:r>
          </a:p>
          <a:p>
            <a:r>
              <a:rPr lang="en-US" dirty="0" smtClean="0"/>
              <a:t>Immunological causes of infertility in women are very rare as opposed to men. </a:t>
            </a:r>
          </a:p>
          <a:p>
            <a:r>
              <a:rPr lang="en-US" dirty="0"/>
              <a:t>S</a:t>
            </a:r>
            <a:r>
              <a:rPr lang="en-US" dirty="0" smtClean="0"/>
              <a:t>perm antibodies (</a:t>
            </a:r>
            <a:r>
              <a:rPr lang="en-US" dirty="0" err="1" smtClean="0"/>
              <a:t>SpAbs</a:t>
            </a:r>
            <a:r>
              <a:rPr lang="en-US" dirty="0" smtClean="0"/>
              <a:t>) are regarded as one of the commonest known causes of male infertility.</a:t>
            </a:r>
          </a:p>
          <a:p>
            <a:r>
              <a:rPr lang="en-US" dirty="0" smtClean="0"/>
              <a:t>Antibodies directed at sperm antigens can be detected in seminal fluid and in the blood serum of men. </a:t>
            </a:r>
          </a:p>
          <a:p>
            <a:r>
              <a:rPr lang="en-US" dirty="0" smtClean="0"/>
              <a:t>Prevalence rates of </a:t>
            </a:r>
            <a:r>
              <a:rPr lang="en-US" dirty="0" err="1" smtClean="0"/>
              <a:t>SpAbs</a:t>
            </a:r>
            <a:r>
              <a:rPr lang="en-US" dirty="0" smtClean="0"/>
              <a:t> in infertile men range between 6 and 11%. </a:t>
            </a:r>
          </a:p>
          <a:p>
            <a:r>
              <a:rPr lang="en-US" dirty="0" smtClean="0"/>
              <a:t>The specific sperm antigen involved still unknown. </a:t>
            </a:r>
            <a:endParaRPr lang="en-GB" dirty="0"/>
          </a:p>
        </p:txBody>
      </p:sp>
    </p:spTree>
    <p:extLst>
      <p:ext uri="{BB962C8B-B14F-4D97-AF65-F5344CB8AC3E}">
        <p14:creationId xmlns:p14="http://schemas.microsoft.com/office/powerpoint/2010/main" val="624706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Male i</a:t>
            </a:r>
            <a:r>
              <a:rPr lang="en-GB" b="1" dirty="0" smtClean="0"/>
              <a:t>mmunological infertility </a:t>
            </a:r>
            <a:endParaRPr lang="en-GB" dirty="0"/>
          </a:p>
        </p:txBody>
      </p:sp>
      <p:sp>
        <p:nvSpPr>
          <p:cNvPr id="3" name="عنصر نائب للمحتوى 2"/>
          <p:cNvSpPr>
            <a:spLocks noGrp="1"/>
          </p:cNvSpPr>
          <p:nvPr>
            <p:ph idx="1"/>
          </p:nvPr>
        </p:nvSpPr>
        <p:spPr/>
        <p:txBody>
          <a:bodyPr>
            <a:normAutofit fontScale="92500" lnSpcReduction="10000"/>
          </a:bodyPr>
          <a:lstStyle/>
          <a:p>
            <a:r>
              <a:rPr lang="en-US" dirty="0" smtClean="0"/>
              <a:t>Many sperm proteins do not arise until spermatogenesis commences at puberty- </a:t>
            </a:r>
            <a:r>
              <a:rPr lang="en-US" sz="3000" dirty="0">
                <a:solidFill>
                  <a:schemeClr val="bg1">
                    <a:lumMod val="50000"/>
                  </a:schemeClr>
                </a:solidFill>
              </a:rPr>
              <a:t>after the development of immune tolerance.</a:t>
            </a:r>
          </a:p>
          <a:p>
            <a:r>
              <a:rPr lang="en-US" dirty="0" smtClean="0"/>
              <a:t>Many mechanisms are normally in place to modify the immune response and prevent </a:t>
            </a:r>
            <a:r>
              <a:rPr lang="en-US" dirty="0" err="1" smtClean="0"/>
              <a:t>SpAb</a:t>
            </a:r>
            <a:r>
              <a:rPr lang="en-US" dirty="0" smtClean="0"/>
              <a:t> formation including: </a:t>
            </a:r>
          </a:p>
          <a:p>
            <a:pPr marL="514350" indent="-514350">
              <a:buFont typeface="+mj-lt"/>
              <a:buAutoNum type="arabicPeriod"/>
            </a:pPr>
            <a:r>
              <a:rPr lang="en-US" dirty="0" smtClean="0"/>
              <a:t>Effective separation of sperm and the immune system- </a:t>
            </a:r>
            <a:r>
              <a:rPr lang="en-US" sz="3000" dirty="0" err="1" smtClean="0">
                <a:solidFill>
                  <a:schemeClr val="bg1">
                    <a:lumMod val="50000"/>
                  </a:schemeClr>
                </a:solidFill>
              </a:rPr>
              <a:t>e.g</a:t>
            </a:r>
            <a:r>
              <a:rPr lang="en-US" sz="3000" dirty="0" smtClean="0">
                <a:solidFill>
                  <a:schemeClr val="bg1">
                    <a:lumMod val="50000"/>
                  </a:schemeClr>
                </a:solidFill>
              </a:rPr>
              <a:t> </a:t>
            </a:r>
            <a:r>
              <a:rPr lang="en-GB" sz="3000" dirty="0" smtClean="0">
                <a:solidFill>
                  <a:schemeClr val="bg1">
                    <a:lumMod val="50000"/>
                  </a:schemeClr>
                </a:solidFill>
              </a:rPr>
              <a:t>occlusive </a:t>
            </a:r>
            <a:r>
              <a:rPr lang="en-GB" sz="3000" dirty="0" err="1" smtClean="0">
                <a:solidFill>
                  <a:schemeClr val="bg1">
                    <a:lumMod val="50000"/>
                  </a:schemeClr>
                </a:solidFill>
              </a:rPr>
              <a:t>Sertoli</a:t>
            </a:r>
            <a:r>
              <a:rPr lang="en-GB" sz="3000" dirty="0" smtClean="0">
                <a:solidFill>
                  <a:schemeClr val="bg1">
                    <a:lumMod val="50000"/>
                  </a:schemeClr>
                </a:solidFill>
              </a:rPr>
              <a:t> cell junctions </a:t>
            </a:r>
            <a:r>
              <a:rPr lang="en-US" sz="3000" dirty="0" smtClean="0">
                <a:solidFill>
                  <a:schemeClr val="bg1">
                    <a:lumMod val="50000"/>
                  </a:schemeClr>
                </a:solidFill>
              </a:rPr>
              <a:t>isolate the developing germ cells from the testicular </a:t>
            </a:r>
            <a:r>
              <a:rPr lang="en-US" sz="3000" dirty="0" err="1" smtClean="0">
                <a:solidFill>
                  <a:schemeClr val="bg1">
                    <a:lumMod val="50000"/>
                  </a:schemeClr>
                </a:solidFill>
              </a:rPr>
              <a:t>interstitium</a:t>
            </a:r>
            <a:r>
              <a:rPr lang="en-US" sz="3000" dirty="0" smtClean="0"/>
              <a:t>. </a:t>
            </a:r>
          </a:p>
          <a:p>
            <a:pPr marL="0" indent="0">
              <a:buNone/>
            </a:pPr>
            <a:endParaRPr lang="en-GB" sz="3000" dirty="0"/>
          </a:p>
        </p:txBody>
      </p:sp>
    </p:spTree>
    <p:extLst>
      <p:ext uri="{BB962C8B-B14F-4D97-AF65-F5344CB8AC3E}">
        <p14:creationId xmlns:p14="http://schemas.microsoft.com/office/powerpoint/2010/main" val="32869694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Male immunological infertility </a:t>
            </a:r>
            <a:endParaRPr lang="en-GB" dirty="0"/>
          </a:p>
        </p:txBody>
      </p:sp>
      <p:sp>
        <p:nvSpPr>
          <p:cNvPr id="3" name="عنصر نائب للمحتوى 2"/>
          <p:cNvSpPr>
            <a:spLocks noGrp="1"/>
          </p:cNvSpPr>
          <p:nvPr>
            <p:ph idx="1"/>
          </p:nvPr>
        </p:nvSpPr>
        <p:spPr>
          <a:xfrm>
            <a:off x="457200" y="1600200"/>
            <a:ext cx="8229600" cy="4493096"/>
          </a:xfrm>
        </p:spPr>
        <p:txBody>
          <a:bodyPr>
            <a:normAutofit lnSpcReduction="10000"/>
          </a:bodyPr>
          <a:lstStyle/>
          <a:p>
            <a:pPr marL="514350" indent="-514350">
              <a:buFont typeface="+mj-lt"/>
              <a:buAutoNum type="arabicPeriod" startAt="2"/>
            </a:pPr>
            <a:r>
              <a:rPr lang="en-US" dirty="0" err="1" smtClean="0"/>
              <a:t>Immunomodulatory</a:t>
            </a:r>
            <a:r>
              <a:rPr lang="en-US" dirty="0" smtClean="0"/>
              <a:t> mechanisms to prevent </a:t>
            </a:r>
            <a:r>
              <a:rPr lang="en-US" dirty="0" err="1" smtClean="0"/>
              <a:t>SpAb</a:t>
            </a:r>
            <a:r>
              <a:rPr lang="en-US" dirty="0" smtClean="0"/>
              <a:t> formation:</a:t>
            </a:r>
          </a:p>
          <a:p>
            <a:pPr>
              <a:buFontTx/>
              <a:buChar char="-"/>
            </a:pPr>
            <a:r>
              <a:rPr lang="en-US" sz="2800" dirty="0"/>
              <a:t>I</a:t>
            </a:r>
            <a:r>
              <a:rPr lang="en-US" sz="2800" dirty="0" smtClean="0"/>
              <a:t>mmunosuppressive cytokines in the testes and seminal fluid- </a:t>
            </a:r>
            <a:r>
              <a:rPr lang="en-US" sz="2400" dirty="0" smtClean="0">
                <a:solidFill>
                  <a:schemeClr val="bg1">
                    <a:lumMod val="50000"/>
                  </a:schemeClr>
                </a:solidFill>
              </a:rPr>
              <a:t>rich in suppressor T cells and lacks </a:t>
            </a:r>
            <a:r>
              <a:rPr lang="en-US" sz="2400" dirty="0" err="1" smtClean="0">
                <a:solidFill>
                  <a:schemeClr val="bg1">
                    <a:lumMod val="50000"/>
                  </a:schemeClr>
                </a:solidFill>
              </a:rPr>
              <a:t>Th</a:t>
            </a:r>
            <a:r>
              <a:rPr lang="en-US" sz="2400" dirty="0" smtClean="0">
                <a:solidFill>
                  <a:schemeClr val="bg1">
                    <a:lumMod val="50000"/>
                  </a:schemeClr>
                </a:solidFill>
              </a:rPr>
              <a:t> cells.</a:t>
            </a:r>
          </a:p>
          <a:p>
            <a:pPr>
              <a:buFontTx/>
              <a:buChar char="-"/>
            </a:pPr>
            <a:r>
              <a:rPr lang="en-US" sz="2800" dirty="0" smtClean="0"/>
              <a:t>Antigen-presenting cells are infrequent in the normal </a:t>
            </a:r>
            <a:r>
              <a:rPr lang="en-US" sz="2800" dirty="0" err="1" smtClean="0"/>
              <a:t>epididymal</a:t>
            </a:r>
            <a:r>
              <a:rPr lang="en-US" sz="2800" dirty="0" smtClean="0"/>
              <a:t> epithelium.</a:t>
            </a:r>
          </a:p>
          <a:p>
            <a:pPr>
              <a:buFontTx/>
              <a:buChar char="-"/>
            </a:pPr>
            <a:r>
              <a:rPr lang="en-US" sz="2800" dirty="0" smtClean="0"/>
              <a:t>Sperm are deficient in MHC-1 and -2 antigens required for recognition by lymphocytes.</a:t>
            </a:r>
          </a:p>
          <a:p>
            <a:pPr>
              <a:buFontTx/>
              <a:buChar char="-"/>
            </a:pPr>
            <a:r>
              <a:rPr lang="en-US" sz="2800" dirty="0"/>
              <a:t>C</a:t>
            </a:r>
            <a:r>
              <a:rPr lang="en-US" sz="2800" dirty="0" smtClean="0"/>
              <a:t>omplement levels are extremely low in normal </a:t>
            </a:r>
            <a:r>
              <a:rPr lang="en-US" sz="2800" dirty="0" err="1" smtClean="0"/>
              <a:t>epididymal</a:t>
            </a:r>
            <a:r>
              <a:rPr lang="en-US" sz="2800" dirty="0" smtClean="0"/>
              <a:t> luminal fluid.</a:t>
            </a:r>
          </a:p>
        </p:txBody>
      </p:sp>
    </p:spTree>
    <p:extLst>
      <p:ext uri="{BB962C8B-B14F-4D97-AF65-F5344CB8AC3E}">
        <p14:creationId xmlns:p14="http://schemas.microsoft.com/office/powerpoint/2010/main" val="4036199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Male immunological infertility </a:t>
            </a:r>
            <a:endParaRPr lang="en-GB" dirty="0"/>
          </a:p>
        </p:txBody>
      </p:sp>
      <p:sp>
        <p:nvSpPr>
          <p:cNvPr id="3" name="عنصر نائب للمحتوى 2"/>
          <p:cNvSpPr>
            <a:spLocks noGrp="1"/>
          </p:cNvSpPr>
          <p:nvPr>
            <p:ph idx="1"/>
          </p:nvPr>
        </p:nvSpPr>
        <p:spPr/>
        <p:txBody>
          <a:bodyPr>
            <a:normAutofit fontScale="92500" lnSpcReduction="20000"/>
          </a:bodyPr>
          <a:lstStyle/>
          <a:p>
            <a:r>
              <a:rPr lang="en-GB" b="1" dirty="0" smtClean="0"/>
              <a:t>Risk factors for the development of </a:t>
            </a:r>
            <a:r>
              <a:rPr lang="en-GB" b="1" dirty="0" err="1" smtClean="0"/>
              <a:t>SpAbs</a:t>
            </a:r>
            <a:r>
              <a:rPr lang="en-GB" b="1" dirty="0" smtClean="0"/>
              <a:t> : </a:t>
            </a:r>
            <a:r>
              <a:rPr lang="en-GB" sz="3000" dirty="0" smtClean="0">
                <a:solidFill>
                  <a:schemeClr val="bg1">
                    <a:lumMod val="50000"/>
                  </a:schemeClr>
                </a:solidFill>
              </a:rPr>
              <a:t>disruption of the </a:t>
            </a:r>
            <a:r>
              <a:rPr lang="en-US" sz="3000" dirty="0" smtClean="0">
                <a:solidFill>
                  <a:schemeClr val="bg1">
                    <a:lumMod val="50000"/>
                  </a:schemeClr>
                </a:solidFill>
              </a:rPr>
              <a:t>blood-testis barrier</a:t>
            </a:r>
            <a:endParaRPr lang="en-GB" sz="3000" dirty="0" smtClean="0">
              <a:solidFill>
                <a:schemeClr val="bg1">
                  <a:lumMod val="50000"/>
                </a:schemeClr>
              </a:solidFill>
            </a:endParaRPr>
          </a:p>
          <a:p>
            <a:pPr>
              <a:buFontTx/>
              <a:buChar char="-"/>
            </a:pPr>
            <a:r>
              <a:rPr lang="en-US" dirty="0" smtClean="0"/>
              <a:t>Vasectomy: </a:t>
            </a:r>
            <a:r>
              <a:rPr lang="en-US" dirty="0" err="1" smtClean="0"/>
              <a:t>SpAbs</a:t>
            </a:r>
            <a:r>
              <a:rPr lang="en-US" dirty="0" smtClean="0"/>
              <a:t> occur in &gt; 70% of men.</a:t>
            </a:r>
          </a:p>
          <a:p>
            <a:pPr>
              <a:buFontTx/>
              <a:buChar char="-"/>
            </a:pPr>
            <a:r>
              <a:rPr lang="en-US" dirty="0" smtClean="0"/>
              <a:t>Any cause of obstruction- </a:t>
            </a:r>
            <a:r>
              <a:rPr lang="en-US" sz="3000" dirty="0" err="1" smtClean="0">
                <a:solidFill>
                  <a:schemeClr val="bg1">
                    <a:lumMod val="50000"/>
                  </a:schemeClr>
                </a:solidFill>
              </a:rPr>
              <a:t>e.g</a:t>
            </a:r>
            <a:r>
              <a:rPr lang="en-US" sz="3000" dirty="0" smtClean="0">
                <a:solidFill>
                  <a:schemeClr val="bg1">
                    <a:lumMod val="50000"/>
                  </a:schemeClr>
                </a:solidFill>
              </a:rPr>
              <a:t> congenital absence of the vas (CAV) or damage related to hernia repair. </a:t>
            </a:r>
          </a:p>
          <a:p>
            <a:pPr>
              <a:buFontTx/>
              <a:buChar char="-"/>
            </a:pPr>
            <a:r>
              <a:rPr lang="en-GB" dirty="0" smtClean="0"/>
              <a:t>Blunt testicular trauma.</a:t>
            </a:r>
          </a:p>
          <a:p>
            <a:pPr>
              <a:buFontTx/>
              <a:buChar char="-"/>
            </a:pPr>
            <a:r>
              <a:rPr lang="en-GB" dirty="0" smtClean="0"/>
              <a:t>Testicular biopsy.</a:t>
            </a:r>
          </a:p>
          <a:p>
            <a:pPr>
              <a:buFontTx/>
              <a:buChar char="-"/>
            </a:pPr>
            <a:r>
              <a:rPr lang="en-GB" dirty="0" err="1" smtClean="0"/>
              <a:t>Orchitis</a:t>
            </a:r>
            <a:r>
              <a:rPr lang="en-GB" dirty="0" smtClean="0"/>
              <a:t> or acute epididymitis.</a:t>
            </a:r>
          </a:p>
          <a:p>
            <a:pPr>
              <a:buFontTx/>
              <a:buChar char="-"/>
            </a:pPr>
            <a:r>
              <a:rPr lang="en-GB" dirty="0" smtClean="0"/>
              <a:t>Genital tract infection- </a:t>
            </a:r>
            <a:r>
              <a:rPr lang="en-GB" sz="3000" dirty="0" err="1">
                <a:solidFill>
                  <a:schemeClr val="bg1">
                    <a:lumMod val="50000"/>
                  </a:schemeClr>
                </a:solidFill>
              </a:rPr>
              <a:t>e.g</a:t>
            </a:r>
            <a:r>
              <a:rPr lang="en-GB" sz="3000" dirty="0">
                <a:solidFill>
                  <a:schemeClr val="bg1">
                    <a:lumMod val="50000"/>
                  </a:schemeClr>
                </a:solidFill>
              </a:rPr>
              <a:t> </a:t>
            </a:r>
            <a:r>
              <a:rPr lang="en-US" sz="3000" dirty="0">
                <a:solidFill>
                  <a:schemeClr val="bg1">
                    <a:lumMod val="50000"/>
                  </a:schemeClr>
                </a:solidFill>
              </a:rPr>
              <a:t>association between asymptomatic Chlamydia infection and </a:t>
            </a:r>
            <a:r>
              <a:rPr lang="en-US" sz="3000" dirty="0" err="1" smtClean="0">
                <a:solidFill>
                  <a:schemeClr val="bg1">
                    <a:lumMod val="50000"/>
                  </a:schemeClr>
                </a:solidFill>
              </a:rPr>
              <a:t>SpAbs</a:t>
            </a:r>
            <a:r>
              <a:rPr lang="en-US" sz="3000" dirty="0" smtClean="0">
                <a:solidFill>
                  <a:schemeClr val="bg1">
                    <a:lumMod val="50000"/>
                  </a:schemeClr>
                </a:solidFill>
              </a:rPr>
              <a:t>.</a:t>
            </a:r>
            <a:endParaRPr lang="en-GB" sz="3000" dirty="0">
              <a:solidFill>
                <a:schemeClr val="bg1">
                  <a:lumMod val="50000"/>
                </a:schemeClr>
              </a:solidFill>
            </a:endParaRPr>
          </a:p>
        </p:txBody>
      </p:sp>
    </p:spTree>
    <p:extLst>
      <p:ext uri="{BB962C8B-B14F-4D97-AF65-F5344CB8AC3E}">
        <p14:creationId xmlns:p14="http://schemas.microsoft.com/office/powerpoint/2010/main" val="2351251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Male immunological infertility </a:t>
            </a:r>
            <a:endParaRPr lang="en-GB" dirty="0"/>
          </a:p>
        </p:txBody>
      </p:sp>
      <p:sp>
        <p:nvSpPr>
          <p:cNvPr id="3" name="عنصر نائب للمحتوى 2"/>
          <p:cNvSpPr>
            <a:spLocks noGrp="1"/>
          </p:cNvSpPr>
          <p:nvPr>
            <p:ph idx="1"/>
          </p:nvPr>
        </p:nvSpPr>
        <p:spPr/>
        <p:txBody>
          <a:bodyPr/>
          <a:lstStyle/>
          <a:p>
            <a:r>
              <a:rPr lang="en-GB" b="1" dirty="0" smtClean="0"/>
              <a:t>Functional consequences of </a:t>
            </a:r>
            <a:r>
              <a:rPr lang="en-GB" b="1" dirty="0" err="1" smtClean="0"/>
              <a:t>SpAbs</a:t>
            </a:r>
            <a:r>
              <a:rPr lang="en-GB" b="1" dirty="0" smtClean="0"/>
              <a:t>:</a:t>
            </a:r>
          </a:p>
          <a:p>
            <a:pPr marL="0" indent="0">
              <a:buNone/>
            </a:pPr>
            <a:r>
              <a:rPr lang="en-US" dirty="0" smtClean="0">
                <a:solidFill>
                  <a:schemeClr val="tx1">
                    <a:lumMod val="65000"/>
                    <a:lumOff val="35000"/>
                  </a:schemeClr>
                </a:solidFill>
              </a:rPr>
              <a:t>  </a:t>
            </a:r>
            <a:r>
              <a:rPr lang="en-US" sz="2800" dirty="0" err="1" smtClean="0">
                <a:solidFill>
                  <a:schemeClr val="tx1">
                    <a:lumMod val="65000"/>
                    <a:lumOff val="35000"/>
                  </a:schemeClr>
                </a:solidFill>
              </a:rPr>
              <a:t>SpAbs</a:t>
            </a:r>
            <a:r>
              <a:rPr lang="en-US" sz="2800" dirty="0" smtClean="0">
                <a:solidFill>
                  <a:schemeClr val="tx1">
                    <a:lumMod val="65000"/>
                    <a:lumOff val="35000"/>
                  </a:schemeClr>
                </a:solidFill>
              </a:rPr>
              <a:t> may affect a wide range of sperm functions. </a:t>
            </a:r>
          </a:p>
          <a:p>
            <a:pPr>
              <a:buFontTx/>
              <a:buChar char="-"/>
            </a:pPr>
            <a:r>
              <a:rPr lang="en-US" dirty="0" smtClean="0"/>
              <a:t>Impairment of sperm motility- </a:t>
            </a:r>
            <a:r>
              <a:rPr lang="en-US" sz="2800" dirty="0" err="1" smtClean="0">
                <a:solidFill>
                  <a:schemeClr val="bg1">
                    <a:lumMod val="50000"/>
                  </a:schemeClr>
                </a:solidFill>
              </a:rPr>
              <a:t>SpAbs</a:t>
            </a:r>
            <a:r>
              <a:rPr lang="en-US" sz="2800" dirty="0" smtClean="0">
                <a:solidFill>
                  <a:schemeClr val="bg1">
                    <a:lumMod val="50000"/>
                  </a:schemeClr>
                </a:solidFill>
              </a:rPr>
              <a:t> on the sperm surface can lead to agglutination in seminal plasma. </a:t>
            </a:r>
          </a:p>
          <a:p>
            <a:pPr>
              <a:buFontTx/>
              <a:buChar char="-"/>
            </a:pPr>
            <a:r>
              <a:rPr lang="en-US" dirty="0" smtClean="0"/>
              <a:t>Reduced sperm survival in vitro as a result of cytotoxic </a:t>
            </a:r>
            <a:r>
              <a:rPr lang="en-US" dirty="0" err="1" smtClean="0"/>
              <a:t>SpAbs</a:t>
            </a:r>
            <a:r>
              <a:rPr lang="en-US" dirty="0" smtClean="0"/>
              <a:t> and phagocytosis.</a:t>
            </a:r>
          </a:p>
          <a:p>
            <a:pPr>
              <a:buFontTx/>
              <a:buChar char="-"/>
            </a:pPr>
            <a:r>
              <a:rPr lang="en-US" dirty="0" smtClean="0"/>
              <a:t>Impairment of </a:t>
            </a:r>
            <a:r>
              <a:rPr lang="en-GB" dirty="0"/>
              <a:t>s</a:t>
            </a:r>
            <a:r>
              <a:rPr lang="en-GB" dirty="0" smtClean="0"/>
              <a:t>perm-oocyte interaction.</a:t>
            </a:r>
            <a:endParaRPr lang="en-US" dirty="0" smtClean="0"/>
          </a:p>
          <a:p>
            <a:pPr>
              <a:buFontTx/>
              <a:buChar char="-"/>
            </a:pPr>
            <a:endParaRPr lang="en-GB" dirty="0"/>
          </a:p>
        </p:txBody>
      </p:sp>
    </p:spTree>
    <p:extLst>
      <p:ext uri="{BB962C8B-B14F-4D97-AF65-F5344CB8AC3E}">
        <p14:creationId xmlns:p14="http://schemas.microsoft.com/office/powerpoint/2010/main" val="20395158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Male immunological infertility </a:t>
            </a:r>
            <a:endParaRPr lang="en-GB" dirty="0"/>
          </a:p>
        </p:txBody>
      </p:sp>
      <p:sp>
        <p:nvSpPr>
          <p:cNvPr id="3" name="عنصر نائب للمحتوى 2"/>
          <p:cNvSpPr>
            <a:spLocks noGrp="1"/>
          </p:cNvSpPr>
          <p:nvPr>
            <p:ph idx="1"/>
          </p:nvPr>
        </p:nvSpPr>
        <p:spPr/>
        <p:txBody>
          <a:bodyPr/>
          <a:lstStyle/>
          <a:p>
            <a:r>
              <a:rPr lang="en-GB" b="1" dirty="0" smtClean="0"/>
              <a:t>Diagnosis</a:t>
            </a:r>
            <a:r>
              <a:rPr lang="en-GB" dirty="0" smtClean="0"/>
              <a:t>: difficult due to the absence of </a:t>
            </a:r>
            <a:r>
              <a:rPr lang="en-US" dirty="0" smtClean="0"/>
              <a:t>knowledge about the biologically significant sperm antigens involved in antigen-antibody interactions. . </a:t>
            </a:r>
          </a:p>
          <a:p>
            <a:r>
              <a:rPr lang="en-US" b="1" dirty="0" smtClean="0"/>
              <a:t>Management: </a:t>
            </a:r>
          </a:p>
          <a:p>
            <a:pPr>
              <a:buFontTx/>
              <a:buChar char="-"/>
            </a:pPr>
            <a:r>
              <a:rPr lang="en-US" dirty="0" smtClean="0"/>
              <a:t>First line: assisted reproduction using ICSI. </a:t>
            </a:r>
          </a:p>
          <a:p>
            <a:pPr>
              <a:buFontTx/>
              <a:buChar char="-"/>
            </a:pPr>
            <a:r>
              <a:rPr lang="en-US" dirty="0" smtClean="0"/>
              <a:t>Second line: Immunosuppressive therapy with high doses of glucocorticoid. </a:t>
            </a:r>
            <a:endParaRPr lang="en-GB" dirty="0"/>
          </a:p>
        </p:txBody>
      </p:sp>
    </p:spTree>
    <p:extLst>
      <p:ext uri="{BB962C8B-B14F-4D97-AF65-F5344CB8AC3E}">
        <p14:creationId xmlns:p14="http://schemas.microsoft.com/office/powerpoint/2010/main" val="3870442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Fem</a:t>
            </a:r>
            <a:r>
              <a:rPr lang="en-GB" b="1" dirty="0" smtClean="0"/>
              <a:t>ale immunological infertility </a:t>
            </a:r>
            <a:endParaRPr lang="en-GB" dirty="0"/>
          </a:p>
        </p:txBody>
      </p:sp>
      <p:sp>
        <p:nvSpPr>
          <p:cNvPr id="3" name="عنصر نائب للمحتوى 2"/>
          <p:cNvSpPr>
            <a:spLocks noGrp="1"/>
          </p:cNvSpPr>
          <p:nvPr>
            <p:ph idx="1"/>
          </p:nvPr>
        </p:nvSpPr>
        <p:spPr>
          <a:xfrm>
            <a:off x="457200" y="1600200"/>
            <a:ext cx="8229600" cy="4853136"/>
          </a:xfrm>
        </p:spPr>
        <p:txBody>
          <a:bodyPr>
            <a:normAutofit/>
          </a:bodyPr>
          <a:lstStyle/>
          <a:p>
            <a:r>
              <a:rPr lang="en-US" dirty="0" smtClean="0"/>
              <a:t>The occurrence of </a:t>
            </a:r>
            <a:r>
              <a:rPr lang="en-US" dirty="0" err="1" smtClean="0"/>
              <a:t>antiovarian</a:t>
            </a:r>
            <a:r>
              <a:rPr lang="en-US" dirty="0" smtClean="0"/>
              <a:t> autoantibodies, causing autoimmune </a:t>
            </a:r>
            <a:r>
              <a:rPr lang="en-US" dirty="0" err="1" smtClean="0"/>
              <a:t>gonaditis</a:t>
            </a:r>
            <a:r>
              <a:rPr lang="en-US" dirty="0" smtClean="0"/>
              <a:t> and </a:t>
            </a:r>
            <a:r>
              <a:rPr lang="en-US" dirty="0" err="1" smtClean="0"/>
              <a:t>hypogonadism</a:t>
            </a:r>
            <a:r>
              <a:rPr lang="en-US" dirty="0" smtClean="0"/>
              <a:t>, is often seen as part of the autoimmune </a:t>
            </a:r>
            <a:r>
              <a:rPr lang="en-US" dirty="0" err="1" smtClean="0"/>
              <a:t>polyglandular</a:t>
            </a:r>
            <a:r>
              <a:rPr lang="en-US" dirty="0" smtClean="0"/>
              <a:t> syndrome. </a:t>
            </a:r>
          </a:p>
          <a:p>
            <a:r>
              <a:rPr lang="en-US" dirty="0"/>
              <a:t>C</a:t>
            </a:r>
            <a:r>
              <a:rPr lang="en-US" dirty="0" smtClean="0"/>
              <a:t>haracterized by the presence of autoantibodies reactive with steroid hormone-secreting cells.</a:t>
            </a:r>
          </a:p>
        </p:txBody>
      </p:sp>
    </p:spTree>
    <p:extLst>
      <p:ext uri="{BB962C8B-B14F-4D97-AF65-F5344CB8AC3E}">
        <p14:creationId xmlns:p14="http://schemas.microsoft.com/office/powerpoint/2010/main" val="2811123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Fem</a:t>
            </a:r>
            <a:r>
              <a:rPr lang="en-GB" b="1" dirty="0" smtClean="0"/>
              <a:t>ale immunological infertility </a:t>
            </a:r>
            <a:endParaRPr lang="en-GB" dirty="0"/>
          </a:p>
        </p:txBody>
      </p:sp>
      <p:sp>
        <p:nvSpPr>
          <p:cNvPr id="3" name="عنصر نائب للمحتوى 2"/>
          <p:cNvSpPr>
            <a:spLocks noGrp="1"/>
          </p:cNvSpPr>
          <p:nvPr>
            <p:ph idx="1"/>
          </p:nvPr>
        </p:nvSpPr>
        <p:spPr>
          <a:xfrm>
            <a:off x="457200" y="1600200"/>
            <a:ext cx="8229600" cy="4853136"/>
          </a:xfrm>
        </p:spPr>
        <p:txBody>
          <a:bodyPr>
            <a:normAutofit/>
          </a:bodyPr>
          <a:lstStyle/>
          <a:p>
            <a:r>
              <a:rPr lang="en-US" dirty="0" err="1" smtClean="0"/>
              <a:t>Antiovarian</a:t>
            </a:r>
            <a:r>
              <a:rPr lang="en-US" dirty="0" smtClean="0"/>
              <a:t> antibodies can cause premature ovarian failure and therefore infertility- </a:t>
            </a:r>
            <a:r>
              <a:rPr lang="en-US" sz="3000" dirty="0" smtClean="0">
                <a:solidFill>
                  <a:schemeClr val="bg1">
                    <a:lumMod val="50000"/>
                  </a:schemeClr>
                </a:solidFill>
              </a:rPr>
              <a:t>there is no clear evidence that ovarian antibodies cause </a:t>
            </a:r>
            <a:r>
              <a:rPr lang="en-US" sz="3000" dirty="0" smtClean="0">
                <a:solidFill>
                  <a:schemeClr val="bg1">
                    <a:lumMod val="50000"/>
                  </a:schemeClr>
                </a:solidFill>
              </a:rPr>
              <a:t>infertility outside the context of APS.</a:t>
            </a:r>
          </a:p>
          <a:p>
            <a:r>
              <a:rPr lang="en-US" dirty="0"/>
              <a:t>Other causes: </a:t>
            </a:r>
            <a:r>
              <a:rPr lang="en-US" dirty="0" err="1"/>
              <a:t>Antisperm</a:t>
            </a:r>
            <a:r>
              <a:rPr lang="en-US" dirty="0"/>
              <a:t> antibodies </a:t>
            </a:r>
            <a:r>
              <a:rPr lang="en-US" dirty="0" smtClean="0"/>
              <a:t>which can </a:t>
            </a:r>
            <a:r>
              <a:rPr lang="en-US" dirty="0"/>
              <a:t>also be found in women.</a:t>
            </a:r>
            <a:endParaRPr lang="en-GB" dirty="0"/>
          </a:p>
        </p:txBody>
      </p:sp>
    </p:spTree>
    <p:extLst>
      <p:ext uri="{BB962C8B-B14F-4D97-AF65-F5344CB8AC3E}">
        <p14:creationId xmlns:p14="http://schemas.microsoft.com/office/powerpoint/2010/main" val="2274865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GB" b="1" dirty="0" smtClean="0"/>
              <a:t>HPV infection and associated reproductive disorders</a:t>
            </a:r>
            <a:endParaRPr lang="en-GB" dirty="0"/>
          </a:p>
        </p:txBody>
      </p:sp>
      <p:sp>
        <p:nvSpPr>
          <p:cNvPr id="3" name="عنصر نائب للمحتوى 2"/>
          <p:cNvSpPr>
            <a:spLocks noGrp="1"/>
          </p:cNvSpPr>
          <p:nvPr>
            <p:ph idx="1"/>
          </p:nvPr>
        </p:nvSpPr>
        <p:spPr>
          <a:xfrm>
            <a:off x="467544" y="1772816"/>
            <a:ext cx="8229600" cy="4752528"/>
          </a:xfrm>
        </p:spPr>
        <p:txBody>
          <a:bodyPr>
            <a:normAutofit fontScale="85000" lnSpcReduction="10000"/>
          </a:bodyPr>
          <a:lstStyle/>
          <a:p>
            <a:r>
              <a:rPr lang="en-US" dirty="0" smtClean="0"/>
              <a:t>The human papillomavirus (HPV) is a sexually transmitted infection affecting men and women. </a:t>
            </a:r>
          </a:p>
          <a:p>
            <a:r>
              <a:rPr lang="en-GB" dirty="0" smtClean="0"/>
              <a:t>HPV are ubiquitous: </a:t>
            </a:r>
            <a:r>
              <a:rPr lang="en-US" dirty="0" smtClean="0"/>
              <a:t>&gt;130 </a:t>
            </a:r>
            <a:r>
              <a:rPr lang="en-US" dirty="0" smtClean="0"/>
              <a:t>genotypes</a:t>
            </a:r>
            <a:r>
              <a:rPr lang="en-US" dirty="0" smtClean="0"/>
              <a:t>.</a:t>
            </a:r>
          </a:p>
          <a:p>
            <a:r>
              <a:rPr lang="en-US" dirty="0" smtClean="0"/>
              <a:t>HPV exhibit tropism: </a:t>
            </a:r>
            <a:r>
              <a:rPr lang="en-US" dirty="0" err="1" smtClean="0"/>
              <a:t>cutaneotropic</a:t>
            </a:r>
            <a:r>
              <a:rPr lang="en-US" dirty="0" smtClean="0"/>
              <a:t> &amp; </a:t>
            </a:r>
            <a:r>
              <a:rPr lang="en-US" dirty="0" err="1" smtClean="0"/>
              <a:t>mucosotropic</a:t>
            </a:r>
            <a:endParaRPr lang="en-US" dirty="0" smtClean="0"/>
          </a:p>
          <a:p>
            <a:r>
              <a:rPr lang="en-US" dirty="0" smtClean="0"/>
              <a:t>Can be categorized as low-risk and high risk types. </a:t>
            </a:r>
          </a:p>
          <a:p>
            <a:r>
              <a:rPr lang="en-US" dirty="0" smtClean="0"/>
              <a:t>Low risk types: </a:t>
            </a:r>
            <a:r>
              <a:rPr lang="en-US" sz="2800" dirty="0" err="1" smtClean="0">
                <a:solidFill>
                  <a:schemeClr val="bg1">
                    <a:lumMod val="50000"/>
                  </a:schemeClr>
                </a:solidFill>
              </a:rPr>
              <a:t>e.g</a:t>
            </a:r>
            <a:r>
              <a:rPr lang="en-US" sz="2800" dirty="0" smtClean="0">
                <a:solidFill>
                  <a:schemeClr val="bg1">
                    <a:lumMod val="50000"/>
                  </a:schemeClr>
                </a:solidFill>
              </a:rPr>
              <a:t> HPV 6, 11  are predominantly associated with benign </a:t>
            </a:r>
            <a:r>
              <a:rPr lang="en-US" sz="2800" dirty="0" err="1" smtClean="0">
                <a:solidFill>
                  <a:schemeClr val="bg1">
                    <a:lumMod val="50000"/>
                  </a:schemeClr>
                </a:solidFill>
              </a:rPr>
              <a:t>anogenital</a:t>
            </a:r>
            <a:r>
              <a:rPr lang="en-US" sz="2800" dirty="0" smtClean="0">
                <a:solidFill>
                  <a:schemeClr val="bg1">
                    <a:lumMod val="50000"/>
                  </a:schemeClr>
                </a:solidFill>
              </a:rPr>
              <a:t> warts.</a:t>
            </a:r>
          </a:p>
          <a:p>
            <a:r>
              <a:rPr lang="en-US" dirty="0"/>
              <a:t>H</a:t>
            </a:r>
            <a:r>
              <a:rPr lang="en-US" dirty="0" smtClean="0"/>
              <a:t>igh-risk types: </a:t>
            </a:r>
            <a:r>
              <a:rPr lang="en-US" sz="2800" dirty="0" err="1">
                <a:solidFill>
                  <a:schemeClr val="bg1">
                    <a:lumMod val="50000"/>
                  </a:schemeClr>
                </a:solidFill>
              </a:rPr>
              <a:t>e.g</a:t>
            </a:r>
            <a:r>
              <a:rPr lang="en-US" sz="2800" dirty="0">
                <a:solidFill>
                  <a:schemeClr val="bg1">
                    <a:lumMod val="50000"/>
                  </a:schemeClr>
                </a:solidFill>
              </a:rPr>
              <a:t> HPV 16, 18, 31, 33, 35, 45 are associated with </a:t>
            </a:r>
            <a:r>
              <a:rPr lang="en-US" sz="2800" dirty="0" err="1">
                <a:solidFill>
                  <a:schemeClr val="bg1">
                    <a:lumMod val="50000"/>
                  </a:schemeClr>
                </a:solidFill>
              </a:rPr>
              <a:t>anogenital</a:t>
            </a:r>
            <a:r>
              <a:rPr lang="en-US" sz="2800" dirty="0">
                <a:solidFill>
                  <a:schemeClr val="bg1">
                    <a:lumMod val="50000"/>
                  </a:schemeClr>
                </a:solidFill>
              </a:rPr>
              <a:t> cancers </a:t>
            </a:r>
            <a:r>
              <a:rPr lang="en-US" sz="2800" dirty="0" smtClean="0">
                <a:solidFill>
                  <a:schemeClr val="bg1">
                    <a:lumMod val="50000"/>
                  </a:schemeClr>
                </a:solidFill>
              </a:rPr>
              <a:t> a</a:t>
            </a:r>
            <a:r>
              <a:rPr lang="en-US" sz="3000" dirty="0" smtClean="0">
                <a:solidFill>
                  <a:schemeClr val="bg1">
                    <a:lumMod val="50000"/>
                  </a:schemeClr>
                </a:solidFill>
              </a:rPr>
              <a:t>nd </a:t>
            </a:r>
            <a:r>
              <a:rPr lang="en-US" sz="3000" dirty="0">
                <a:solidFill>
                  <a:schemeClr val="bg1">
                    <a:lumMod val="50000"/>
                  </a:schemeClr>
                </a:solidFill>
              </a:rPr>
              <a:t>cervical intraepithelial </a:t>
            </a:r>
            <a:r>
              <a:rPr lang="en-US" sz="3000" dirty="0" smtClean="0">
                <a:solidFill>
                  <a:schemeClr val="bg1">
                    <a:lumMod val="50000"/>
                  </a:schemeClr>
                </a:solidFill>
              </a:rPr>
              <a:t>lesions and </a:t>
            </a:r>
            <a:r>
              <a:rPr lang="en-US" sz="3000" dirty="0" err="1" smtClean="0">
                <a:solidFill>
                  <a:schemeClr val="bg1">
                    <a:lumMod val="50000"/>
                  </a:schemeClr>
                </a:solidFill>
              </a:rPr>
              <a:t>neoplasia</a:t>
            </a:r>
            <a:r>
              <a:rPr lang="en-US" sz="3000" dirty="0" smtClean="0">
                <a:solidFill>
                  <a:schemeClr val="bg1">
                    <a:lumMod val="50000"/>
                  </a:schemeClr>
                </a:solidFill>
              </a:rPr>
              <a:t>.</a:t>
            </a:r>
            <a:endParaRPr lang="en-GB" sz="3000" dirty="0">
              <a:solidFill>
                <a:schemeClr val="bg1">
                  <a:lumMod val="50000"/>
                </a:schemeClr>
              </a:solidFill>
            </a:endParaRPr>
          </a:p>
        </p:txBody>
      </p:sp>
    </p:spTree>
    <p:extLst>
      <p:ext uri="{BB962C8B-B14F-4D97-AF65-F5344CB8AC3E}">
        <p14:creationId xmlns:p14="http://schemas.microsoft.com/office/powerpoint/2010/main" val="16801739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GB" b="1" dirty="0" smtClean="0"/>
              <a:t>HPV infection</a:t>
            </a:r>
            <a:endParaRPr lang="en-GB" dirty="0"/>
          </a:p>
        </p:txBody>
      </p:sp>
      <p:sp>
        <p:nvSpPr>
          <p:cNvPr id="3" name="عنصر نائب للمحتوى 2"/>
          <p:cNvSpPr>
            <a:spLocks noGrp="1"/>
          </p:cNvSpPr>
          <p:nvPr>
            <p:ph idx="1"/>
          </p:nvPr>
        </p:nvSpPr>
        <p:spPr/>
        <p:txBody>
          <a:bodyPr>
            <a:normAutofit fontScale="85000" lnSpcReduction="10000"/>
          </a:bodyPr>
          <a:lstStyle/>
          <a:p>
            <a:r>
              <a:rPr lang="en-GB" b="1" dirty="0" smtClean="0"/>
              <a:t>Transmission</a:t>
            </a:r>
            <a:r>
              <a:rPr lang="en-GB" dirty="0" smtClean="0"/>
              <a:t>: </a:t>
            </a:r>
            <a:r>
              <a:rPr lang="en-US" dirty="0" smtClean="0"/>
              <a:t>skin-to-skin contact and infects the epithelial cells in genital mucosa, </a:t>
            </a:r>
            <a:r>
              <a:rPr lang="en-GB" dirty="0" smtClean="0"/>
              <a:t>oral mucosa, or skin. </a:t>
            </a:r>
          </a:p>
          <a:p>
            <a:r>
              <a:rPr lang="en-US" dirty="0" smtClean="0"/>
              <a:t>Many infections are transient or subclinical and resolve.</a:t>
            </a:r>
          </a:p>
          <a:p>
            <a:r>
              <a:rPr lang="en-US" dirty="0" smtClean="0"/>
              <a:t>Most lesions that develop are self-limiting and regress.</a:t>
            </a:r>
          </a:p>
          <a:p>
            <a:r>
              <a:rPr lang="en-US" dirty="0" smtClean="0"/>
              <a:t>A small population of women develop persistent infections- latent infection (10-15%). </a:t>
            </a:r>
          </a:p>
          <a:p>
            <a:r>
              <a:rPr lang="en-US" dirty="0" smtClean="0"/>
              <a:t>Persistent/latent infections with a high-risk HPV type, may progress to cervical intraepithelial </a:t>
            </a:r>
            <a:r>
              <a:rPr lang="en-US" dirty="0" err="1" smtClean="0"/>
              <a:t>neoplasia</a:t>
            </a:r>
            <a:r>
              <a:rPr lang="en-US" dirty="0" smtClean="0"/>
              <a:t>, and invasive carcinoma.</a:t>
            </a:r>
            <a:endParaRPr lang="en-GB" dirty="0"/>
          </a:p>
        </p:txBody>
      </p:sp>
    </p:spTree>
    <p:extLst>
      <p:ext uri="{BB962C8B-B14F-4D97-AF65-F5344CB8AC3E}">
        <p14:creationId xmlns:p14="http://schemas.microsoft.com/office/powerpoint/2010/main" val="24956866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b="1" dirty="0" smtClean="0"/>
              <a:t>Replication cycle of HPV</a:t>
            </a:r>
            <a:endParaRPr lang="en-GB" b="1" dirty="0"/>
          </a:p>
        </p:txBody>
      </p:sp>
      <p:pic>
        <p:nvPicPr>
          <p:cNvPr id="4" name="عنصر نائب للمحتوى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9592" y="1556792"/>
            <a:ext cx="7488832" cy="5040559"/>
          </a:xfrm>
        </p:spPr>
      </p:pic>
    </p:spTree>
    <p:extLst>
      <p:ext uri="{BB962C8B-B14F-4D97-AF65-F5344CB8AC3E}">
        <p14:creationId xmlns:p14="http://schemas.microsoft.com/office/powerpoint/2010/main" val="4115262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HPV infection</a:t>
            </a:r>
            <a:endParaRPr lang="en-GB" b="1" dirty="0"/>
          </a:p>
        </p:txBody>
      </p:sp>
      <p:sp>
        <p:nvSpPr>
          <p:cNvPr id="3" name="عنصر نائب للمحتوى 2"/>
          <p:cNvSpPr>
            <a:spLocks noGrp="1"/>
          </p:cNvSpPr>
          <p:nvPr>
            <p:ph idx="1"/>
          </p:nvPr>
        </p:nvSpPr>
        <p:spPr/>
        <p:txBody>
          <a:bodyPr>
            <a:normAutofit/>
          </a:bodyPr>
          <a:lstStyle/>
          <a:p>
            <a:pPr marL="0" indent="0">
              <a:buNone/>
            </a:pPr>
            <a:r>
              <a:rPr lang="en-US" b="1" dirty="0" smtClean="0"/>
              <a:t>HPV infections can induce two different pathways:</a:t>
            </a:r>
          </a:p>
          <a:p>
            <a:pPr marL="514350" indent="-514350">
              <a:buFont typeface="+mj-lt"/>
              <a:buAutoNum type="arabicPeriod"/>
            </a:pPr>
            <a:r>
              <a:rPr lang="en-US" dirty="0"/>
              <a:t>I</a:t>
            </a:r>
            <a:r>
              <a:rPr lang="en-US" dirty="0" smtClean="0"/>
              <a:t>nfectious </a:t>
            </a:r>
            <a:r>
              <a:rPr lang="en-US" dirty="0" err="1" smtClean="0"/>
              <a:t>virion</a:t>
            </a:r>
            <a:r>
              <a:rPr lang="en-US" dirty="0" smtClean="0"/>
              <a:t>-producing pathway: </a:t>
            </a:r>
            <a:r>
              <a:rPr lang="en-US" dirty="0" smtClean="0">
                <a:solidFill>
                  <a:schemeClr val="bg1">
                    <a:lumMod val="50000"/>
                  </a:schemeClr>
                </a:solidFill>
              </a:rPr>
              <a:t>involved in fertility alteration.</a:t>
            </a:r>
            <a:endParaRPr lang="en-US" dirty="0" smtClean="0">
              <a:solidFill>
                <a:schemeClr val="bg1">
                  <a:lumMod val="50000"/>
                </a:schemeClr>
              </a:solidFill>
            </a:endParaRPr>
          </a:p>
          <a:p>
            <a:pPr marL="514350" indent="-514350">
              <a:buFont typeface="+mj-lt"/>
              <a:buAutoNum type="arabicPeriod"/>
            </a:pPr>
            <a:r>
              <a:rPr lang="en-US" dirty="0"/>
              <a:t>N</a:t>
            </a:r>
            <a:r>
              <a:rPr lang="en-US" dirty="0" smtClean="0"/>
              <a:t>oninfectious cancer-producing pathway. </a:t>
            </a:r>
          </a:p>
        </p:txBody>
      </p:sp>
    </p:spTree>
    <p:extLst>
      <p:ext uri="{BB962C8B-B14F-4D97-AF65-F5344CB8AC3E}">
        <p14:creationId xmlns:p14="http://schemas.microsoft.com/office/powerpoint/2010/main" val="2479519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HPV and Cancers</a:t>
            </a:r>
            <a:endParaRPr lang="en-GB" b="1" dirty="0"/>
          </a:p>
        </p:txBody>
      </p:sp>
      <p:sp>
        <p:nvSpPr>
          <p:cNvPr id="3" name="عنصر نائب للمحتوى 2"/>
          <p:cNvSpPr>
            <a:spLocks noGrp="1"/>
          </p:cNvSpPr>
          <p:nvPr>
            <p:ph idx="1"/>
          </p:nvPr>
        </p:nvSpPr>
        <p:spPr/>
        <p:txBody>
          <a:bodyPr>
            <a:normAutofit fontScale="92500" lnSpcReduction="20000"/>
          </a:bodyPr>
          <a:lstStyle/>
          <a:p>
            <a:r>
              <a:rPr lang="en-US" dirty="0" smtClean="0"/>
              <a:t>HPV is an oncogenic virus: play a role in the development of various cancers- </a:t>
            </a:r>
            <a:r>
              <a:rPr lang="en-US" sz="3000" dirty="0" err="1" smtClean="0">
                <a:solidFill>
                  <a:schemeClr val="bg1">
                    <a:lumMod val="50000"/>
                  </a:schemeClr>
                </a:solidFill>
              </a:rPr>
              <a:t>eg</a:t>
            </a:r>
            <a:r>
              <a:rPr lang="en-US" sz="3000" dirty="0" smtClean="0">
                <a:solidFill>
                  <a:schemeClr val="bg1">
                    <a:lumMod val="50000"/>
                  </a:schemeClr>
                </a:solidFill>
              </a:rPr>
              <a:t> cervical, anal,  </a:t>
            </a:r>
            <a:r>
              <a:rPr lang="en-US" sz="3000" dirty="0" err="1" smtClean="0">
                <a:solidFill>
                  <a:schemeClr val="bg1">
                    <a:lumMod val="50000"/>
                  </a:schemeClr>
                </a:solidFill>
              </a:rPr>
              <a:t>vulvovaginal</a:t>
            </a:r>
            <a:r>
              <a:rPr lang="en-US" sz="3000" dirty="0">
                <a:solidFill>
                  <a:schemeClr val="bg1">
                    <a:lumMod val="50000"/>
                  </a:schemeClr>
                </a:solidFill>
              </a:rPr>
              <a:t> </a:t>
            </a:r>
            <a:r>
              <a:rPr lang="en-US" sz="3000" dirty="0" smtClean="0">
                <a:solidFill>
                  <a:schemeClr val="bg1">
                    <a:lumMod val="50000"/>
                  </a:schemeClr>
                </a:solidFill>
              </a:rPr>
              <a:t>and </a:t>
            </a:r>
            <a:r>
              <a:rPr lang="en-US" sz="3000" dirty="0" err="1" smtClean="0">
                <a:solidFill>
                  <a:schemeClr val="bg1">
                    <a:lumMod val="50000"/>
                  </a:schemeClr>
                </a:solidFill>
              </a:rPr>
              <a:t>oropharyngeal</a:t>
            </a:r>
            <a:r>
              <a:rPr lang="en-US" sz="3000" dirty="0" smtClean="0">
                <a:solidFill>
                  <a:schemeClr val="bg1">
                    <a:lumMod val="50000"/>
                  </a:schemeClr>
                </a:solidFill>
              </a:rPr>
              <a:t> cancers</a:t>
            </a:r>
            <a:r>
              <a:rPr lang="en-US" dirty="0" smtClean="0"/>
              <a:t>. </a:t>
            </a:r>
          </a:p>
          <a:p>
            <a:r>
              <a:rPr lang="en-US" dirty="0" smtClean="0"/>
              <a:t>The clearance HPV infections occurs due to the development of cell-mediated immunity, accompanied by </a:t>
            </a:r>
            <a:r>
              <a:rPr lang="en-US" dirty="0" err="1" smtClean="0"/>
              <a:t>seroconversion</a:t>
            </a:r>
            <a:r>
              <a:rPr lang="en-US" dirty="0" smtClean="0"/>
              <a:t> and the antibody to the L1 major capsid protein. </a:t>
            </a:r>
          </a:p>
          <a:p>
            <a:r>
              <a:rPr lang="en-US" dirty="0" smtClean="0"/>
              <a:t>Some women fail to mount successful cell-mediated immune response and they remain persistently infected- </a:t>
            </a:r>
            <a:r>
              <a:rPr lang="en-US" sz="2800" dirty="0" smtClean="0">
                <a:solidFill>
                  <a:schemeClr val="bg1">
                    <a:lumMod val="50000"/>
                  </a:schemeClr>
                </a:solidFill>
              </a:rPr>
              <a:t>poses </a:t>
            </a:r>
            <a:r>
              <a:rPr lang="en-US" sz="2800" dirty="0" smtClean="0">
                <a:solidFill>
                  <a:schemeClr val="bg1">
                    <a:lumMod val="50000"/>
                  </a:schemeClr>
                </a:solidFill>
              </a:rPr>
              <a:t>risk for developing high-grade disease and possibly cancer</a:t>
            </a:r>
            <a:r>
              <a:rPr lang="en-US" dirty="0" smtClean="0"/>
              <a:t>. </a:t>
            </a:r>
            <a:endParaRPr lang="en-US" dirty="0" smtClean="0"/>
          </a:p>
        </p:txBody>
      </p:sp>
    </p:spTree>
    <p:extLst>
      <p:ext uri="{BB962C8B-B14F-4D97-AF65-F5344CB8AC3E}">
        <p14:creationId xmlns:p14="http://schemas.microsoft.com/office/powerpoint/2010/main" val="1914396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HPV and Cancers</a:t>
            </a:r>
            <a:endParaRPr lang="en-GB" b="1" dirty="0"/>
          </a:p>
        </p:txBody>
      </p:sp>
      <p:sp>
        <p:nvSpPr>
          <p:cNvPr id="3" name="عنصر نائب للمحتوى 2"/>
          <p:cNvSpPr>
            <a:spLocks noGrp="1"/>
          </p:cNvSpPr>
          <p:nvPr>
            <p:ph idx="1"/>
          </p:nvPr>
        </p:nvSpPr>
        <p:spPr>
          <a:xfrm>
            <a:off x="457200" y="1600200"/>
            <a:ext cx="8229600" cy="4997152"/>
          </a:xfrm>
        </p:spPr>
        <p:txBody>
          <a:bodyPr>
            <a:normAutofit fontScale="92500" lnSpcReduction="20000"/>
          </a:bodyPr>
          <a:lstStyle/>
          <a:p>
            <a:r>
              <a:rPr lang="en-US" dirty="0" smtClean="0"/>
              <a:t>Oncogenic properties of high-risk HPV are related to the E6 and E7 proteins- </a:t>
            </a:r>
            <a:r>
              <a:rPr lang="en-US" sz="2800" dirty="0" smtClean="0">
                <a:solidFill>
                  <a:schemeClr val="bg1">
                    <a:lumMod val="50000"/>
                  </a:schemeClr>
                </a:solidFill>
              </a:rPr>
              <a:t>play a role in disrupting the normal cell cycle of the host</a:t>
            </a:r>
            <a:r>
              <a:rPr lang="en-US" dirty="0" smtClean="0"/>
              <a:t>.</a:t>
            </a:r>
          </a:p>
          <a:p>
            <a:r>
              <a:rPr lang="en-US" dirty="0"/>
              <a:t>M</a:t>
            </a:r>
            <a:r>
              <a:rPr lang="en-US" dirty="0" smtClean="0"/>
              <a:t>emory CTLs become reactivated if latently infected cells start shed large volumes of viral particles and infect other cells.</a:t>
            </a:r>
          </a:p>
          <a:p>
            <a:r>
              <a:rPr lang="en-US" dirty="0" smtClean="0"/>
              <a:t>This keeps the latent infection under control. </a:t>
            </a:r>
            <a:endParaRPr lang="en-US" dirty="0"/>
          </a:p>
          <a:p>
            <a:r>
              <a:rPr lang="en-US" dirty="0"/>
              <a:t>I</a:t>
            </a:r>
            <a:r>
              <a:rPr lang="en-US" dirty="0" smtClean="0"/>
              <a:t>mmunosuppressed individuals tend to have a high rate of virus-associated tumors</a:t>
            </a:r>
            <a:r>
              <a:rPr lang="en-US" sz="2800" dirty="0" smtClean="0">
                <a:solidFill>
                  <a:schemeClr val="bg1">
                    <a:lumMod val="50000"/>
                  </a:schemeClr>
                </a:solidFill>
              </a:rPr>
              <a:t>—they lack the memory CTLs to keep latent infections under control, and more cells acquire the latent infection and therefore raise the numbers of cells with the potential to become malignant. </a:t>
            </a:r>
            <a:endParaRPr lang="en-GB" sz="2800" dirty="0">
              <a:solidFill>
                <a:schemeClr val="bg1">
                  <a:lumMod val="50000"/>
                </a:schemeClr>
              </a:solidFill>
            </a:endParaRPr>
          </a:p>
        </p:txBody>
      </p:sp>
    </p:spTree>
    <p:extLst>
      <p:ext uri="{BB962C8B-B14F-4D97-AF65-F5344CB8AC3E}">
        <p14:creationId xmlns:p14="http://schemas.microsoft.com/office/powerpoint/2010/main" val="32717505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HPV and Fertility</a:t>
            </a:r>
            <a:endParaRPr lang="en-GB" b="1" dirty="0"/>
          </a:p>
        </p:txBody>
      </p:sp>
      <p:sp>
        <p:nvSpPr>
          <p:cNvPr id="3" name="عنصر نائب للمحتوى 2"/>
          <p:cNvSpPr>
            <a:spLocks noGrp="1"/>
          </p:cNvSpPr>
          <p:nvPr>
            <p:ph idx="1"/>
          </p:nvPr>
        </p:nvSpPr>
        <p:spPr/>
        <p:txBody>
          <a:bodyPr>
            <a:normAutofit fontScale="92500" lnSpcReduction="10000"/>
          </a:bodyPr>
          <a:lstStyle/>
          <a:p>
            <a:r>
              <a:rPr lang="en-US" dirty="0" smtClean="0"/>
              <a:t>HPV infection may affect fertility in men and </a:t>
            </a:r>
            <a:r>
              <a:rPr lang="en-US" dirty="0" err="1" smtClean="0"/>
              <a:t>wonen</a:t>
            </a:r>
            <a:r>
              <a:rPr lang="en-US" dirty="0" smtClean="0"/>
              <a:t> and alter the efficacy of assisted reproductive technologies.</a:t>
            </a:r>
          </a:p>
          <a:p>
            <a:r>
              <a:rPr lang="en-US" dirty="0" smtClean="0"/>
              <a:t>In men, HPV infection can affect sperm parameters- </a:t>
            </a:r>
            <a:r>
              <a:rPr lang="en-US" sz="3000" dirty="0" smtClean="0">
                <a:solidFill>
                  <a:schemeClr val="bg1">
                    <a:lumMod val="50000"/>
                  </a:schemeClr>
                </a:solidFill>
              </a:rPr>
              <a:t>specifically motility</a:t>
            </a:r>
            <a:r>
              <a:rPr lang="en-US" dirty="0" smtClean="0"/>
              <a:t>. </a:t>
            </a:r>
          </a:p>
          <a:p>
            <a:r>
              <a:rPr lang="en-US" dirty="0" smtClean="0"/>
              <a:t>HPV-infected sperm can transmit viral DNA to oocytes, which may be expressed in the developing blastocyst- </a:t>
            </a:r>
            <a:r>
              <a:rPr lang="en-US" sz="3000" dirty="0">
                <a:solidFill>
                  <a:schemeClr val="bg1">
                    <a:lumMod val="50000"/>
                  </a:schemeClr>
                </a:solidFill>
              </a:rPr>
              <a:t>leading to increased DNA fragmentation and </a:t>
            </a:r>
            <a:r>
              <a:rPr lang="en-US" sz="3000" dirty="0" err="1">
                <a:solidFill>
                  <a:schemeClr val="bg1">
                    <a:lumMod val="50000"/>
                  </a:schemeClr>
                </a:solidFill>
              </a:rPr>
              <a:t>trophoblast</a:t>
            </a:r>
            <a:r>
              <a:rPr lang="en-US" sz="3000" dirty="0">
                <a:solidFill>
                  <a:schemeClr val="bg1">
                    <a:lumMod val="50000"/>
                  </a:schemeClr>
                </a:solidFill>
              </a:rPr>
              <a:t> death in the blastocysts. </a:t>
            </a:r>
          </a:p>
        </p:txBody>
      </p:sp>
    </p:spTree>
    <p:extLst>
      <p:ext uri="{BB962C8B-B14F-4D97-AF65-F5344CB8AC3E}">
        <p14:creationId xmlns:p14="http://schemas.microsoft.com/office/powerpoint/2010/main" val="39424499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HPV and Fertility</a:t>
            </a:r>
            <a:endParaRPr lang="en-GB" b="1" dirty="0"/>
          </a:p>
        </p:txBody>
      </p:sp>
      <p:sp>
        <p:nvSpPr>
          <p:cNvPr id="3" name="عنصر نائب للمحتوى 2"/>
          <p:cNvSpPr>
            <a:spLocks noGrp="1"/>
          </p:cNvSpPr>
          <p:nvPr>
            <p:ph idx="1"/>
          </p:nvPr>
        </p:nvSpPr>
        <p:spPr/>
        <p:txBody>
          <a:bodyPr>
            <a:normAutofit fontScale="92500" lnSpcReduction="20000"/>
          </a:bodyPr>
          <a:lstStyle/>
          <a:p>
            <a:r>
              <a:rPr lang="en-US" dirty="0" smtClean="0"/>
              <a:t>HPV can increase trophoblastic apoptosis and reduce the endometrial implantation of trophoblastic cells, thus increasing the risk of miscarriage. </a:t>
            </a:r>
          </a:p>
          <a:p>
            <a:r>
              <a:rPr lang="en-US" dirty="0" smtClean="0"/>
              <a:t>Vertical transmission of HPV during pregnancy may be involved in the pathophysiology of preterm rupture of membranes and spontaneous preterm birth. </a:t>
            </a:r>
          </a:p>
          <a:p>
            <a:r>
              <a:rPr lang="en-US" dirty="0" smtClean="0"/>
              <a:t>In patients undergoing intrauterine insemination for idiopathic infertility, HPV infection confers a lower pregnancy rate.</a:t>
            </a:r>
            <a:endParaRPr lang="en-GB" dirty="0"/>
          </a:p>
        </p:txBody>
      </p:sp>
    </p:spTree>
    <p:extLst>
      <p:ext uri="{BB962C8B-B14F-4D97-AF65-F5344CB8AC3E}">
        <p14:creationId xmlns:p14="http://schemas.microsoft.com/office/powerpoint/2010/main" val="22977259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GB" b="1" dirty="0" smtClean="0"/>
              <a:t>Autoimmune diseases in pregnancy</a:t>
            </a:r>
            <a:endParaRPr lang="en-GB" b="1" dirty="0"/>
          </a:p>
        </p:txBody>
      </p:sp>
      <p:sp>
        <p:nvSpPr>
          <p:cNvPr id="3" name="عنصر نائب للمحتوى 2"/>
          <p:cNvSpPr>
            <a:spLocks noGrp="1"/>
          </p:cNvSpPr>
          <p:nvPr>
            <p:ph idx="1"/>
          </p:nvPr>
        </p:nvSpPr>
        <p:spPr/>
        <p:txBody>
          <a:bodyPr/>
          <a:lstStyle/>
          <a:p>
            <a:r>
              <a:rPr lang="en-US" dirty="0" smtClean="0"/>
              <a:t>Autoimmune diseases in the pregnant mother that are accompanied by </a:t>
            </a:r>
            <a:r>
              <a:rPr lang="en-US" dirty="0" err="1" smtClean="0"/>
              <a:t>IgG</a:t>
            </a:r>
            <a:r>
              <a:rPr lang="en-US" dirty="0" smtClean="0"/>
              <a:t> autoantibodies may occur in the fetus/neonate due to placental transmission of the antibody- </a:t>
            </a:r>
            <a:r>
              <a:rPr lang="en-US" dirty="0" err="1" smtClean="0"/>
              <a:t>eg</a:t>
            </a:r>
            <a:r>
              <a:rPr lang="en-US" dirty="0" smtClean="0"/>
              <a:t> myasthenia gravis and thyroid disease.</a:t>
            </a:r>
          </a:p>
          <a:p>
            <a:r>
              <a:rPr lang="en-US" dirty="0" smtClean="0"/>
              <a:t>This also confirms the pathogenicity of some antibodies.</a:t>
            </a:r>
            <a:endParaRPr lang="en-GB" dirty="0"/>
          </a:p>
        </p:txBody>
      </p:sp>
    </p:spTree>
    <p:extLst>
      <p:ext uri="{BB962C8B-B14F-4D97-AF65-F5344CB8AC3E}">
        <p14:creationId xmlns:p14="http://schemas.microsoft.com/office/powerpoint/2010/main" val="21433115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SLE in pregnancy</a:t>
            </a:r>
            <a:endParaRPr lang="en-GB" b="1" dirty="0"/>
          </a:p>
        </p:txBody>
      </p:sp>
      <p:sp>
        <p:nvSpPr>
          <p:cNvPr id="3" name="عنصر نائب للمحتوى 2"/>
          <p:cNvSpPr>
            <a:spLocks noGrp="1"/>
          </p:cNvSpPr>
          <p:nvPr>
            <p:ph idx="1"/>
          </p:nvPr>
        </p:nvSpPr>
        <p:spPr>
          <a:xfrm>
            <a:off x="457200" y="1600200"/>
            <a:ext cx="8229600" cy="4997152"/>
          </a:xfrm>
        </p:spPr>
        <p:txBody>
          <a:bodyPr>
            <a:normAutofit fontScale="85000" lnSpcReduction="20000"/>
          </a:bodyPr>
          <a:lstStyle/>
          <a:p>
            <a:r>
              <a:rPr lang="en-US" dirty="0" smtClean="0"/>
              <a:t>The fetus of SLE mothers is a patient too. </a:t>
            </a:r>
          </a:p>
          <a:p>
            <a:r>
              <a:rPr lang="en-US" dirty="0" smtClean="0"/>
              <a:t>There is increased risk for miscarriage, intrauterine growth restriction due to placental insufficiency, neonatal lupus and heart block. </a:t>
            </a:r>
          </a:p>
          <a:p>
            <a:r>
              <a:rPr lang="en-US" dirty="0" smtClean="0"/>
              <a:t>Mothers with SLE who are anti-Ro or anti-La antibody positive are at increased risk of having babies affected with:</a:t>
            </a:r>
          </a:p>
          <a:p>
            <a:pPr>
              <a:buFontTx/>
              <a:buChar char="-"/>
            </a:pPr>
            <a:r>
              <a:rPr lang="en-US" dirty="0" smtClean="0"/>
              <a:t>N</a:t>
            </a:r>
            <a:r>
              <a:rPr lang="en-US" dirty="0" smtClean="0"/>
              <a:t>eonatal lupus: </a:t>
            </a:r>
            <a:r>
              <a:rPr lang="en-US" dirty="0" smtClean="0"/>
              <a:t>photosensitive rash- self-limiting and disappears over the first 6 months as maternal </a:t>
            </a:r>
            <a:r>
              <a:rPr lang="en-US" dirty="0" err="1" smtClean="0"/>
              <a:t>IgG</a:t>
            </a:r>
            <a:r>
              <a:rPr lang="en-US" dirty="0" smtClean="0"/>
              <a:t> is catabolized. </a:t>
            </a:r>
          </a:p>
          <a:p>
            <a:pPr>
              <a:buFontTx/>
              <a:buChar char="-"/>
            </a:pPr>
            <a:r>
              <a:rPr lang="en-US" dirty="0"/>
              <a:t>D</a:t>
            </a:r>
            <a:r>
              <a:rPr lang="en-US" dirty="0" smtClean="0"/>
              <a:t>evelopment of in utero complete heart block (Ro+ = 2%; Ro+/La+ = 5%).</a:t>
            </a:r>
          </a:p>
          <a:p>
            <a:pPr marL="0" indent="0">
              <a:buNone/>
            </a:pPr>
            <a:r>
              <a:rPr lang="en-US" dirty="0" smtClean="0"/>
              <a:t> </a:t>
            </a:r>
          </a:p>
        </p:txBody>
      </p:sp>
    </p:spTree>
    <p:extLst>
      <p:ext uri="{BB962C8B-B14F-4D97-AF65-F5344CB8AC3E}">
        <p14:creationId xmlns:p14="http://schemas.microsoft.com/office/powerpoint/2010/main" val="1338816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SLE in pregnancy</a:t>
            </a:r>
            <a:endParaRPr lang="en-GB" b="1" dirty="0"/>
          </a:p>
        </p:txBody>
      </p:sp>
      <p:sp>
        <p:nvSpPr>
          <p:cNvPr id="3" name="عنصر نائب للمحتوى 2"/>
          <p:cNvSpPr>
            <a:spLocks noGrp="1"/>
          </p:cNvSpPr>
          <p:nvPr>
            <p:ph idx="1"/>
          </p:nvPr>
        </p:nvSpPr>
        <p:spPr/>
        <p:txBody>
          <a:bodyPr>
            <a:normAutofit fontScale="85000" lnSpcReduction="20000"/>
          </a:bodyPr>
          <a:lstStyle/>
          <a:p>
            <a:r>
              <a:rPr lang="en-US" dirty="0" smtClean="0"/>
              <a:t>Congenital complete heart block is caused by anti-Ro antibodies crossing the placenta- </a:t>
            </a:r>
            <a:r>
              <a:rPr lang="en-US" sz="2800" dirty="0" smtClean="0">
                <a:solidFill>
                  <a:schemeClr val="bg1">
                    <a:lumMod val="50000"/>
                  </a:schemeClr>
                </a:solidFill>
              </a:rPr>
              <a:t>result in inflammation and fibrosis of fetal cardiac conduction system</a:t>
            </a:r>
            <a:r>
              <a:rPr lang="en-US" sz="2800" dirty="0" smtClean="0"/>
              <a:t>.</a:t>
            </a:r>
            <a:endParaRPr lang="en-US" sz="2800" dirty="0" smtClean="0"/>
          </a:p>
          <a:p>
            <a:r>
              <a:rPr lang="en-US" dirty="0" smtClean="0"/>
              <a:t>Complications: intrauterine death, immediate pacemaker insertion at birth. </a:t>
            </a:r>
            <a:endParaRPr lang="en-US" dirty="0"/>
          </a:p>
          <a:p>
            <a:r>
              <a:rPr lang="en-US" dirty="0" smtClean="0"/>
              <a:t>1 in 20 Ro+ mothers will be affected; if there has been an affected pregnancy, risk rises to 1 in 4.</a:t>
            </a:r>
          </a:p>
          <a:p>
            <a:r>
              <a:rPr lang="en-US" dirty="0" smtClean="0"/>
              <a:t>Anti-La may also be associated with congenital complete heart block. </a:t>
            </a:r>
          </a:p>
          <a:p>
            <a:r>
              <a:rPr lang="en-US" dirty="0" smtClean="0"/>
              <a:t>Children with neonatal lupus or congenital complete heart block are at increased risk of developing lupus later in life.</a:t>
            </a:r>
            <a:endParaRPr lang="en-GB" dirty="0"/>
          </a:p>
        </p:txBody>
      </p:sp>
    </p:spTree>
    <p:extLst>
      <p:ext uri="{BB962C8B-B14F-4D97-AF65-F5344CB8AC3E}">
        <p14:creationId xmlns:p14="http://schemas.microsoft.com/office/powerpoint/2010/main" val="21758599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Endometriosis</a:t>
            </a:r>
            <a:endParaRPr lang="en-GB" b="1" dirty="0"/>
          </a:p>
        </p:txBody>
      </p:sp>
      <p:sp>
        <p:nvSpPr>
          <p:cNvPr id="3" name="عنصر نائب للمحتوى 2"/>
          <p:cNvSpPr>
            <a:spLocks noGrp="1"/>
          </p:cNvSpPr>
          <p:nvPr>
            <p:ph idx="1"/>
          </p:nvPr>
        </p:nvSpPr>
        <p:spPr/>
        <p:txBody>
          <a:bodyPr>
            <a:normAutofit fontScale="92500"/>
          </a:bodyPr>
          <a:lstStyle/>
          <a:p>
            <a:r>
              <a:rPr lang="en-US" dirty="0" smtClean="0"/>
              <a:t>Endometriosis, a </a:t>
            </a:r>
            <a:r>
              <a:rPr lang="en-US" dirty="0"/>
              <a:t>common </a:t>
            </a:r>
            <a:r>
              <a:rPr lang="en-US" dirty="0" err="1"/>
              <a:t>oestrogen</a:t>
            </a:r>
            <a:r>
              <a:rPr lang="en-US" dirty="0"/>
              <a:t>-dependent inflammatory disorder in women of reproductive age, is characterized by endometrial-like tissue outside its normal location in the uterus, which </a:t>
            </a:r>
            <a:r>
              <a:rPr lang="en-US" dirty="0"/>
              <a:t>causes pelvic scarring, pain and infertility.</a:t>
            </a:r>
          </a:p>
          <a:p>
            <a:r>
              <a:rPr lang="en-GB" dirty="0"/>
              <a:t> </a:t>
            </a:r>
            <a:r>
              <a:rPr lang="en-GB" dirty="0" smtClean="0"/>
              <a:t>The </a:t>
            </a:r>
            <a:r>
              <a:rPr lang="en-GB" dirty="0"/>
              <a:t>immune system </a:t>
            </a:r>
            <a:r>
              <a:rPr lang="en-GB" dirty="0" smtClean="0"/>
              <a:t>possibly </a:t>
            </a:r>
            <a:r>
              <a:rPr lang="en-US" dirty="0"/>
              <a:t>play a central role in its </a:t>
            </a:r>
            <a:r>
              <a:rPr lang="en-US" dirty="0" err="1"/>
              <a:t>aetiology</a:t>
            </a:r>
            <a:r>
              <a:rPr lang="en-US" dirty="0"/>
              <a:t>, pathophysiology and associated morbidities of pain, infertility and poor pregnancy outcomes.</a:t>
            </a:r>
            <a:endParaRPr lang="en-GB" dirty="0"/>
          </a:p>
        </p:txBody>
      </p:sp>
    </p:spTree>
    <p:extLst>
      <p:ext uri="{BB962C8B-B14F-4D97-AF65-F5344CB8AC3E}">
        <p14:creationId xmlns:p14="http://schemas.microsoft.com/office/powerpoint/2010/main" val="29676528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Endometriosis</a:t>
            </a:r>
            <a:endParaRPr lang="en-GB" dirty="0"/>
          </a:p>
        </p:txBody>
      </p:sp>
      <p:sp>
        <p:nvSpPr>
          <p:cNvPr id="3" name="عنصر نائب للمحتوى 2"/>
          <p:cNvSpPr>
            <a:spLocks noGrp="1"/>
          </p:cNvSpPr>
          <p:nvPr>
            <p:ph idx="1"/>
          </p:nvPr>
        </p:nvSpPr>
        <p:spPr/>
        <p:txBody>
          <a:bodyPr>
            <a:normAutofit fontScale="92500" lnSpcReduction="20000"/>
          </a:bodyPr>
          <a:lstStyle/>
          <a:p>
            <a:r>
              <a:rPr lang="en-US" dirty="0"/>
              <a:t>E</a:t>
            </a:r>
            <a:r>
              <a:rPr lang="en-US" dirty="0" smtClean="0"/>
              <a:t>ndometriosis is thought to originate from </a:t>
            </a:r>
            <a:r>
              <a:rPr lang="en-GB" dirty="0" smtClean="0"/>
              <a:t>retrograde menstruation: </a:t>
            </a:r>
            <a:r>
              <a:rPr lang="en-US" dirty="0" smtClean="0"/>
              <a:t>at menses</a:t>
            </a:r>
            <a:r>
              <a:rPr lang="en-US" dirty="0"/>
              <a:t>, endometrial cells and tissue fragments reflux through the fallopian tubes, survive and attach to and invade pelvic structures. </a:t>
            </a:r>
            <a:endParaRPr lang="en-US" dirty="0" smtClean="0"/>
          </a:p>
          <a:p>
            <a:r>
              <a:rPr lang="en-US" dirty="0"/>
              <a:t>T</a:t>
            </a:r>
            <a:r>
              <a:rPr lang="en-US" dirty="0" smtClean="0"/>
              <a:t>hey further undergo </a:t>
            </a:r>
            <a:r>
              <a:rPr lang="en-US" dirty="0" err="1"/>
              <a:t>neuroangiogensis</a:t>
            </a:r>
            <a:r>
              <a:rPr lang="en-US" dirty="0"/>
              <a:t> and elicit a local inflammatory response, fibrosis/scarring and </a:t>
            </a:r>
            <a:r>
              <a:rPr lang="en-US" dirty="0" smtClean="0"/>
              <a:t>pain. </a:t>
            </a:r>
          </a:p>
          <a:p>
            <a:r>
              <a:rPr lang="en-US" dirty="0" smtClean="0"/>
              <a:t>Other factors involved: </a:t>
            </a:r>
            <a:r>
              <a:rPr lang="en-US" sz="2800" dirty="0" smtClean="0">
                <a:solidFill>
                  <a:schemeClr val="bg1">
                    <a:lumMod val="50000"/>
                  </a:schemeClr>
                </a:solidFill>
              </a:rPr>
              <a:t>hereditary or acquired abnormalities in the endometrium or in the peritoneal epithelium and/or defective immune clearance of the sloughed tissue in the pelvic cavity.</a:t>
            </a:r>
            <a:endParaRPr lang="en-GB" sz="2800" dirty="0" smtClean="0">
              <a:solidFill>
                <a:schemeClr val="bg1">
                  <a:lumMod val="50000"/>
                </a:schemeClr>
              </a:solidFill>
            </a:endParaRPr>
          </a:p>
          <a:p>
            <a:endParaRPr lang="en-GB" dirty="0"/>
          </a:p>
        </p:txBody>
      </p:sp>
    </p:spTree>
    <p:extLst>
      <p:ext uri="{BB962C8B-B14F-4D97-AF65-F5344CB8AC3E}">
        <p14:creationId xmlns:p14="http://schemas.microsoft.com/office/powerpoint/2010/main" val="13457104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b="1" dirty="0" smtClean="0"/>
              <a:t>Endometriosis</a:t>
            </a:r>
            <a:endParaRPr lang="en-GB" dirty="0"/>
          </a:p>
        </p:txBody>
      </p:sp>
      <p:sp>
        <p:nvSpPr>
          <p:cNvPr id="3" name="عنصر نائب للمحتوى 2"/>
          <p:cNvSpPr>
            <a:spLocks noGrp="1"/>
          </p:cNvSpPr>
          <p:nvPr>
            <p:ph idx="1"/>
          </p:nvPr>
        </p:nvSpPr>
        <p:spPr/>
        <p:txBody>
          <a:bodyPr>
            <a:normAutofit/>
          </a:bodyPr>
          <a:lstStyle/>
          <a:p>
            <a:r>
              <a:rPr lang="en-US" b="1" dirty="0" smtClean="0"/>
              <a:t>Endometriosis can cause infertility and pregnancy failure in different ways:</a:t>
            </a:r>
          </a:p>
          <a:p>
            <a:pPr>
              <a:buFontTx/>
              <a:buChar char="-"/>
            </a:pPr>
            <a:r>
              <a:rPr lang="en-US" dirty="0" smtClean="0"/>
              <a:t>Producing adhesions that may result in tubal occlusion.</a:t>
            </a:r>
          </a:p>
          <a:p>
            <a:pPr>
              <a:buFontTx/>
              <a:buChar char="-"/>
            </a:pPr>
            <a:r>
              <a:rPr lang="en-US" dirty="0" smtClean="0"/>
              <a:t>Distortion of pelvic anatomy by producing large ovarian masses.</a:t>
            </a:r>
          </a:p>
          <a:p>
            <a:pPr>
              <a:buFontTx/>
              <a:buChar char="-"/>
            </a:pPr>
            <a:r>
              <a:rPr lang="en-US" dirty="0" smtClean="0"/>
              <a:t>Causing damage to germinal epithelium and decreasing the number of available oocytes.</a:t>
            </a:r>
            <a:endParaRPr lang="en-GB" dirty="0"/>
          </a:p>
        </p:txBody>
      </p:sp>
    </p:spTree>
    <p:extLst>
      <p:ext uri="{BB962C8B-B14F-4D97-AF65-F5344CB8AC3E}">
        <p14:creationId xmlns:p14="http://schemas.microsoft.com/office/powerpoint/2010/main" val="36555813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GB" b="1" dirty="0" smtClean="0"/>
              <a:t>Immune responses in endometriosis</a:t>
            </a:r>
            <a:endParaRPr lang="en-GB" dirty="0"/>
          </a:p>
        </p:txBody>
      </p:sp>
      <p:sp>
        <p:nvSpPr>
          <p:cNvPr id="3" name="عنصر نائب للمحتوى 2"/>
          <p:cNvSpPr>
            <a:spLocks noGrp="1"/>
          </p:cNvSpPr>
          <p:nvPr>
            <p:ph idx="1"/>
          </p:nvPr>
        </p:nvSpPr>
        <p:spPr/>
        <p:txBody>
          <a:bodyPr>
            <a:normAutofit fontScale="92500" lnSpcReduction="10000"/>
          </a:bodyPr>
          <a:lstStyle/>
          <a:p>
            <a:r>
              <a:rPr lang="en-GB" dirty="0"/>
              <a:t>Both the peripheral immune system and the immune status of endometrium </a:t>
            </a:r>
            <a:r>
              <a:rPr lang="en-GB" dirty="0" smtClean="0"/>
              <a:t>are </a:t>
            </a:r>
            <a:r>
              <a:rPr lang="en-GB" dirty="0"/>
              <a:t>altered in women with endometriosis and likely contribute to infertility, early pregnancy failure and abnormal tissue homeostasis in affected </a:t>
            </a:r>
            <a:r>
              <a:rPr lang="en-GB" dirty="0" smtClean="0"/>
              <a:t>women.</a:t>
            </a:r>
          </a:p>
          <a:p>
            <a:r>
              <a:rPr lang="en-US" dirty="0" smtClean="0"/>
              <a:t>Altered </a:t>
            </a:r>
            <a:r>
              <a:rPr lang="en-US" dirty="0"/>
              <a:t>pro-inflammatory immune environment in the endometrium of women with compared to those without the </a:t>
            </a:r>
            <a:r>
              <a:rPr lang="en-US" dirty="0" smtClean="0"/>
              <a:t>disease possibly contribute </a:t>
            </a:r>
            <a:r>
              <a:rPr lang="en-US" dirty="0"/>
              <a:t>to endometriosis establishment, its pathophysiology and known adverse reproductive </a:t>
            </a:r>
            <a:r>
              <a:rPr lang="en-US" dirty="0" smtClean="0"/>
              <a:t>outcomes.</a:t>
            </a:r>
            <a:endParaRPr lang="en-GB" dirty="0" smtClean="0"/>
          </a:p>
          <a:p>
            <a:endParaRPr lang="en-GB" dirty="0"/>
          </a:p>
        </p:txBody>
      </p:sp>
    </p:spTree>
    <p:extLst>
      <p:ext uri="{BB962C8B-B14F-4D97-AF65-F5344CB8AC3E}">
        <p14:creationId xmlns:p14="http://schemas.microsoft.com/office/powerpoint/2010/main" val="37873680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GB" b="1" dirty="0" smtClean="0"/>
              <a:t>Immune responses in endometriosis</a:t>
            </a:r>
            <a:endParaRPr lang="en-GB" dirty="0"/>
          </a:p>
        </p:txBody>
      </p:sp>
      <p:sp>
        <p:nvSpPr>
          <p:cNvPr id="3" name="عنصر نائب للمحتوى 2"/>
          <p:cNvSpPr>
            <a:spLocks noGrp="1"/>
          </p:cNvSpPr>
          <p:nvPr>
            <p:ph idx="1"/>
          </p:nvPr>
        </p:nvSpPr>
        <p:spPr/>
        <p:txBody>
          <a:bodyPr>
            <a:normAutofit fontScale="92500"/>
          </a:bodyPr>
          <a:lstStyle/>
          <a:p>
            <a:r>
              <a:rPr lang="en-GB" b="1" dirty="0" err="1" smtClean="0"/>
              <a:t>Immunolgical</a:t>
            </a:r>
            <a:r>
              <a:rPr lang="en-GB" b="1" dirty="0" smtClean="0"/>
              <a:t> aberrations detected in endometriosis include: </a:t>
            </a:r>
          </a:p>
          <a:p>
            <a:pPr>
              <a:buFontTx/>
              <a:buChar char="-"/>
            </a:pPr>
            <a:r>
              <a:rPr lang="en-US" dirty="0" smtClean="0"/>
              <a:t>Increased WBCs and macrophages and increased macrophage activation.</a:t>
            </a:r>
          </a:p>
          <a:p>
            <a:pPr>
              <a:buFontTx/>
              <a:buChar char="-"/>
            </a:pPr>
            <a:r>
              <a:rPr lang="en-US" dirty="0" smtClean="0"/>
              <a:t> Expression of IL-1, IL-6, and TNF-a is increased in peritoneal fluid of women with endometriosis- </a:t>
            </a:r>
            <a:r>
              <a:rPr lang="en-US" sz="3000" dirty="0" err="1">
                <a:solidFill>
                  <a:schemeClr val="bg1">
                    <a:lumMod val="50000"/>
                  </a:schemeClr>
                </a:solidFill>
              </a:rPr>
              <a:t>e</a:t>
            </a:r>
            <a:r>
              <a:rPr lang="en-US" sz="3000" dirty="0" err="1" smtClean="0">
                <a:solidFill>
                  <a:schemeClr val="bg1">
                    <a:lumMod val="50000"/>
                  </a:schemeClr>
                </a:solidFill>
              </a:rPr>
              <a:t>ndometriotic</a:t>
            </a:r>
            <a:r>
              <a:rPr lang="en-US" sz="3000" dirty="0" smtClean="0">
                <a:solidFill>
                  <a:schemeClr val="bg1">
                    <a:lumMod val="50000"/>
                  </a:schemeClr>
                </a:solidFill>
              </a:rPr>
              <a:t> lesions may secrete TNF-a and IL-1</a:t>
            </a:r>
            <a:r>
              <a:rPr lang="en-US" sz="3000" dirty="0" smtClean="0">
                <a:solidFill>
                  <a:schemeClr val="bg1">
                    <a:lumMod val="50000"/>
                  </a:schemeClr>
                </a:solidFill>
              </a:rPr>
              <a:t>.</a:t>
            </a:r>
          </a:p>
          <a:p>
            <a:pPr>
              <a:buFontTx/>
              <a:buChar char="-"/>
            </a:pPr>
            <a:r>
              <a:rPr lang="en-US" dirty="0" smtClean="0"/>
              <a:t>Both IL-6 and TNF-a promote endometrial cell proliferation, adhesion, and angiogenesis. </a:t>
            </a:r>
          </a:p>
          <a:p>
            <a:pPr>
              <a:buFontTx/>
              <a:buChar char="-"/>
            </a:pPr>
            <a:endParaRPr lang="en-GB" dirty="0"/>
          </a:p>
        </p:txBody>
      </p:sp>
    </p:spTree>
    <p:extLst>
      <p:ext uri="{BB962C8B-B14F-4D97-AF65-F5344CB8AC3E}">
        <p14:creationId xmlns:p14="http://schemas.microsoft.com/office/powerpoint/2010/main" val="29381898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GB" b="1" dirty="0" smtClean="0"/>
              <a:t>Immune responses in endometriosis</a:t>
            </a:r>
            <a:endParaRPr lang="en-GB" dirty="0"/>
          </a:p>
        </p:txBody>
      </p:sp>
      <p:sp>
        <p:nvSpPr>
          <p:cNvPr id="3" name="عنصر نائب للمحتوى 2"/>
          <p:cNvSpPr>
            <a:spLocks noGrp="1"/>
          </p:cNvSpPr>
          <p:nvPr>
            <p:ph idx="1"/>
          </p:nvPr>
        </p:nvSpPr>
        <p:spPr/>
        <p:txBody>
          <a:bodyPr>
            <a:normAutofit lnSpcReduction="10000"/>
          </a:bodyPr>
          <a:lstStyle/>
          <a:p>
            <a:r>
              <a:rPr lang="en-GB" dirty="0" smtClean="0"/>
              <a:t>Autoimmune responses may contribute to the onset of endometriosis. </a:t>
            </a:r>
          </a:p>
          <a:p>
            <a:r>
              <a:rPr lang="en-GB" dirty="0" smtClean="0"/>
              <a:t>Endometriosis results in tissue damage, production of antibodies against endometrium, ovary, phospholipids, histones.</a:t>
            </a:r>
          </a:p>
          <a:p>
            <a:r>
              <a:rPr lang="en-GB" dirty="0" smtClean="0"/>
              <a:t>Endometriosis is also associated with other autoimmune diseases such as thyroiditis or systemic lupus </a:t>
            </a:r>
            <a:r>
              <a:rPr lang="en-GB" dirty="0" err="1" smtClean="0"/>
              <a:t>erythematosus</a:t>
            </a:r>
            <a:r>
              <a:rPr lang="en-GB" dirty="0" smtClean="0"/>
              <a:t> (SLE), all of which suggest an autoimmune cause.</a:t>
            </a:r>
            <a:endParaRPr lang="en-GB" dirty="0"/>
          </a:p>
        </p:txBody>
      </p:sp>
    </p:spTree>
    <p:extLst>
      <p:ext uri="{BB962C8B-B14F-4D97-AF65-F5344CB8AC3E}">
        <p14:creationId xmlns:p14="http://schemas.microsoft.com/office/powerpoint/2010/main" val="4003825028"/>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7048</TotalTime>
  <Words>2725</Words>
  <Application>Microsoft Office PowerPoint</Application>
  <PresentationFormat>عرض على الشاشة (3:4)‏</PresentationFormat>
  <Paragraphs>267</Paragraphs>
  <Slides>46</Slides>
  <Notes>31</Notes>
  <HiddenSlides>0</HiddenSlides>
  <MMClips>0</MMClips>
  <ScaleCrop>false</ScaleCrop>
  <HeadingPairs>
    <vt:vector size="4" baseType="variant">
      <vt:variant>
        <vt:lpstr>نسق</vt:lpstr>
      </vt:variant>
      <vt:variant>
        <vt:i4>1</vt:i4>
      </vt:variant>
      <vt:variant>
        <vt:lpstr>عناوين الشرائح</vt:lpstr>
      </vt:variant>
      <vt:variant>
        <vt:i4>46</vt:i4>
      </vt:variant>
    </vt:vector>
  </HeadingPairs>
  <TitlesOfParts>
    <vt:vector size="47" baseType="lpstr">
      <vt:lpstr>نسق Office</vt:lpstr>
      <vt:lpstr>Immunological aspects of reproductive disorders</vt:lpstr>
      <vt:lpstr>Learning outcomes</vt:lpstr>
      <vt:lpstr>The immunological paradox of pregnancy</vt:lpstr>
      <vt:lpstr>The immunological paradox of pregnancy</vt:lpstr>
      <vt:lpstr>Feto-maternal relationship during pregnancy.</vt:lpstr>
      <vt:lpstr>Feto-maternal relationship during pregnancy.</vt:lpstr>
      <vt:lpstr>Feto-maternal relationship during pregnancy.</vt:lpstr>
      <vt:lpstr>The feto-maternal interface</vt:lpstr>
      <vt:lpstr>The feto-maternal interface</vt:lpstr>
      <vt:lpstr>The feto-maternal interface</vt:lpstr>
      <vt:lpstr>Immunological diseases in pregnancy</vt:lpstr>
      <vt:lpstr>Immunopathology involving the fetus/newborn</vt:lpstr>
      <vt:lpstr>Hemolytic disease of the newborn</vt:lpstr>
      <vt:lpstr>Hemolytic disease of the newborn</vt:lpstr>
      <vt:lpstr>Hemolytic disease of the newborn</vt:lpstr>
      <vt:lpstr>Hemolytic disease of the newborn</vt:lpstr>
      <vt:lpstr>عرض تقديمي في PowerPoint</vt:lpstr>
      <vt:lpstr>Alloimmune thrombocytopenic purpura</vt:lpstr>
      <vt:lpstr>The immunology of recurrent spontaneous miscarriage </vt:lpstr>
      <vt:lpstr>Recurrent spontaneous miscarriage </vt:lpstr>
      <vt:lpstr>Recurrent spontaneous miscarriage </vt:lpstr>
      <vt:lpstr>Immunological infertility </vt:lpstr>
      <vt:lpstr>Male immunological infertility </vt:lpstr>
      <vt:lpstr>Male immunological infertility </vt:lpstr>
      <vt:lpstr>Male immunological infertility </vt:lpstr>
      <vt:lpstr>Male immunological infertility </vt:lpstr>
      <vt:lpstr>Male immunological infertility </vt:lpstr>
      <vt:lpstr>Female immunological infertility </vt:lpstr>
      <vt:lpstr>Female immunological infertility </vt:lpstr>
      <vt:lpstr>HPV infection and associated reproductive disorders</vt:lpstr>
      <vt:lpstr>HPV infection</vt:lpstr>
      <vt:lpstr>Replication cycle of HPV</vt:lpstr>
      <vt:lpstr>HPV infection</vt:lpstr>
      <vt:lpstr>HPV and Cancers</vt:lpstr>
      <vt:lpstr>HPV and Cancers</vt:lpstr>
      <vt:lpstr>HPV and Fertility</vt:lpstr>
      <vt:lpstr>HPV and Fertility</vt:lpstr>
      <vt:lpstr>Autoimmune diseases in pregnancy</vt:lpstr>
      <vt:lpstr>SLE in pregnancy</vt:lpstr>
      <vt:lpstr>SLE in pregnancy</vt:lpstr>
      <vt:lpstr>Endometriosis</vt:lpstr>
      <vt:lpstr>Endometriosis</vt:lpstr>
      <vt:lpstr>Endometriosis</vt:lpstr>
      <vt:lpstr>Immune responses in endometriosis</vt:lpstr>
      <vt:lpstr>Immune responses in endometriosis</vt:lpstr>
      <vt:lpstr>Immune responses in endometriosis</vt:lpstr>
    </vt:vector>
  </TitlesOfParts>
  <Company>Ahmed-Under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Immunological aspects of reproductive disorders</dc:title>
  <dc:creator>Malak</dc:creator>
  <cp:lastModifiedBy>Malak</cp:lastModifiedBy>
  <cp:revision>108</cp:revision>
  <dcterms:created xsi:type="dcterms:W3CDTF">2023-02-08T20:45:09Z</dcterms:created>
  <dcterms:modified xsi:type="dcterms:W3CDTF">2023-02-13T18:13:47Z</dcterms:modified>
</cp:coreProperties>
</file>